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FAD73F32-9219-45E2-B81B-59DA12BF872E}" type="datetimeFigureOut">
              <a:rPr lang="en-US" smtClean="0"/>
              <a:t>6/6/2018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63B676C-7410-4715-B75F-646F98676C81}"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D73F32-9219-45E2-B81B-59DA12BF872E}"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B676C-7410-4715-B75F-646F98676C81}"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D73F32-9219-45E2-B81B-59DA12BF872E}"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B676C-7410-4715-B75F-646F98676C81}"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D73F32-9219-45E2-B81B-59DA12BF872E}"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B676C-7410-4715-B75F-646F98676C81}"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73F32-9219-45E2-B81B-59DA12BF872E}"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B676C-7410-4715-B75F-646F98676C8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AD73F32-9219-45E2-B81B-59DA12BF872E}"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B676C-7410-4715-B75F-646F98676C81}"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D73F32-9219-45E2-B81B-59DA12BF872E}" type="datetimeFigureOut">
              <a:rPr lang="en-US" smtClean="0"/>
              <a:t>6/6/2018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B676C-7410-4715-B75F-646F98676C81}"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D73F32-9219-45E2-B81B-59DA12BF872E}" type="datetimeFigureOut">
              <a:rPr lang="en-US" smtClean="0"/>
              <a:t>6/6/2018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B676C-7410-4715-B75F-646F98676C81}"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73F32-9219-45E2-B81B-59DA12BF872E}" type="datetimeFigureOut">
              <a:rPr lang="en-US" smtClean="0"/>
              <a:t>6/6/2018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B676C-7410-4715-B75F-646F98676C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D73F32-9219-45E2-B81B-59DA12BF872E}"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B676C-7410-4715-B75F-646F98676C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D73F32-9219-45E2-B81B-59DA12BF872E}"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B676C-7410-4715-B75F-646F98676C8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AD73F32-9219-45E2-B81B-59DA12BF872E}" type="datetimeFigureOut">
              <a:rPr lang="en-US" smtClean="0"/>
              <a:t>6/6/2018</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63B676C-7410-4715-B75F-646F98676C8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Personality</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10000"/>
            <a:ext cx="6400800" cy="1676399"/>
          </a:xfrm>
          <a:prstGeom prst="rect">
            <a:avLst/>
          </a:prstGeom>
        </p:spPr>
      </p:pic>
    </p:spTree>
    <p:extLst>
      <p:ext uri="{BB962C8B-B14F-4D97-AF65-F5344CB8AC3E}">
        <p14:creationId xmlns:p14="http://schemas.microsoft.com/office/powerpoint/2010/main" val="307523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effectLst/>
              </a:rPr>
              <a:t>Tripartite Theory of Personality</a:t>
            </a:r>
            <a:r>
              <a:rPr lang="en-US" sz="2800" b="1" dirty="0">
                <a:effectLst/>
              </a:rPr>
              <a:t/>
            </a:r>
            <a:br>
              <a:rPr lang="en-US" sz="2800" b="1" dirty="0">
                <a:effectLst/>
              </a:rPr>
            </a:br>
            <a:endParaRPr lang="en-US" sz="2800" b="1" dirty="0"/>
          </a:p>
        </p:txBody>
      </p:sp>
      <p:sp>
        <p:nvSpPr>
          <p:cNvPr id="5" name="Subtitle 4"/>
          <p:cNvSpPr>
            <a:spLocks noGrp="1"/>
          </p:cNvSpPr>
          <p:nvPr>
            <p:ph type="subTitle" idx="1"/>
          </p:nvPr>
        </p:nvSpPr>
        <p:spPr/>
        <p:txBody>
          <a:bodyPr/>
          <a:lstStyle/>
          <a:p>
            <a:endParaRPr lang="en-US"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3800"/>
            <a:ext cx="6400800" cy="1752600"/>
          </a:xfrm>
          <a:prstGeom prst="rect">
            <a:avLst/>
          </a:prstGeom>
          <a:noFill/>
        </p:spPr>
      </p:pic>
    </p:spTree>
    <p:extLst>
      <p:ext uri="{BB962C8B-B14F-4D97-AF65-F5344CB8AC3E}">
        <p14:creationId xmlns:p14="http://schemas.microsoft.com/office/powerpoint/2010/main" val="173529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54487" y="1295400"/>
            <a:ext cx="6846513" cy="1828800"/>
          </a:xfrm>
          <a:prstGeom prst="rect">
            <a:avLst/>
          </a:prstGeom>
          <a:noFill/>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63954" y="3733800"/>
            <a:ext cx="6837046" cy="1995170"/>
          </a:xfrm>
          <a:prstGeom prst="rect">
            <a:avLst/>
          </a:prstGeom>
          <a:noFill/>
        </p:spPr>
      </p:pic>
    </p:spTree>
    <p:extLst>
      <p:ext uri="{BB962C8B-B14F-4D97-AF65-F5344CB8AC3E}">
        <p14:creationId xmlns:p14="http://schemas.microsoft.com/office/powerpoint/2010/main" val="124184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effectLst/>
              </a:rPr>
              <a:t>Biological Influences</a:t>
            </a:r>
            <a:r>
              <a:rPr lang="en-US" dirty="0">
                <a:effectLst/>
              </a:rPr>
              <a:t/>
            </a:r>
            <a:br>
              <a:rPr lang="en-US" dirty="0">
                <a:effectLst/>
              </a:rPr>
            </a:br>
            <a:endParaRPr lang="en-US" dirty="0"/>
          </a:p>
        </p:txBody>
      </p:sp>
      <p:sp>
        <p:nvSpPr>
          <p:cNvPr id="5" name="Subtitle 4"/>
          <p:cNvSpPr>
            <a:spLocks noGrp="1"/>
          </p:cNvSpPr>
          <p:nvPr>
            <p:ph type="subTitle" idx="1"/>
          </p:nvPr>
        </p:nvSpPr>
        <p:spPr/>
        <p:txBody>
          <a:bodyPr>
            <a:normAutofit fontScale="92500" lnSpcReduction="20000"/>
          </a:bodyPr>
          <a:lstStyle/>
          <a:p>
            <a:r>
              <a:rPr lang="en-US" dirty="0">
                <a:effectLst/>
              </a:rPr>
              <a:t>The biological perspective on personality emphasizes the internal physiological and genetic factors that influence personality. It focuses on why or how personality traits manifest through biology and investigates the links between personality, DNA, and processes in the brain.</a:t>
            </a:r>
          </a:p>
          <a:p>
            <a:endParaRPr lang="en-US" dirty="0"/>
          </a:p>
        </p:txBody>
      </p:sp>
    </p:spTree>
    <p:extLst>
      <p:ext uri="{BB962C8B-B14F-4D97-AF65-F5344CB8AC3E}">
        <p14:creationId xmlns:p14="http://schemas.microsoft.com/office/powerpoint/2010/main" val="388650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effectLst/>
              </a:rPr>
              <a:t>Biological </a:t>
            </a:r>
            <a:r>
              <a:rPr lang="en-US" b="1" dirty="0" smtClean="0">
                <a:effectLst/>
              </a:rPr>
              <a:t>Influences</a:t>
            </a:r>
            <a:r>
              <a:rPr lang="en-US" sz="3600" b="1" dirty="0" smtClean="0">
                <a:effectLst/>
              </a:rPr>
              <a:t>(</a:t>
            </a:r>
            <a:r>
              <a:rPr lang="en-US" sz="3600" b="1" dirty="0" err="1" smtClean="0">
                <a:effectLst/>
              </a:rPr>
              <a:t>cont</a:t>
            </a:r>
            <a:r>
              <a:rPr lang="en-US" sz="3600" b="1" dirty="0" smtClean="0">
                <a:effectLst/>
              </a:rPr>
              <a:t>)</a:t>
            </a:r>
            <a:endParaRPr lang="en-US" sz="3600" dirty="0"/>
          </a:p>
        </p:txBody>
      </p:sp>
      <p:sp>
        <p:nvSpPr>
          <p:cNvPr id="5" name="Subtitle 4"/>
          <p:cNvSpPr>
            <a:spLocks noGrp="1"/>
          </p:cNvSpPr>
          <p:nvPr>
            <p:ph type="subTitle" idx="1"/>
          </p:nvPr>
        </p:nvSpPr>
        <p:spPr/>
        <p:txBody>
          <a:bodyPr>
            <a:normAutofit fontScale="85000" lnSpcReduction="20000"/>
          </a:bodyPr>
          <a:lstStyle/>
          <a:p>
            <a:pPr algn="l"/>
            <a:r>
              <a:rPr lang="en-US" b="1" dirty="0">
                <a:effectLst/>
              </a:rPr>
              <a:t>Examples:</a:t>
            </a:r>
          </a:p>
          <a:p>
            <a:pPr marL="342900" indent="-342900" algn="l">
              <a:buFont typeface="Arial" pitchFamily="34" charset="0"/>
              <a:buChar char="•"/>
            </a:pPr>
            <a:r>
              <a:rPr lang="en-US" b="1" dirty="0">
                <a:effectLst/>
              </a:rPr>
              <a:t>Psychosocial and Behavioral Mechanisms</a:t>
            </a:r>
            <a:endParaRPr lang="en-US" dirty="0">
              <a:effectLst/>
            </a:endParaRPr>
          </a:p>
          <a:p>
            <a:pPr marL="342900" indent="-342900" algn="l">
              <a:buFont typeface="Arial" pitchFamily="34" charset="0"/>
              <a:buChar char="•"/>
            </a:pPr>
            <a:r>
              <a:rPr lang="en-US" b="1" dirty="0">
                <a:effectLst/>
              </a:rPr>
              <a:t>Biological Influences on the Development of Challenging Behavior</a:t>
            </a:r>
            <a:endParaRPr lang="en-US" dirty="0">
              <a:effectLst/>
            </a:endParaRPr>
          </a:p>
          <a:p>
            <a:pPr marL="342900" indent="-342900" algn="l">
              <a:buFont typeface="Arial" pitchFamily="34" charset="0"/>
              <a:buChar char="•"/>
            </a:pPr>
            <a:r>
              <a:rPr lang="en-US" b="1" dirty="0">
                <a:effectLst/>
              </a:rPr>
              <a:t>Genetics, personality, psychopathy and intelligence</a:t>
            </a:r>
            <a:endParaRPr lang="en-US" dirty="0">
              <a:effectLst/>
            </a:endParaRPr>
          </a:p>
          <a:p>
            <a:endParaRPr lang="en-US" dirty="0"/>
          </a:p>
        </p:txBody>
      </p:sp>
    </p:spTree>
    <p:extLst>
      <p:ext uri="{BB962C8B-B14F-4D97-AF65-F5344CB8AC3E}">
        <p14:creationId xmlns:p14="http://schemas.microsoft.com/office/powerpoint/2010/main" val="308263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effectLst/>
              </a:rPr>
              <a:t>Environment Influences</a:t>
            </a:r>
            <a:r>
              <a:rPr lang="en-US" dirty="0">
                <a:effectLst/>
              </a:rPr>
              <a:t/>
            </a:r>
            <a:br>
              <a:rPr lang="en-US" dirty="0">
                <a:effectLst/>
              </a:rPr>
            </a:br>
            <a:endParaRPr lang="en-US" dirty="0"/>
          </a:p>
        </p:txBody>
      </p:sp>
      <p:sp>
        <p:nvSpPr>
          <p:cNvPr id="5" name="Subtitle 4"/>
          <p:cNvSpPr>
            <a:spLocks noGrp="1"/>
          </p:cNvSpPr>
          <p:nvPr>
            <p:ph type="subTitle" idx="1"/>
          </p:nvPr>
        </p:nvSpPr>
        <p:spPr/>
        <p:txBody>
          <a:bodyPr>
            <a:normAutofit fontScale="77500" lnSpcReduction="20000"/>
          </a:bodyPr>
          <a:lstStyle/>
          <a:p>
            <a:r>
              <a:rPr lang="en-US" dirty="0">
                <a:effectLst/>
              </a:rPr>
              <a:t>Although there is definite evidence for the fact that our personalities are, at least in part, determined by genetics, there's more to it than that. In fact, our environment may shape or alter our personalities as well - not just the social environment but the natural environment around us too. Lastly, the factors in our environment that shape our personalities.</a:t>
            </a:r>
          </a:p>
          <a:p>
            <a:endParaRPr lang="en-US" dirty="0"/>
          </a:p>
        </p:txBody>
      </p:sp>
    </p:spTree>
    <p:extLst>
      <p:ext uri="{BB962C8B-B14F-4D97-AF65-F5344CB8AC3E}">
        <p14:creationId xmlns:p14="http://schemas.microsoft.com/office/powerpoint/2010/main" val="48475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
            <a:ext cx="8382000" cy="6096000"/>
          </a:xfrm>
          <a:prstGeom prst="rect">
            <a:avLst/>
          </a:prstGeom>
        </p:spPr>
      </p:pic>
    </p:spTree>
    <p:extLst>
      <p:ext uri="{BB962C8B-B14F-4D97-AF65-F5344CB8AC3E}">
        <p14:creationId xmlns:p14="http://schemas.microsoft.com/office/powerpoint/2010/main" val="2093367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effectLst/>
              </a:rPr>
              <a:t>Environment </a:t>
            </a:r>
            <a:r>
              <a:rPr lang="en-US" b="1" dirty="0" smtClean="0">
                <a:effectLst/>
              </a:rPr>
              <a:t>Influences(</a:t>
            </a:r>
            <a:r>
              <a:rPr lang="en-US" sz="3200" b="1" dirty="0" err="1" smtClean="0">
                <a:effectLst/>
              </a:rPr>
              <a:t>cont</a:t>
            </a:r>
            <a:r>
              <a:rPr lang="en-US" b="1" dirty="0" smtClean="0">
                <a:effectLst/>
              </a:rPr>
              <a:t>)</a:t>
            </a:r>
            <a:endParaRPr lang="en-US" dirty="0"/>
          </a:p>
        </p:txBody>
      </p:sp>
      <p:sp>
        <p:nvSpPr>
          <p:cNvPr id="5" name="Subtitle 4"/>
          <p:cNvSpPr>
            <a:spLocks noGrp="1"/>
          </p:cNvSpPr>
          <p:nvPr>
            <p:ph type="subTitle" idx="1"/>
          </p:nvPr>
        </p:nvSpPr>
        <p:spPr/>
        <p:txBody>
          <a:bodyPr>
            <a:normAutofit fontScale="92500" lnSpcReduction="20000"/>
          </a:bodyPr>
          <a:lstStyle/>
          <a:p>
            <a:pPr algn="l"/>
            <a:r>
              <a:rPr lang="en-US" b="1" dirty="0">
                <a:effectLst/>
              </a:rPr>
              <a:t>Types of Environmental Factors:</a:t>
            </a:r>
            <a:endParaRPr lang="en-US" dirty="0">
              <a:effectLst/>
            </a:endParaRPr>
          </a:p>
          <a:p>
            <a:pPr marL="457200" indent="-457200" algn="l">
              <a:buFont typeface="+mj-lt"/>
              <a:buAutoNum type="arabicPeriod"/>
            </a:pPr>
            <a:r>
              <a:rPr lang="en-US" b="1" dirty="0">
                <a:effectLst/>
              </a:rPr>
              <a:t> Physical </a:t>
            </a:r>
            <a:r>
              <a:rPr lang="en-US" b="1" dirty="0" smtClean="0">
                <a:effectLst/>
              </a:rPr>
              <a:t>Environment</a:t>
            </a:r>
          </a:p>
          <a:p>
            <a:pPr marL="457200" indent="-457200" algn="l">
              <a:buFont typeface="+mj-lt"/>
              <a:buAutoNum type="arabicPeriod"/>
            </a:pPr>
            <a:r>
              <a:rPr lang="en-US" b="1" dirty="0">
                <a:effectLst/>
              </a:rPr>
              <a:t>Social </a:t>
            </a:r>
            <a:r>
              <a:rPr lang="en-US" b="1" dirty="0" smtClean="0">
                <a:effectLst/>
              </a:rPr>
              <a:t>Environment</a:t>
            </a:r>
          </a:p>
          <a:p>
            <a:pPr marL="457200" lvl="0" indent="-457200" algn="l">
              <a:buFont typeface="+mj-lt"/>
              <a:buAutoNum type="arabicPeriod"/>
            </a:pPr>
            <a:r>
              <a:rPr lang="en-US" b="1" dirty="0">
                <a:effectLst/>
              </a:rPr>
              <a:t>Family </a:t>
            </a:r>
            <a:r>
              <a:rPr lang="en-US" b="1" dirty="0" smtClean="0">
                <a:effectLst/>
              </a:rPr>
              <a:t>Environment</a:t>
            </a:r>
          </a:p>
          <a:p>
            <a:pPr marL="457200" lvl="0" indent="-457200" algn="l">
              <a:buFont typeface="+mj-lt"/>
              <a:buAutoNum type="arabicPeriod"/>
            </a:pPr>
            <a:r>
              <a:rPr lang="en-US" b="1" dirty="0">
                <a:effectLst/>
              </a:rPr>
              <a:t>Cultural Environment</a:t>
            </a:r>
            <a:endParaRPr lang="en-US" dirty="0">
              <a:effectLst/>
            </a:endParaRPr>
          </a:p>
          <a:p>
            <a:endParaRPr lang="en-US" dirty="0"/>
          </a:p>
        </p:txBody>
      </p:sp>
    </p:spTree>
    <p:extLst>
      <p:ext uri="{BB962C8B-B14F-4D97-AF65-F5344CB8AC3E}">
        <p14:creationId xmlns:p14="http://schemas.microsoft.com/office/powerpoint/2010/main" val="4235735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
            <a:ext cx="8382000" cy="6096000"/>
          </a:xfrm>
          <a:prstGeom prst="rect">
            <a:avLst/>
          </a:prstGeom>
        </p:spPr>
      </p:pic>
    </p:spTree>
    <p:extLst>
      <p:ext uri="{BB962C8B-B14F-4D97-AF65-F5344CB8AC3E}">
        <p14:creationId xmlns:p14="http://schemas.microsoft.com/office/powerpoint/2010/main" val="75432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7200" y="381000"/>
            <a:ext cx="8305800" cy="6019799"/>
          </a:xfrm>
        </p:spPr>
      </p:pic>
    </p:spTree>
    <p:extLst>
      <p:ext uri="{BB962C8B-B14F-4D97-AF65-F5344CB8AC3E}">
        <p14:creationId xmlns:p14="http://schemas.microsoft.com/office/powerpoint/2010/main" val="58951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400" b="1" dirty="0" smtClean="0">
                <a:effectLst/>
              </a:rPr>
              <a:t/>
            </a:r>
            <a:br>
              <a:rPr lang="en-US" sz="1400" b="1" dirty="0" smtClean="0">
                <a:effectLst/>
              </a:rPr>
            </a:br>
            <a:r>
              <a:rPr lang="en-US" sz="1400" b="1" dirty="0">
                <a:effectLst/>
              </a:rPr>
              <a:t/>
            </a:r>
            <a:br>
              <a:rPr lang="en-US" sz="1400" b="1" dirty="0">
                <a:effectLst/>
              </a:rPr>
            </a:br>
            <a:r>
              <a:rPr lang="en-US" sz="1400" b="1" dirty="0" smtClean="0">
                <a:effectLst/>
              </a:rPr>
              <a:t/>
            </a:r>
            <a:br>
              <a:rPr lang="en-US" sz="1400" b="1" dirty="0" smtClean="0">
                <a:effectLst/>
              </a:rPr>
            </a:br>
            <a:r>
              <a:rPr lang="en-US" sz="1400" b="1" dirty="0">
                <a:effectLst/>
              </a:rPr>
              <a:t/>
            </a:r>
            <a:br>
              <a:rPr lang="en-US" sz="1400" b="1" dirty="0">
                <a:effectLst/>
              </a:rPr>
            </a:br>
            <a:r>
              <a:rPr lang="en-US" sz="1400" b="1" dirty="0" smtClean="0">
                <a:effectLst/>
              </a:rPr>
              <a:t/>
            </a:r>
            <a:br>
              <a:rPr lang="en-US" sz="1400" b="1" dirty="0" smtClean="0">
                <a:effectLst/>
              </a:rPr>
            </a:br>
            <a:r>
              <a:rPr lang="en-US" sz="1800" b="1" dirty="0">
                <a:solidFill>
                  <a:schemeClr val="bg1"/>
                </a:solidFill>
                <a:effectLst/>
              </a:rPr>
              <a:t/>
            </a:r>
            <a:br>
              <a:rPr lang="en-US" sz="1800" b="1" dirty="0">
                <a:solidFill>
                  <a:schemeClr val="bg1"/>
                </a:solidFill>
                <a:effectLst/>
              </a:rPr>
            </a:br>
            <a:r>
              <a:rPr lang="en-US" sz="1800" b="1" dirty="0" smtClean="0">
                <a:solidFill>
                  <a:schemeClr val="tx1">
                    <a:lumMod val="95000"/>
                  </a:schemeClr>
                </a:solidFill>
                <a:effectLst/>
              </a:rPr>
              <a:t>Personality</a:t>
            </a:r>
            <a:r>
              <a:rPr lang="en-US" sz="1800" dirty="0">
                <a:solidFill>
                  <a:schemeClr val="tx1">
                    <a:lumMod val="95000"/>
                  </a:schemeClr>
                </a:solidFill>
                <a:effectLst/>
              </a:rPr>
              <a:t> refers to individual differences in characteristic patterns of thinking, feeling and behaving. Personality is a dynamic</a:t>
            </a:r>
            <a:r>
              <a:rPr lang="en-US" sz="1800" baseline="30000" dirty="0">
                <a:solidFill>
                  <a:schemeClr val="tx1">
                    <a:lumMod val="95000"/>
                  </a:schemeClr>
                </a:solidFill>
                <a:effectLst/>
              </a:rPr>
              <a:t> </a:t>
            </a:r>
            <a:r>
              <a:rPr lang="en-US" sz="1800" dirty="0">
                <a:solidFill>
                  <a:schemeClr val="tx1">
                    <a:lumMod val="95000"/>
                  </a:schemeClr>
                </a:solidFill>
                <a:effectLst/>
              </a:rPr>
              <a:t>and organized set of characteristics possessed by a person that uniquely</a:t>
            </a:r>
            <a:r>
              <a:rPr lang="en-US" sz="1800" baseline="30000" dirty="0">
                <a:solidFill>
                  <a:schemeClr val="tx1">
                    <a:lumMod val="95000"/>
                  </a:schemeClr>
                </a:solidFill>
                <a:effectLst/>
              </a:rPr>
              <a:t> </a:t>
            </a:r>
            <a:r>
              <a:rPr lang="en-US" sz="1800" dirty="0">
                <a:solidFill>
                  <a:schemeClr val="tx1">
                    <a:lumMod val="95000"/>
                  </a:schemeClr>
                </a:solidFill>
                <a:effectLst/>
              </a:rPr>
              <a:t>influences their environment, cognitions, emotions, motivations, and behaviors in various situations. The word "personality" originates from the Latin </a:t>
            </a:r>
            <a:r>
              <a:rPr lang="en-US" sz="1800" i="1" dirty="0">
                <a:solidFill>
                  <a:schemeClr val="tx1">
                    <a:lumMod val="95000"/>
                  </a:schemeClr>
                </a:solidFill>
                <a:effectLst/>
              </a:rPr>
              <a:t>persona</a:t>
            </a:r>
            <a:r>
              <a:rPr lang="en-US" sz="1800" dirty="0">
                <a:solidFill>
                  <a:schemeClr val="tx1">
                    <a:lumMod val="95000"/>
                  </a:schemeClr>
                </a:solidFill>
                <a:effectLst/>
              </a:rPr>
              <a:t>, which means </a:t>
            </a:r>
            <a:r>
              <a:rPr lang="en-US" sz="1800" b="1" dirty="0">
                <a:solidFill>
                  <a:schemeClr val="tx1">
                    <a:lumMod val="95000"/>
                  </a:schemeClr>
                </a:solidFill>
                <a:effectLst/>
              </a:rPr>
              <a:t>Mask</a:t>
            </a:r>
            <a:r>
              <a:rPr lang="en-US" sz="1800" dirty="0">
                <a:solidFill>
                  <a:schemeClr val="tx1">
                    <a:lumMod val="95000"/>
                  </a:schemeClr>
                </a:solidFill>
                <a:effectLst/>
              </a:rPr>
              <a:t>.</a:t>
            </a:r>
            <a:r>
              <a:rPr lang="en-US" sz="1800" dirty="0">
                <a:solidFill>
                  <a:schemeClr val="bg1"/>
                </a:solidFill>
                <a:effectLst/>
              </a:rPr>
              <a:t/>
            </a:r>
            <a:br>
              <a:rPr lang="en-US" sz="1800" dirty="0">
                <a:solidFill>
                  <a:schemeClr val="bg1"/>
                </a:solidFill>
                <a:effectLst/>
              </a:rPr>
            </a:br>
            <a:endParaRPr lang="en-US" sz="1800" b="1" dirty="0">
              <a:solidFill>
                <a:schemeClr val="bg1"/>
              </a:solidFill>
            </a:endParaRPr>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733800"/>
            <a:ext cx="6400800" cy="1752600"/>
          </a:xfrm>
          <a:prstGeom prst="rect">
            <a:avLst/>
          </a:prstGeom>
        </p:spPr>
      </p:pic>
    </p:spTree>
    <p:extLst>
      <p:ext uri="{BB962C8B-B14F-4D97-AF65-F5344CB8AC3E}">
        <p14:creationId xmlns:p14="http://schemas.microsoft.com/office/powerpoint/2010/main" val="43162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sz="1800" dirty="0"/>
          </a:p>
        </p:txBody>
      </p:sp>
      <p:sp>
        <p:nvSpPr>
          <p:cNvPr id="5" name="Subtitle 4"/>
          <p:cNvSpPr>
            <a:spLocks noGrp="1"/>
          </p:cNvSpPr>
          <p:nvPr>
            <p:ph type="subTitle" idx="1"/>
          </p:nvPr>
        </p:nvSpPr>
        <p:spPr/>
        <p:txBody>
          <a:bodyPr>
            <a:noAutofit/>
          </a:bodyPr>
          <a:lstStyle/>
          <a:p>
            <a:pPr marL="285750" indent="-285750">
              <a:buFont typeface="Arial" pitchFamily="34" charset="0"/>
              <a:buChar char="•"/>
            </a:pPr>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8137"/>
            <a:ext cx="8382000" cy="6138863"/>
          </a:xfrm>
          <a:prstGeom prst="rect">
            <a:avLst/>
          </a:prstGeom>
        </p:spPr>
      </p:pic>
    </p:spTree>
    <p:extLst>
      <p:ext uri="{BB962C8B-B14F-4D97-AF65-F5344CB8AC3E}">
        <p14:creationId xmlns:p14="http://schemas.microsoft.com/office/powerpoint/2010/main" val="421261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000" b="1" dirty="0">
                <a:effectLst/>
              </a:rPr>
              <a:t>Personality development</a:t>
            </a:r>
            <a:r>
              <a:rPr lang="en-US" sz="1800" dirty="0">
                <a:effectLst/>
              </a:rPr>
              <a:t> is the relatively enduring pattern of thoughts, feelings, and behaviors that distinguish individuals from one another</a:t>
            </a:r>
            <a:br>
              <a:rPr lang="en-US" sz="1800" dirty="0">
                <a:effectLst/>
              </a:rPr>
            </a:br>
            <a:endParaRPr lang="en-US" sz="1800" dirty="0"/>
          </a:p>
        </p:txBody>
      </p:sp>
      <p:sp>
        <p:nvSpPr>
          <p:cNvPr id="5" name="Subtitle 4"/>
          <p:cNvSpPr>
            <a:spLocks noGrp="1"/>
          </p:cNvSpPr>
          <p:nvPr>
            <p:ph type="subTitle" idx="1"/>
          </p:nvPr>
        </p:nvSpPr>
        <p:spPr/>
        <p:txBody>
          <a:bodyPr>
            <a:normAutofit fontScale="77500" lnSpcReduction="20000"/>
          </a:bodyPr>
          <a:lstStyle/>
          <a:p>
            <a:r>
              <a:rPr lang="en-US" b="1" dirty="0">
                <a:effectLst/>
              </a:rPr>
              <a:t>Personality development </a:t>
            </a:r>
            <a:r>
              <a:rPr lang="en-US" dirty="0">
                <a:effectLst/>
              </a:rPr>
              <a:t>basically occurs in different phases:</a:t>
            </a:r>
            <a:br>
              <a:rPr lang="en-US" dirty="0">
                <a:effectLst/>
              </a:rPr>
            </a:br>
            <a:r>
              <a:rPr lang="en-US" dirty="0">
                <a:effectLst/>
              </a:rPr>
              <a:t>Infancy</a:t>
            </a:r>
            <a:br>
              <a:rPr lang="en-US" dirty="0">
                <a:effectLst/>
              </a:rPr>
            </a:br>
            <a:r>
              <a:rPr lang="en-US" dirty="0">
                <a:effectLst/>
              </a:rPr>
              <a:t>Toddlerhood</a:t>
            </a:r>
            <a:br>
              <a:rPr lang="en-US" dirty="0">
                <a:effectLst/>
              </a:rPr>
            </a:br>
            <a:r>
              <a:rPr lang="en-US" dirty="0">
                <a:effectLst/>
              </a:rPr>
              <a:t>Preschool</a:t>
            </a:r>
            <a:br>
              <a:rPr lang="en-US" dirty="0">
                <a:effectLst/>
              </a:rPr>
            </a:br>
            <a:r>
              <a:rPr lang="en-US" dirty="0">
                <a:effectLst/>
              </a:rPr>
              <a:t>School Age</a:t>
            </a:r>
            <a:br>
              <a:rPr lang="en-US" dirty="0">
                <a:effectLst/>
              </a:rPr>
            </a:br>
            <a:r>
              <a:rPr lang="en-US" dirty="0">
                <a:effectLst/>
              </a:rPr>
              <a:t>Adolescence</a:t>
            </a:r>
            <a:endParaRPr lang="en-US" dirty="0"/>
          </a:p>
        </p:txBody>
      </p:sp>
    </p:spTree>
    <p:extLst>
      <p:ext uri="{BB962C8B-B14F-4D97-AF65-F5344CB8AC3E}">
        <p14:creationId xmlns:p14="http://schemas.microsoft.com/office/powerpoint/2010/main" val="266289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
            <a:ext cx="8382000" cy="6096000"/>
          </a:xfrm>
          <a:prstGeom prst="rect">
            <a:avLst/>
          </a:prstGeom>
        </p:spPr>
      </p:pic>
    </p:spTree>
    <p:extLst>
      <p:ext uri="{BB962C8B-B14F-4D97-AF65-F5344CB8AC3E}">
        <p14:creationId xmlns:p14="http://schemas.microsoft.com/office/powerpoint/2010/main" val="341655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800" dirty="0">
                <a:effectLst/>
              </a:rPr>
              <a:t>According to the ego theory of</a:t>
            </a:r>
            <a:r>
              <a:rPr lang="en-US" sz="1800" b="1" dirty="0">
                <a:effectLst/>
              </a:rPr>
              <a:t> Sigmund Freud</a:t>
            </a:r>
            <a:r>
              <a:rPr lang="en-US" sz="1800" dirty="0">
                <a:effectLst/>
              </a:rPr>
              <a:t> the personality structure is based on the basic id, or our primal, most instinctive primitive behaviors, on the Ego, or our actual selves, and the Superego, or the critical and moralizing (judgmental) part of our personality</a:t>
            </a:r>
            <a:endParaRPr lang="en-US" sz="1800"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733800"/>
            <a:ext cx="6477000" cy="1847850"/>
          </a:xfrm>
          <a:prstGeom prst="rect">
            <a:avLst/>
          </a:prstGeom>
        </p:spPr>
      </p:pic>
    </p:spTree>
    <p:extLst>
      <p:ext uri="{BB962C8B-B14F-4D97-AF65-F5344CB8AC3E}">
        <p14:creationId xmlns:p14="http://schemas.microsoft.com/office/powerpoint/2010/main" val="125779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0"/>
            <a:r>
              <a:rPr lang="en-US" b="1" dirty="0">
                <a:effectLst/>
              </a:rPr>
              <a:t>Theories of Personality</a:t>
            </a:r>
            <a:r>
              <a:rPr lang="en-US" sz="2000" dirty="0">
                <a:effectLst/>
              </a:rPr>
              <a:t/>
            </a:r>
            <a:br>
              <a:rPr lang="en-US" sz="2000" dirty="0">
                <a:effectLst/>
              </a:rPr>
            </a:br>
            <a:endParaRPr lang="en-US" sz="2000" dirty="0"/>
          </a:p>
        </p:txBody>
      </p:sp>
      <p:sp>
        <p:nvSpPr>
          <p:cNvPr id="5" name="Subtitle 4"/>
          <p:cNvSpPr>
            <a:spLocks noGrp="1"/>
          </p:cNvSpPr>
          <p:nvPr>
            <p:ph type="subTitle" idx="1"/>
          </p:nvPr>
        </p:nvSpPr>
        <p:spPr/>
        <p:txBody>
          <a:bodyPr>
            <a:normAutofit/>
          </a:bodyPr>
          <a:lstStyle/>
          <a:p>
            <a:pPr marL="285750" lvl="0" indent="-285750">
              <a:buFont typeface="Arial" pitchFamily="34" charset="0"/>
              <a:buChar char="•"/>
            </a:pPr>
            <a:r>
              <a:rPr lang="en-US" sz="1800" dirty="0">
                <a:effectLst/>
              </a:rPr>
              <a:t>Biological Theory of Personality.</a:t>
            </a:r>
          </a:p>
          <a:p>
            <a:pPr marL="285750" lvl="0" indent="-285750">
              <a:buFont typeface="Arial" pitchFamily="34" charset="0"/>
              <a:buChar char="•"/>
            </a:pPr>
            <a:r>
              <a:rPr lang="en-US" sz="1800" dirty="0">
                <a:effectLst/>
              </a:rPr>
              <a:t>Tripartite Theory of Personality.</a:t>
            </a:r>
          </a:p>
          <a:p>
            <a:endParaRPr lang="en-US" sz="1800" dirty="0"/>
          </a:p>
        </p:txBody>
      </p:sp>
    </p:spTree>
    <p:extLst>
      <p:ext uri="{BB962C8B-B14F-4D97-AF65-F5344CB8AC3E}">
        <p14:creationId xmlns:p14="http://schemas.microsoft.com/office/powerpoint/2010/main" val="390725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0"/>
            <a:r>
              <a:rPr lang="en-US" b="1" dirty="0">
                <a:effectLst/>
              </a:rPr>
              <a:t>Biological Theory of </a:t>
            </a:r>
            <a:r>
              <a:rPr lang="en-US" b="1" dirty="0" smtClean="0">
                <a:effectLst/>
              </a:rPr>
              <a:t>Personality</a:t>
            </a:r>
            <a:r>
              <a:rPr lang="en-US" sz="2800" dirty="0">
                <a:effectLst/>
              </a:rPr>
              <a:t/>
            </a:r>
            <a:br>
              <a:rPr lang="en-US" sz="2800" dirty="0">
                <a:effectLst/>
              </a:rPr>
            </a:br>
            <a:endParaRPr lang="en-US" sz="2800" dirty="0"/>
          </a:p>
        </p:txBody>
      </p:sp>
      <p:sp>
        <p:nvSpPr>
          <p:cNvPr id="5" name="Subtitle 4"/>
          <p:cNvSpPr>
            <a:spLocks noGrp="1"/>
          </p:cNvSpPr>
          <p:nvPr>
            <p:ph type="subTitle" idx="1"/>
          </p:nvPr>
        </p:nvSpPr>
        <p:spPr/>
        <p:txBody>
          <a:bodyPr>
            <a:normAutofit lnSpcReduction="10000"/>
          </a:bodyPr>
          <a:lstStyle/>
          <a:p>
            <a:r>
              <a:rPr lang="en-US" dirty="0" err="1">
                <a:effectLst/>
              </a:rPr>
              <a:t>Eysenck</a:t>
            </a:r>
            <a:r>
              <a:rPr lang="en-US" dirty="0">
                <a:effectLst/>
              </a:rPr>
              <a:t> proposed a theory of personality based on biological factors, arguing that individuals inherit a type of nervous system that affects their ability to learn and adapt to the environment.</a:t>
            </a:r>
          </a:p>
          <a:p>
            <a:endParaRPr lang="en-US" dirty="0"/>
          </a:p>
        </p:txBody>
      </p:sp>
    </p:spTree>
    <p:extLst>
      <p:ext uri="{BB962C8B-B14F-4D97-AF65-F5344CB8AC3E}">
        <p14:creationId xmlns:p14="http://schemas.microsoft.com/office/powerpoint/2010/main" val="32096344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62</TotalTime>
  <Words>227</Words>
  <Application>Microsoft Office PowerPoint</Application>
  <PresentationFormat>On-screen Show (4:3)</PresentationFormat>
  <Paragraphs>26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Hardcover</vt:lpstr>
      <vt:lpstr>Personality</vt:lpstr>
      <vt:lpstr>PowerPoint Presentation</vt:lpstr>
      <vt:lpstr>      Personality refers to individual differences in characteristic patterns of thinking, feeling and behaving. Personality is a dynamic and organized set of characteristics possessed by a person that uniquely influences their environment, cognitions, emotions, motivations, and behaviors in various situations. The word "personality" originates from the Latin persona, which means Mask. </vt:lpstr>
      <vt:lpstr>PowerPoint Presentation</vt:lpstr>
      <vt:lpstr>Personality development is the relatively enduring pattern of thoughts, feelings, and behaviors that distinguish individuals from one another </vt:lpstr>
      <vt:lpstr>PowerPoint Presentation</vt:lpstr>
      <vt:lpstr>According to the ego theory of Sigmund Freud the personality structure is based on the basic id, or our primal, most instinctive primitive behaviors, on the Ego, or our actual selves, and the Superego, or the critical and moralizing (judgmental) part of our personality</vt:lpstr>
      <vt:lpstr>Theories of Personality </vt:lpstr>
      <vt:lpstr>Biological Theory of Personality </vt:lpstr>
      <vt:lpstr>Tripartite Theory of Personality </vt:lpstr>
      <vt:lpstr>PowerPoint Presentation</vt:lpstr>
      <vt:lpstr>Biological Influences </vt:lpstr>
      <vt:lpstr>Biological Influences(cont)</vt:lpstr>
      <vt:lpstr>Environment Influences </vt:lpstr>
      <vt:lpstr>PowerPoint Presentation</vt:lpstr>
      <vt:lpstr>Environment Influences(cont)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dc:title>
  <dc:creator>sadaf pc</dc:creator>
  <cp:lastModifiedBy>sadaf pc</cp:lastModifiedBy>
  <cp:revision>6</cp:revision>
  <dcterms:created xsi:type="dcterms:W3CDTF">2018-06-06T12:19:13Z</dcterms:created>
  <dcterms:modified xsi:type="dcterms:W3CDTF">2018-06-06T13:22:07Z</dcterms:modified>
</cp:coreProperties>
</file>