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jpg" ContentType="image/jpg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</p:sldIdLst>
  <p:sldSz cx="9144000" cy="6858000"/>
  <p:notesSz cx="9144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jpg"/><Relationship Id="rId8" Type="http://schemas.openxmlformats.org/officeDocument/2006/relationships/image" Target="../media/image2.png"/><Relationship Id="rId9" Type="http://schemas.openxmlformats.org/officeDocument/2006/relationships/image" Target="../media/image3.png"/><Relationship Id="rId10" Type="http://schemas.openxmlformats.org/officeDocument/2006/relationships/image" Target="../media/image4.png"/><Relationship Id="rId11" Type="http://schemas.openxmlformats.org/officeDocument/2006/relationships/image" Target="../media/image5.png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bk object 17"/>
          <p:cNvSpPr/>
          <p:nvPr/>
        </p:nvSpPr>
        <p:spPr>
          <a:xfrm>
            <a:off x="0" y="0"/>
            <a:ext cx="9144000" cy="103377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bk object 18"/>
          <p:cNvSpPr/>
          <p:nvPr/>
        </p:nvSpPr>
        <p:spPr>
          <a:xfrm>
            <a:off x="4381500" y="0"/>
            <a:ext cx="4762500" cy="59943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bk object 19"/>
          <p:cNvSpPr/>
          <p:nvPr/>
        </p:nvSpPr>
        <p:spPr>
          <a:xfrm>
            <a:off x="3810" y="201929"/>
            <a:ext cx="9140190" cy="64897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bk object 20"/>
          <p:cNvSpPr/>
          <p:nvPr/>
        </p:nvSpPr>
        <p:spPr>
          <a:xfrm>
            <a:off x="0" y="248920"/>
            <a:ext cx="9144000" cy="561339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77240" y="1906270"/>
            <a:ext cx="7004684" cy="7912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64540" y="2628900"/>
            <a:ext cx="7900670" cy="14871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jpg"/><Relationship Id="rId3" Type="http://schemas.openxmlformats.org/officeDocument/2006/relationships/image" Target="../media/image7.png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3.png"/><Relationship Id="rId3" Type="http://schemas.openxmlformats.org/officeDocument/2006/relationships/image" Target="../media/image24.jpg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5.png"/><Relationship Id="rId3" Type="http://schemas.openxmlformats.org/officeDocument/2006/relationships/image" Target="../media/image26.jpg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7.png"/><Relationship Id="rId3" Type="http://schemas.openxmlformats.org/officeDocument/2006/relationships/image" Target="../media/image28.jpg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9.png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0.jpg"/><Relationship Id="rId3" Type="http://schemas.openxmlformats.org/officeDocument/2006/relationships/image" Target="../media/image31.png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2.jpg"/><Relationship Id="rId3" Type="http://schemas.openxmlformats.org/officeDocument/2006/relationships/image" Target="../media/image33.png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4.jpg"/><Relationship Id="rId3" Type="http://schemas.openxmlformats.org/officeDocument/2006/relationships/image" Target="../media/image35.png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6.png"/><Relationship Id="rId3" Type="http://schemas.openxmlformats.org/officeDocument/2006/relationships/image" Target="../media/image37.jpg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8.jpg"/><Relationship Id="rId3" Type="http://schemas.openxmlformats.org/officeDocument/2006/relationships/image" Target="../media/image39.png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0.png"/><Relationship Id="rId3" Type="http://schemas.openxmlformats.org/officeDocument/2006/relationships/image" Target="../media/image41.jp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.jpg"/><Relationship Id="rId3" Type="http://schemas.openxmlformats.org/officeDocument/2006/relationships/image" Target="../media/image9.png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2.jpg"/><Relationship Id="rId3" Type="http://schemas.openxmlformats.org/officeDocument/2006/relationships/image" Target="../media/image43.png"/></Relationships>
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4.jpg"/><Relationship Id="rId3" Type="http://schemas.openxmlformats.org/officeDocument/2006/relationships/image" Target="../media/image45.png"/></Relationships>
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6.png"/></Relationships>
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7.png"/><Relationship Id="rId3" Type="http://schemas.openxmlformats.org/officeDocument/2006/relationships/image" Target="../media/image48.jpg"/></Relationships>
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9.png"/></Relationships>
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://www.brainyquote.com/quotes/quotes/a/alanwatts390683.html" TargetMode="External"/><Relationship Id="rId3" Type="http://schemas.openxmlformats.org/officeDocument/2006/relationships/image" Target="../media/image50.jpg"/></Relationships>
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1.pn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0.png"/><Relationship Id="rId3" Type="http://schemas.openxmlformats.org/officeDocument/2006/relationships/image" Target="../media/image11.jp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13.jp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3" Type="http://schemas.openxmlformats.org/officeDocument/2006/relationships/image" Target="../media/image16.jp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7.png"/><Relationship Id="rId3" Type="http://schemas.openxmlformats.org/officeDocument/2006/relationships/image" Target="../media/image18.jp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9.jpg"/><Relationship Id="rId3" Type="http://schemas.openxmlformats.org/officeDocument/2006/relationships/image" Target="../media/image20.png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1.png"/><Relationship Id="rId3" Type="http://schemas.openxmlformats.org/officeDocument/2006/relationships/image" Target="../media/image22.jp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487169" y="492759"/>
            <a:ext cx="6565900" cy="37007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68680" y="2747009"/>
            <a:ext cx="7625715" cy="1795780"/>
          </a:xfrm>
          <a:prstGeom prst="rect">
            <a:avLst/>
          </a:prstGeom>
        </p:spPr>
        <p:txBody>
          <a:bodyPr wrap="square" lIns="0" tIns="34290" rIns="0" bIns="0" rtlCol="0" vert="horz">
            <a:spAutoFit/>
          </a:bodyPr>
          <a:lstStyle/>
          <a:p>
            <a:pPr marL="28575" marR="5080" indent="-16510">
              <a:lnSpc>
                <a:spcPct val="94000"/>
              </a:lnSpc>
              <a:spcBef>
                <a:spcPts val="270"/>
              </a:spcBef>
            </a:pPr>
            <a:r>
              <a:rPr dirty="0" sz="2400" spc="-10">
                <a:latin typeface="Arial"/>
                <a:cs typeface="Arial"/>
              </a:rPr>
              <a:t>The </a:t>
            </a:r>
            <a:r>
              <a:rPr dirty="0" sz="2400" spc="-5">
                <a:latin typeface="Arial"/>
                <a:cs typeface="Arial"/>
              </a:rPr>
              <a:t>Internet </a:t>
            </a:r>
            <a:r>
              <a:rPr dirty="0" sz="2400" spc="-10">
                <a:latin typeface="Arial"/>
                <a:cs typeface="Arial"/>
              </a:rPr>
              <a:t>is being </a:t>
            </a:r>
            <a:r>
              <a:rPr dirty="0" sz="2400" spc="-5">
                <a:latin typeface="Arial"/>
                <a:cs typeface="Arial"/>
              </a:rPr>
              <a:t>highly used by its abusers </a:t>
            </a:r>
            <a:r>
              <a:rPr dirty="0" sz="2400">
                <a:latin typeface="Arial"/>
                <a:cs typeface="Arial"/>
              </a:rPr>
              <a:t>to </a:t>
            </a:r>
            <a:r>
              <a:rPr dirty="0" sz="2400" spc="-5">
                <a:latin typeface="Arial"/>
                <a:cs typeface="Arial"/>
              </a:rPr>
              <a:t>reach  </a:t>
            </a:r>
            <a:r>
              <a:rPr dirty="0" sz="2400" spc="-10">
                <a:latin typeface="Arial"/>
                <a:cs typeface="Arial"/>
              </a:rPr>
              <a:t>and abuse </a:t>
            </a:r>
            <a:r>
              <a:rPr dirty="0" sz="2400" spc="-5">
                <a:latin typeface="Arial"/>
                <a:cs typeface="Arial"/>
              </a:rPr>
              <a:t>children sexually, worldwide. </a:t>
            </a:r>
            <a:r>
              <a:rPr dirty="0" sz="2400">
                <a:latin typeface="Arial"/>
                <a:cs typeface="Arial"/>
              </a:rPr>
              <a:t>As more </a:t>
            </a:r>
            <a:r>
              <a:rPr dirty="0" sz="2400" spc="-5">
                <a:latin typeface="Arial"/>
                <a:cs typeface="Arial"/>
              </a:rPr>
              <a:t>homes  have access </a:t>
            </a:r>
            <a:r>
              <a:rPr dirty="0" sz="2400">
                <a:latin typeface="Arial"/>
                <a:cs typeface="Arial"/>
              </a:rPr>
              <a:t>to </a:t>
            </a:r>
            <a:r>
              <a:rPr dirty="0" sz="2400" spc="-5">
                <a:latin typeface="Arial"/>
                <a:cs typeface="Arial"/>
              </a:rPr>
              <a:t>internet, </a:t>
            </a:r>
            <a:r>
              <a:rPr dirty="0" sz="2400">
                <a:latin typeface="Arial"/>
                <a:cs typeface="Arial"/>
              </a:rPr>
              <a:t>more </a:t>
            </a:r>
            <a:r>
              <a:rPr dirty="0" sz="2400" spc="-5">
                <a:latin typeface="Arial"/>
                <a:cs typeface="Arial"/>
              </a:rPr>
              <a:t>children </a:t>
            </a:r>
            <a:r>
              <a:rPr dirty="0" sz="2400" spc="-10">
                <a:latin typeface="Arial"/>
                <a:cs typeface="Arial"/>
              </a:rPr>
              <a:t>would </a:t>
            </a:r>
            <a:r>
              <a:rPr dirty="0" sz="2400">
                <a:latin typeface="Arial"/>
                <a:cs typeface="Arial"/>
              </a:rPr>
              <a:t>be </a:t>
            </a:r>
            <a:r>
              <a:rPr dirty="0" sz="2400" spc="-5">
                <a:latin typeface="Arial"/>
                <a:cs typeface="Arial"/>
              </a:rPr>
              <a:t>using  the internet and </a:t>
            </a:r>
            <a:r>
              <a:rPr dirty="0" sz="2400">
                <a:latin typeface="Arial"/>
                <a:cs typeface="Arial"/>
              </a:rPr>
              <a:t>more </a:t>
            </a:r>
            <a:r>
              <a:rPr dirty="0" sz="2400" spc="-5">
                <a:latin typeface="Arial"/>
                <a:cs typeface="Arial"/>
              </a:rPr>
              <a:t>are </a:t>
            </a:r>
            <a:r>
              <a:rPr dirty="0" sz="2400">
                <a:latin typeface="Arial"/>
                <a:cs typeface="Arial"/>
              </a:rPr>
              <a:t>the </a:t>
            </a:r>
            <a:r>
              <a:rPr dirty="0" sz="2400" spc="-5">
                <a:latin typeface="Arial"/>
                <a:cs typeface="Arial"/>
              </a:rPr>
              <a:t>chances </a:t>
            </a:r>
            <a:r>
              <a:rPr dirty="0" sz="2400">
                <a:latin typeface="Arial"/>
                <a:cs typeface="Arial"/>
              </a:rPr>
              <a:t>of </a:t>
            </a:r>
            <a:r>
              <a:rPr dirty="0" sz="2400" spc="-5">
                <a:latin typeface="Arial"/>
                <a:cs typeface="Arial"/>
              </a:rPr>
              <a:t>falling victim </a:t>
            </a:r>
            <a:r>
              <a:rPr dirty="0" sz="2400">
                <a:latin typeface="Arial"/>
                <a:cs typeface="Arial"/>
              </a:rPr>
              <a:t>to  </a:t>
            </a:r>
            <a:r>
              <a:rPr dirty="0" sz="2400" spc="-5">
                <a:latin typeface="Arial"/>
                <a:cs typeface="Arial"/>
              </a:rPr>
              <a:t>the aggression </a:t>
            </a:r>
            <a:r>
              <a:rPr dirty="0" sz="2400">
                <a:latin typeface="Arial"/>
                <a:cs typeface="Arial"/>
              </a:rPr>
              <a:t>of</a:t>
            </a:r>
            <a:r>
              <a:rPr dirty="0" sz="2400" spc="5">
                <a:latin typeface="Arial"/>
                <a:cs typeface="Arial"/>
              </a:rPr>
              <a:t> </a:t>
            </a:r>
            <a:r>
              <a:rPr dirty="0" sz="2400" spc="-10">
                <a:latin typeface="Arial"/>
                <a:cs typeface="Arial"/>
              </a:rPr>
              <a:t>pedophiles</a:t>
            </a:r>
            <a:r>
              <a:rPr dirty="0" sz="2600" spc="-10">
                <a:latin typeface="Georgia"/>
                <a:cs typeface="Georgia"/>
              </a:rPr>
              <a:t>.</a:t>
            </a:r>
            <a:endParaRPr sz="2600">
              <a:latin typeface="Georgia"/>
              <a:cs typeface="Georgi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633730"/>
            <a:ext cx="9144000" cy="125603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553200" y="4495800"/>
            <a:ext cx="1981200" cy="20764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3540" y="2899409"/>
            <a:ext cx="7970520" cy="1410970"/>
          </a:xfrm>
          <a:prstGeom prst="rect">
            <a:avLst/>
          </a:prstGeom>
        </p:spPr>
        <p:txBody>
          <a:bodyPr wrap="square" lIns="0" tIns="38735" rIns="0" bIns="0" rtlCol="0" vert="horz">
            <a:spAutoFit/>
          </a:bodyPr>
          <a:lstStyle/>
          <a:p>
            <a:pPr marL="285750" marR="5080" indent="-273050">
              <a:lnSpc>
                <a:spcPct val="92900"/>
              </a:lnSpc>
              <a:spcBef>
                <a:spcPts val="305"/>
              </a:spcBef>
            </a:pPr>
            <a:r>
              <a:rPr dirty="0" baseline="2469" sz="3375" spc="-855">
                <a:solidFill>
                  <a:srgbClr val="0ACFD8"/>
                </a:solidFill>
                <a:latin typeface="Arial"/>
                <a:cs typeface="Arial"/>
              </a:rPr>
              <a:t> </a:t>
            </a:r>
            <a:r>
              <a:rPr dirty="0" sz="2400" spc="-10">
                <a:latin typeface="Arial"/>
                <a:cs typeface="Arial"/>
              </a:rPr>
              <a:t>This is </a:t>
            </a:r>
            <a:r>
              <a:rPr dirty="0" sz="2400" spc="-5">
                <a:latin typeface="Arial"/>
                <a:cs typeface="Arial"/>
              </a:rPr>
              <a:t>an act by </a:t>
            </a:r>
            <a:r>
              <a:rPr dirty="0" sz="2400">
                <a:latin typeface="Arial"/>
                <a:cs typeface="Arial"/>
              </a:rPr>
              <a:t>the </a:t>
            </a:r>
            <a:r>
              <a:rPr dirty="0" sz="2400" spc="-5">
                <a:latin typeface="Arial"/>
                <a:cs typeface="Arial"/>
              </a:rPr>
              <a:t>criminal, who floods </a:t>
            </a:r>
            <a:r>
              <a:rPr dirty="0" sz="2400">
                <a:latin typeface="Arial"/>
                <a:cs typeface="Arial"/>
              </a:rPr>
              <a:t>the </a:t>
            </a:r>
            <a:r>
              <a:rPr dirty="0" sz="2400" spc="-10">
                <a:latin typeface="Arial"/>
                <a:cs typeface="Arial"/>
              </a:rPr>
              <a:t>bandwidth  </a:t>
            </a:r>
            <a:r>
              <a:rPr dirty="0" sz="2400" spc="-5">
                <a:latin typeface="Arial"/>
                <a:cs typeface="Arial"/>
              </a:rPr>
              <a:t>of the </a:t>
            </a:r>
            <a:r>
              <a:rPr dirty="0" sz="2400">
                <a:latin typeface="Arial"/>
                <a:cs typeface="Arial"/>
              </a:rPr>
              <a:t>victims </a:t>
            </a:r>
            <a:r>
              <a:rPr dirty="0" sz="2400" spc="-5">
                <a:latin typeface="Arial"/>
                <a:cs typeface="Arial"/>
              </a:rPr>
              <a:t>network or fills his e-mail </a:t>
            </a:r>
            <a:r>
              <a:rPr dirty="0" sz="2400" spc="-10">
                <a:latin typeface="Arial"/>
                <a:cs typeface="Arial"/>
              </a:rPr>
              <a:t>box </a:t>
            </a:r>
            <a:r>
              <a:rPr dirty="0" sz="2400" spc="-5">
                <a:latin typeface="Arial"/>
                <a:cs typeface="Arial"/>
              </a:rPr>
              <a:t>with spam  mail depriving him of the services </a:t>
            </a:r>
            <a:r>
              <a:rPr dirty="0" sz="2400">
                <a:latin typeface="Arial"/>
                <a:cs typeface="Arial"/>
              </a:rPr>
              <a:t>he </a:t>
            </a:r>
            <a:r>
              <a:rPr dirty="0" sz="2400" spc="-5">
                <a:latin typeface="Arial"/>
                <a:cs typeface="Arial"/>
              </a:rPr>
              <a:t>is entitled </a:t>
            </a:r>
            <a:r>
              <a:rPr dirty="0" sz="2400">
                <a:latin typeface="Arial"/>
                <a:cs typeface="Arial"/>
              </a:rPr>
              <a:t>to </a:t>
            </a:r>
            <a:r>
              <a:rPr dirty="0" sz="2400" spc="-5">
                <a:latin typeface="Arial"/>
                <a:cs typeface="Arial"/>
              </a:rPr>
              <a:t>access  or</a:t>
            </a:r>
            <a:r>
              <a:rPr dirty="0" sz="2400" spc="5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provide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633730"/>
            <a:ext cx="7230109" cy="217043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209800" y="4724400"/>
            <a:ext cx="4170679" cy="1752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3719" y="2510790"/>
            <a:ext cx="7809865" cy="1096010"/>
          </a:xfrm>
          <a:prstGeom prst="rect"/>
        </p:spPr>
        <p:txBody>
          <a:bodyPr wrap="square" lIns="0" tIns="25400" rIns="0" bIns="0" rtlCol="0" vert="horz">
            <a:spAutoFit/>
          </a:bodyPr>
          <a:lstStyle/>
          <a:p>
            <a:pPr marL="39370" marR="5080" indent="-26670">
              <a:lnSpc>
                <a:spcPct val="96400"/>
              </a:lnSpc>
              <a:spcBef>
                <a:spcPts val="200"/>
              </a:spcBef>
            </a:pPr>
            <a:r>
              <a:rPr dirty="0" sz="2400" spc="-5"/>
              <a:t>Malicious software that attaches itself </a:t>
            </a:r>
            <a:r>
              <a:rPr dirty="0" sz="2400"/>
              <a:t>to </a:t>
            </a:r>
            <a:r>
              <a:rPr dirty="0" sz="2400" spc="-5"/>
              <a:t>other software.  (virus, worms, Trojan Horse, web jacking, e-mail bombing  etc)</a:t>
            </a:r>
            <a:endParaRPr sz="2400"/>
          </a:p>
        </p:txBody>
      </p:sp>
      <p:sp>
        <p:nvSpPr>
          <p:cNvPr id="3" name="object 3"/>
          <p:cNvSpPr/>
          <p:nvPr/>
        </p:nvSpPr>
        <p:spPr>
          <a:xfrm>
            <a:off x="0" y="706119"/>
            <a:ext cx="9144000" cy="125602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048000" y="3429000"/>
            <a:ext cx="3124200" cy="3048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5120" y="2176779"/>
            <a:ext cx="7814309" cy="1435100"/>
          </a:xfrm>
          <a:prstGeom prst="rect"/>
        </p:spPr>
        <p:txBody>
          <a:bodyPr wrap="square" lIns="0" tIns="30480" rIns="0" bIns="0" rtlCol="0" vert="horz">
            <a:spAutoFit/>
          </a:bodyPr>
          <a:lstStyle/>
          <a:p>
            <a:pPr marL="38735" marR="5080" indent="-26670">
              <a:lnSpc>
                <a:spcPct val="95100"/>
              </a:lnSpc>
              <a:spcBef>
                <a:spcPts val="240"/>
              </a:spcBef>
            </a:pPr>
            <a:r>
              <a:rPr dirty="0" sz="2400" spc="-5"/>
              <a:t>Damaging or destroying data rather than stealing or  misusing them is called cyber vandalism. Transmitting  virus: </a:t>
            </a:r>
            <a:r>
              <a:rPr dirty="0" sz="2400" spc="-10"/>
              <a:t>These </a:t>
            </a:r>
            <a:r>
              <a:rPr dirty="0" sz="2400"/>
              <a:t>are </a:t>
            </a:r>
            <a:r>
              <a:rPr dirty="0" sz="2400" spc="-5"/>
              <a:t>programs that attach themselves </a:t>
            </a:r>
            <a:r>
              <a:rPr dirty="0" sz="2400"/>
              <a:t>to a </a:t>
            </a:r>
            <a:r>
              <a:rPr dirty="0" sz="2400" spc="-5"/>
              <a:t>file  </a:t>
            </a:r>
            <a:r>
              <a:rPr dirty="0" sz="2400" spc="-10"/>
              <a:t>and </a:t>
            </a:r>
            <a:r>
              <a:rPr dirty="0" sz="2400" spc="-5"/>
              <a:t>then circulate</a:t>
            </a:r>
            <a:r>
              <a:rPr dirty="0" sz="2400" spc="25"/>
              <a:t> </a:t>
            </a:r>
            <a:r>
              <a:rPr dirty="0" sz="2400"/>
              <a:t>.</a:t>
            </a:r>
            <a:endParaRPr sz="2400"/>
          </a:p>
        </p:txBody>
      </p:sp>
      <p:sp>
        <p:nvSpPr>
          <p:cNvPr id="3" name="object 3"/>
          <p:cNvSpPr/>
          <p:nvPr/>
        </p:nvSpPr>
        <p:spPr>
          <a:xfrm>
            <a:off x="2590800" y="4038600"/>
            <a:ext cx="3810000" cy="2514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706119"/>
            <a:ext cx="9144000" cy="125602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5279" y="2137409"/>
            <a:ext cx="7700645" cy="1751330"/>
          </a:xfrm>
          <a:prstGeom prst="rect"/>
        </p:spPr>
        <p:txBody>
          <a:bodyPr wrap="square" lIns="0" tIns="38100" rIns="0" bIns="0" rtlCol="0" vert="horz">
            <a:spAutoFit/>
          </a:bodyPr>
          <a:lstStyle/>
          <a:p>
            <a:pPr marL="29209" marR="5080" indent="-16510">
              <a:lnSpc>
                <a:spcPct val="93000"/>
              </a:lnSpc>
              <a:spcBef>
                <a:spcPts val="300"/>
              </a:spcBef>
            </a:pPr>
            <a:r>
              <a:rPr dirty="0" sz="2400" spc="-5"/>
              <a:t>Terrorist attacks on </a:t>
            </a:r>
            <a:r>
              <a:rPr dirty="0" sz="2400"/>
              <a:t>the </a:t>
            </a:r>
            <a:r>
              <a:rPr dirty="0" sz="2400" spc="-5"/>
              <a:t>Internet is by distributed </a:t>
            </a:r>
            <a:r>
              <a:rPr dirty="0" sz="2400" spc="-10"/>
              <a:t>denial </a:t>
            </a:r>
            <a:r>
              <a:rPr dirty="0" sz="2400" spc="-5"/>
              <a:t>of  service attacks, hate websites and hate emails, attacks  on sensitive computer networks, etc. Technology savvy  </a:t>
            </a:r>
            <a:r>
              <a:rPr dirty="0" sz="2400"/>
              <a:t>terrorists </a:t>
            </a:r>
            <a:r>
              <a:rPr dirty="0" sz="2400" spc="-5"/>
              <a:t>are using </a:t>
            </a:r>
            <a:r>
              <a:rPr dirty="0" sz="2400" spc="-10"/>
              <a:t>512-bit </a:t>
            </a:r>
            <a:r>
              <a:rPr dirty="0" sz="2400" spc="-5"/>
              <a:t>encryption, which is  impossible </a:t>
            </a:r>
            <a:r>
              <a:rPr dirty="0" sz="2400"/>
              <a:t>to </a:t>
            </a:r>
            <a:r>
              <a:rPr dirty="0" sz="2400" spc="-5"/>
              <a:t>decrypt.</a:t>
            </a:r>
            <a:endParaRPr sz="2400"/>
          </a:p>
        </p:txBody>
      </p:sp>
      <p:sp>
        <p:nvSpPr>
          <p:cNvPr id="3" name="object 3"/>
          <p:cNvSpPr/>
          <p:nvPr/>
        </p:nvSpPr>
        <p:spPr>
          <a:xfrm>
            <a:off x="914400" y="4343400"/>
            <a:ext cx="6629400" cy="2362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706119"/>
            <a:ext cx="7961630" cy="125602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5120" y="2252979"/>
            <a:ext cx="7427595" cy="1096010"/>
          </a:xfrm>
          <a:prstGeom prst="rect"/>
        </p:spPr>
        <p:txBody>
          <a:bodyPr wrap="square" lIns="0" tIns="25400" rIns="0" bIns="0" rtlCol="0" vert="horz">
            <a:spAutoFit/>
          </a:bodyPr>
          <a:lstStyle/>
          <a:p>
            <a:pPr marL="38735" marR="5080" indent="-26670">
              <a:lnSpc>
                <a:spcPct val="96400"/>
              </a:lnSpc>
              <a:spcBef>
                <a:spcPts val="200"/>
              </a:spcBef>
            </a:pPr>
            <a:r>
              <a:rPr dirty="0" sz="2400" spc="-5"/>
              <a:t>Theft of software through the illegal copying </a:t>
            </a:r>
            <a:r>
              <a:rPr dirty="0" sz="2400"/>
              <a:t>of </a:t>
            </a:r>
            <a:r>
              <a:rPr dirty="0" sz="2400" spc="-10"/>
              <a:t>genuine  </a:t>
            </a:r>
            <a:r>
              <a:rPr dirty="0" sz="2400" spc="-5"/>
              <a:t>programs or the counterfeiting </a:t>
            </a:r>
            <a:r>
              <a:rPr dirty="0" sz="2400" spc="-10"/>
              <a:t>and </a:t>
            </a:r>
            <a:r>
              <a:rPr dirty="0" sz="2400" spc="-5"/>
              <a:t>distribution of  products intended </a:t>
            </a:r>
            <a:r>
              <a:rPr dirty="0" sz="2400"/>
              <a:t>to </a:t>
            </a:r>
            <a:r>
              <a:rPr dirty="0" sz="2400" spc="-5"/>
              <a:t>pass for the</a:t>
            </a:r>
            <a:r>
              <a:rPr dirty="0" sz="2400" spc="25"/>
              <a:t> </a:t>
            </a:r>
            <a:r>
              <a:rPr dirty="0" sz="2400" spc="-10"/>
              <a:t>original.</a:t>
            </a:r>
            <a:endParaRPr sz="2400"/>
          </a:p>
        </p:txBody>
      </p:sp>
      <p:sp>
        <p:nvSpPr>
          <p:cNvPr id="3" name="object 3"/>
          <p:cNvSpPr/>
          <p:nvPr/>
        </p:nvSpPr>
        <p:spPr>
          <a:xfrm>
            <a:off x="2057400" y="3657600"/>
            <a:ext cx="4572000" cy="2590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553719"/>
            <a:ext cx="8028939" cy="125602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6590" y="2213609"/>
            <a:ext cx="4437380" cy="21666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80645">
              <a:lnSpc>
                <a:spcPts val="2780"/>
              </a:lnSpc>
              <a:spcBef>
                <a:spcPts val="100"/>
              </a:spcBef>
            </a:pPr>
            <a:r>
              <a:rPr dirty="0" sz="2400" spc="-5">
                <a:latin typeface="Arial"/>
                <a:cs typeface="Arial"/>
              </a:rPr>
              <a:t>Internet security is </a:t>
            </a:r>
            <a:r>
              <a:rPr dirty="0" sz="2400">
                <a:latin typeface="Arial"/>
                <a:cs typeface="Arial"/>
              </a:rPr>
              <a:t>a</a:t>
            </a:r>
            <a:r>
              <a:rPr dirty="0" sz="2400" spc="10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branch</a:t>
            </a:r>
            <a:endParaRPr sz="2400">
              <a:latin typeface="Arial"/>
              <a:cs typeface="Arial"/>
            </a:endParaRPr>
          </a:p>
          <a:p>
            <a:pPr marL="12700" marR="115570">
              <a:lnSpc>
                <a:spcPts val="2670"/>
              </a:lnSpc>
              <a:spcBef>
                <a:spcPts val="165"/>
              </a:spcBef>
            </a:pPr>
            <a:r>
              <a:rPr dirty="0" sz="2400" spc="-5">
                <a:latin typeface="Arial"/>
                <a:cs typeface="Arial"/>
              </a:rPr>
              <a:t>of computer security specifically  related </a:t>
            </a:r>
            <a:r>
              <a:rPr dirty="0" sz="2400" spc="5">
                <a:latin typeface="Arial"/>
                <a:cs typeface="Arial"/>
              </a:rPr>
              <a:t>to </a:t>
            </a:r>
            <a:r>
              <a:rPr dirty="0" sz="2400" spc="-5">
                <a:latin typeface="Arial"/>
                <a:cs typeface="Arial"/>
              </a:rPr>
              <a:t>the</a:t>
            </a:r>
            <a:r>
              <a:rPr dirty="0" sz="2400" spc="-15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Internet.</a:t>
            </a:r>
            <a:endParaRPr sz="2400">
              <a:latin typeface="Arial"/>
              <a:cs typeface="Arial"/>
            </a:endParaRPr>
          </a:p>
          <a:p>
            <a:pPr marL="12700" marR="5080" indent="68580">
              <a:lnSpc>
                <a:spcPct val="92900"/>
              </a:lnSpc>
              <a:spcBef>
                <a:spcPts val="550"/>
              </a:spcBef>
            </a:pPr>
            <a:r>
              <a:rPr dirty="0" sz="2400">
                <a:latin typeface="Arial"/>
                <a:cs typeface="Arial"/>
              </a:rPr>
              <a:t>It's </a:t>
            </a:r>
            <a:r>
              <a:rPr dirty="0" sz="2400" spc="-5">
                <a:latin typeface="Arial"/>
                <a:cs typeface="Arial"/>
              </a:rPr>
              <a:t>objective is </a:t>
            </a:r>
            <a:r>
              <a:rPr dirty="0" sz="2400">
                <a:latin typeface="Arial"/>
                <a:cs typeface="Arial"/>
              </a:rPr>
              <a:t>to </a:t>
            </a:r>
            <a:r>
              <a:rPr dirty="0" sz="2400" spc="-5">
                <a:latin typeface="Arial"/>
                <a:cs typeface="Arial"/>
              </a:rPr>
              <a:t>establish rules  </a:t>
            </a:r>
            <a:r>
              <a:rPr dirty="0" sz="2400" spc="-10">
                <a:latin typeface="Arial"/>
                <a:cs typeface="Arial"/>
              </a:rPr>
              <a:t>and </a:t>
            </a:r>
            <a:r>
              <a:rPr dirty="0" sz="2400" spc="-5">
                <a:latin typeface="Arial"/>
                <a:cs typeface="Arial"/>
              </a:rPr>
              <a:t>measure </a:t>
            </a:r>
            <a:r>
              <a:rPr dirty="0" sz="2400" spc="5">
                <a:latin typeface="Arial"/>
                <a:cs typeface="Arial"/>
              </a:rPr>
              <a:t>to </a:t>
            </a:r>
            <a:r>
              <a:rPr dirty="0" sz="2400" spc="-5">
                <a:latin typeface="Arial"/>
                <a:cs typeface="Arial"/>
              </a:rPr>
              <a:t>use </a:t>
            </a:r>
            <a:r>
              <a:rPr dirty="0" sz="2400" spc="-10">
                <a:latin typeface="Arial"/>
                <a:cs typeface="Arial"/>
              </a:rPr>
              <a:t>against  </a:t>
            </a:r>
            <a:r>
              <a:rPr dirty="0" sz="2400" spc="-5">
                <a:latin typeface="Arial"/>
                <a:cs typeface="Arial"/>
              </a:rPr>
              <a:t>attacks over the</a:t>
            </a:r>
            <a:r>
              <a:rPr dirty="0" sz="2400" spc="15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Internet.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553719"/>
            <a:ext cx="5900420" cy="125602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5638800" y="2133600"/>
            <a:ext cx="3124200" cy="3429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3315970" y="237490"/>
            <a:ext cx="5828030" cy="151256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8340" y="2010409"/>
            <a:ext cx="7496175" cy="2937510"/>
          </a:xfrm>
          <a:prstGeom prst="rect">
            <a:avLst/>
          </a:prstGeom>
        </p:spPr>
        <p:txBody>
          <a:bodyPr wrap="square" lIns="0" tIns="63500" rIns="0" bIns="0" rtlCol="0" vert="horz">
            <a:spAutoFit/>
          </a:bodyPr>
          <a:lstStyle/>
          <a:p>
            <a:pPr marL="285750" indent="-273050">
              <a:lnSpc>
                <a:spcPct val="100000"/>
              </a:lnSpc>
              <a:spcBef>
                <a:spcPts val="500"/>
              </a:spcBef>
              <a:buClr>
                <a:srgbClr val="0ACFD8"/>
              </a:buClr>
              <a:buSzPct val="93750"/>
              <a:buFont typeface="Arial"/>
              <a:buChar char=""/>
              <a:tabLst>
                <a:tab pos="285750" algn="l"/>
              </a:tabLst>
            </a:pPr>
            <a:r>
              <a:rPr dirty="0" sz="2400" spc="-5">
                <a:latin typeface="Arial"/>
                <a:cs typeface="Arial"/>
              </a:rPr>
              <a:t>U</a:t>
            </a:r>
            <a:r>
              <a:rPr dirty="0" sz="2400" spc="-5">
                <a:latin typeface="Arial"/>
                <a:cs typeface="Arial"/>
              </a:rPr>
              <a:t>se antivirus software’s</a:t>
            </a:r>
            <a:endParaRPr sz="2400">
              <a:latin typeface="Arial"/>
              <a:cs typeface="Arial"/>
            </a:endParaRPr>
          </a:p>
          <a:p>
            <a:pPr marL="285750" indent="-273050">
              <a:lnSpc>
                <a:spcPct val="100000"/>
              </a:lnSpc>
              <a:spcBef>
                <a:spcPts val="400"/>
              </a:spcBef>
              <a:buClr>
                <a:srgbClr val="0ACFD8"/>
              </a:buClr>
              <a:buSzPct val="93750"/>
              <a:buChar char=""/>
              <a:tabLst>
                <a:tab pos="285750" algn="l"/>
              </a:tabLst>
            </a:pPr>
            <a:r>
              <a:rPr dirty="0" sz="2400" spc="-5">
                <a:latin typeface="Arial"/>
                <a:cs typeface="Arial"/>
              </a:rPr>
              <a:t>insert</a:t>
            </a:r>
            <a:r>
              <a:rPr dirty="0" sz="2400" spc="10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firewalls</a:t>
            </a:r>
            <a:endParaRPr sz="2400">
              <a:latin typeface="Arial"/>
              <a:cs typeface="Arial"/>
            </a:endParaRPr>
          </a:p>
          <a:p>
            <a:pPr marL="285750" indent="-273050">
              <a:lnSpc>
                <a:spcPct val="100000"/>
              </a:lnSpc>
              <a:spcBef>
                <a:spcPts val="390"/>
              </a:spcBef>
              <a:buClr>
                <a:srgbClr val="0ACFD8"/>
              </a:buClr>
              <a:buSzPct val="93750"/>
              <a:buChar char=""/>
              <a:tabLst>
                <a:tab pos="285750" algn="l"/>
              </a:tabLst>
            </a:pPr>
            <a:r>
              <a:rPr dirty="0" sz="2400" spc="-5">
                <a:latin typeface="Arial"/>
                <a:cs typeface="Arial"/>
              </a:rPr>
              <a:t>uninstall unnecessary</a:t>
            </a:r>
            <a:r>
              <a:rPr dirty="0" sz="2400" spc="-10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software</a:t>
            </a:r>
            <a:endParaRPr sz="2400">
              <a:latin typeface="Arial"/>
              <a:cs typeface="Arial"/>
            </a:endParaRPr>
          </a:p>
          <a:p>
            <a:pPr marL="285750" indent="-273050">
              <a:lnSpc>
                <a:spcPct val="100000"/>
              </a:lnSpc>
              <a:spcBef>
                <a:spcPts val="390"/>
              </a:spcBef>
              <a:buClr>
                <a:srgbClr val="0ACFD8"/>
              </a:buClr>
              <a:buSzPct val="93750"/>
              <a:buChar char=""/>
              <a:tabLst>
                <a:tab pos="285750" algn="l"/>
              </a:tabLst>
            </a:pPr>
            <a:r>
              <a:rPr dirty="0" sz="2400" spc="-5">
                <a:latin typeface="Arial"/>
                <a:cs typeface="Arial"/>
              </a:rPr>
              <a:t>maintain</a:t>
            </a:r>
            <a:r>
              <a:rPr dirty="0" sz="2400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backup</a:t>
            </a:r>
            <a:endParaRPr sz="2400">
              <a:latin typeface="Arial"/>
              <a:cs typeface="Arial"/>
            </a:endParaRPr>
          </a:p>
          <a:p>
            <a:pPr marL="285750" indent="-273050">
              <a:lnSpc>
                <a:spcPct val="100000"/>
              </a:lnSpc>
              <a:spcBef>
                <a:spcPts val="400"/>
              </a:spcBef>
              <a:buClr>
                <a:srgbClr val="0ACFD8"/>
              </a:buClr>
              <a:buSzPct val="93750"/>
              <a:buChar char=""/>
              <a:tabLst>
                <a:tab pos="285750" algn="l"/>
              </a:tabLst>
            </a:pPr>
            <a:r>
              <a:rPr dirty="0" sz="2400" spc="-5">
                <a:latin typeface="Arial"/>
                <a:cs typeface="Arial"/>
              </a:rPr>
              <a:t>check security</a:t>
            </a:r>
            <a:r>
              <a:rPr dirty="0" sz="2400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settings</a:t>
            </a:r>
            <a:endParaRPr sz="2400">
              <a:latin typeface="Arial"/>
              <a:cs typeface="Arial"/>
            </a:endParaRPr>
          </a:p>
          <a:p>
            <a:pPr marL="285750" indent="-273050">
              <a:lnSpc>
                <a:spcPct val="100000"/>
              </a:lnSpc>
              <a:spcBef>
                <a:spcPts val="390"/>
              </a:spcBef>
              <a:buClr>
                <a:srgbClr val="0ACFD8"/>
              </a:buClr>
              <a:buSzPct val="93750"/>
              <a:buChar char=""/>
              <a:tabLst>
                <a:tab pos="285750" algn="l"/>
              </a:tabLst>
            </a:pPr>
            <a:r>
              <a:rPr dirty="0" sz="2400" spc="-5">
                <a:latin typeface="Arial"/>
                <a:cs typeface="Arial"/>
              </a:rPr>
              <a:t>Stay anonymous </a:t>
            </a:r>
            <a:r>
              <a:rPr dirty="0" sz="2400">
                <a:latin typeface="Arial"/>
                <a:cs typeface="Arial"/>
              </a:rPr>
              <a:t>- </a:t>
            </a:r>
            <a:r>
              <a:rPr dirty="0" sz="2400" spc="-5">
                <a:latin typeface="Arial"/>
                <a:cs typeface="Arial"/>
              </a:rPr>
              <a:t>choose </a:t>
            </a:r>
            <a:r>
              <a:rPr dirty="0" sz="2400">
                <a:latin typeface="Arial"/>
                <a:cs typeface="Arial"/>
              </a:rPr>
              <a:t>a </a:t>
            </a:r>
            <a:r>
              <a:rPr dirty="0" sz="2400" spc="-10">
                <a:latin typeface="Arial"/>
                <a:cs typeface="Arial"/>
              </a:rPr>
              <a:t>genderless </a:t>
            </a:r>
            <a:r>
              <a:rPr dirty="0" sz="2400" spc="-5">
                <a:latin typeface="Arial"/>
                <a:cs typeface="Arial"/>
              </a:rPr>
              <a:t>screen</a:t>
            </a:r>
            <a:r>
              <a:rPr dirty="0" sz="2400" spc="35">
                <a:latin typeface="Arial"/>
                <a:cs typeface="Arial"/>
              </a:rPr>
              <a:t> </a:t>
            </a:r>
            <a:r>
              <a:rPr dirty="0" sz="2400" spc="-55">
                <a:latin typeface="Arial"/>
                <a:cs typeface="Arial"/>
              </a:rPr>
              <a:t>name</a:t>
            </a:r>
            <a:endParaRPr sz="2400">
              <a:latin typeface="Arial"/>
              <a:cs typeface="Arial"/>
            </a:endParaRPr>
          </a:p>
          <a:p>
            <a:pPr marL="285750" indent="-273050">
              <a:lnSpc>
                <a:spcPct val="100000"/>
              </a:lnSpc>
              <a:spcBef>
                <a:spcPts val="400"/>
              </a:spcBef>
              <a:buClr>
                <a:srgbClr val="0ACFD8"/>
              </a:buClr>
              <a:buSzPct val="93750"/>
              <a:buChar char=""/>
              <a:tabLst>
                <a:tab pos="285750" algn="l"/>
              </a:tabLst>
            </a:pPr>
            <a:r>
              <a:rPr dirty="0" sz="2400" spc="-5">
                <a:latin typeface="Arial"/>
                <a:cs typeface="Arial"/>
              </a:rPr>
              <a:t>Never give your full name </a:t>
            </a:r>
            <a:r>
              <a:rPr dirty="0" sz="2400">
                <a:latin typeface="Arial"/>
                <a:cs typeface="Arial"/>
              </a:rPr>
              <a:t>or </a:t>
            </a:r>
            <a:r>
              <a:rPr dirty="0" sz="2400" spc="-5">
                <a:latin typeface="Arial"/>
                <a:cs typeface="Arial"/>
              </a:rPr>
              <a:t>address </a:t>
            </a:r>
            <a:r>
              <a:rPr dirty="0" sz="2400">
                <a:latin typeface="Arial"/>
                <a:cs typeface="Arial"/>
              </a:rPr>
              <a:t>to</a:t>
            </a:r>
            <a:r>
              <a:rPr dirty="0" sz="2400" spc="20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strangers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638809"/>
            <a:ext cx="8619490" cy="11531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5867400" y="1828800"/>
            <a:ext cx="2133600" cy="2133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9789" y="2633979"/>
            <a:ext cx="7548245" cy="1513840"/>
          </a:xfrm>
          <a:prstGeom prst="rect"/>
        </p:spPr>
        <p:txBody>
          <a:bodyPr wrap="square" lIns="0" tIns="3810" rIns="0" bIns="0" rtlCol="0" vert="horz">
            <a:spAutoFit/>
          </a:bodyPr>
          <a:lstStyle/>
          <a:p>
            <a:pPr marL="38100" marR="5080" indent="-25400">
              <a:lnSpc>
                <a:spcPct val="102299"/>
              </a:lnSpc>
              <a:spcBef>
                <a:spcPts val="30"/>
              </a:spcBef>
              <a:tabLst>
                <a:tab pos="798830" algn="l"/>
                <a:tab pos="1097280" algn="l"/>
                <a:tab pos="2335530" algn="l"/>
                <a:tab pos="3519170" algn="l"/>
              </a:tabLst>
            </a:pPr>
            <a:r>
              <a:rPr dirty="0" sz="2400" spc="-25">
                <a:latin typeface="Georgia"/>
                <a:cs typeface="Georgia"/>
              </a:rPr>
              <a:t>Crime </a:t>
            </a:r>
            <a:r>
              <a:rPr dirty="0" sz="2400" spc="-10">
                <a:latin typeface="Georgia"/>
                <a:cs typeface="Georgia"/>
              </a:rPr>
              <a:t>committed </a:t>
            </a:r>
            <a:r>
              <a:rPr dirty="0" sz="2400" spc="-30">
                <a:latin typeface="Georgia"/>
                <a:cs typeface="Georgia"/>
              </a:rPr>
              <a:t>using </a:t>
            </a:r>
            <a:r>
              <a:rPr dirty="0" sz="2400" spc="-60">
                <a:latin typeface="Georgia"/>
                <a:cs typeface="Georgia"/>
              </a:rPr>
              <a:t>a </a:t>
            </a:r>
            <a:r>
              <a:rPr dirty="0" sz="2400" spc="-20">
                <a:latin typeface="Georgia"/>
                <a:cs typeface="Georgia"/>
              </a:rPr>
              <a:t>computer </a:t>
            </a:r>
            <a:r>
              <a:rPr dirty="0" sz="2400" spc="-40">
                <a:latin typeface="Georgia"/>
                <a:cs typeface="Georgia"/>
              </a:rPr>
              <a:t>and </a:t>
            </a:r>
            <a:r>
              <a:rPr dirty="0" sz="2400" spc="-5">
                <a:latin typeface="Georgia"/>
                <a:cs typeface="Georgia"/>
              </a:rPr>
              <a:t>the </a:t>
            </a:r>
            <a:r>
              <a:rPr dirty="0" sz="2400" spc="-15">
                <a:latin typeface="Georgia"/>
                <a:cs typeface="Georgia"/>
              </a:rPr>
              <a:t>internet </a:t>
            </a:r>
            <a:r>
              <a:rPr dirty="0" sz="2400" spc="15">
                <a:latin typeface="Georgia"/>
                <a:cs typeface="Georgia"/>
              </a:rPr>
              <a:t>to  </a:t>
            </a:r>
            <a:r>
              <a:rPr dirty="0" sz="2400" spc="-30">
                <a:latin typeface="Georgia"/>
                <a:cs typeface="Georgia"/>
              </a:rPr>
              <a:t>steal	</a:t>
            </a:r>
            <a:r>
              <a:rPr dirty="0" sz="2400" spc="-60">
                <a:latin typeface="Georgia"/>
                <a:cs typeface="Georgia"/>
              </a:rPr>
              <a:t>a	</a:t>
            </a:r>
            <a:r>
              <a:rPr dirty="0" sz="2400" spc="-40">
                <a:latin typeface="Georgia"/>
                <a:cs typeface="Georgia"/>
              </a:rPr>
              <a:t>person’s	</a:t>
            </a:r>
            <a:r>
              <a:rPr dirty="0" sz="2400" spc="-15">
                <a:latin typeface="Georgia"/>
                <a:cs typeface="Georgia"/>
              </a:rPr>
              <a:t>identity	</a:t>
            </a:r>
            <a:r>
              <a:rPr dirty="0" sz="2400" spc="-35">
                <a:latin typeface="Georgia"/>
                <a:cs typeface="Georgia"/>
              </a:rPr>
              <a:t>or </a:t>
            </a:r>
            <a:r>
              <a:rPr dirty="0" sz="2400" spc="-20">
                <a:latin typeface="Georgia"/>
                <a:cs typeface="Georgia"/>
              </a:rPr>
              <a:t>illegal </a:t>
            </a:r>
            <a:r>
              <a:rPr dirty="0" sz="2400" spc="-30">
                <a:latin typeface="Georgia"/>
                <a:cs typeface="Georgia"/>
              </a:rPr>
              <a:t>imports </a:t>
            </a:r>
            <a:r>
              <a:rPr dirty="0" sz="2400" spc="-35">
                <a:latin typeface="Georgia"/>
                <a:cs typeface="Georgia"/>
              </a:rPr>
              <a:t>or </a:t>
            </a:r>
            <a:r>
              <a:rPr dirty="0" sz="2400" spc="-30">
                <a:latin typeface="Georgia"/>
                <a:cs typeface="Georgia"/>
              </a:rPr>
              <a:t>malicious  </a:t>
            </a:r>
            <a:r>
              <a:rPr dirty="0" sz="2400" spc="-40">
                <a:latin typeface="Georgia"/>
                <a:cs typeface="Georgia"/>
              </a:rPr>
              <a:t>programs </a:t>
            </a:r>
            <a:r>
              <a:rPr dirty="0" sz="2400" spc="-25">
                <a:latin typeface="Georgia"/>
                <a:cs typeface="Georgia"/>
              </a:rPr>
              <a:t>cybercrime </a:t>
            </a:r>
            <a:r>
              <a:rPr dirty="0" sz="2400" spc="-50">
                <a:latin typeface="Georgia"/>
                <a:cs typeface="Georgia"/>
              </a:rPr>
              <a:t>is </a:t>
            </a:r>
            <a:r>
              <a:rPr dirty="0" sz="2400" spc="-10">
                <a:latin typeface="Georgia"/>
                <a:cs typeface="Georgia"/>
              </a:rPr>
              <a:t>nothing </a:t>
            </a:r>
            <a:r>
              <a:rPr dirty="0" sz="2400" spc="-5">
                <a:latin typeface="Georgia"/>
                <a:cs typeface="Georgia"/>
              </a:rPr>
              <a:t>but </a:t>
            </a:r>
            <a:r>
              <a:rPr dirty="0" sz="2400" spc="-25">
                <a:latin typeface="Georgia"/>
                <a:cs typeface="Georgia"/>
              </a:rPr>
              <a:t>where </a:t>
            </a:r>
            <a:r>
              <a:rPr dirty="0" sz="2400" spc="-5">
                <a:latin typeface="Georgia"/>
                <a:cs typeface="Georgia"/>
              </a:rPr>
              <a:t>the </a:t>
            </a:r>
            <a:r>
              <a:rPr dirty="0" sz="2400" spc="-20">
                <a:latin typeface="Georgia"/>
                <a:cs typeface="Georgia"/>
              </a:rPr>
              <a:t>computer  </a:t>
            </a:r>
            <a:r>
              <a:rPr dirty="0" sz="2400" spc="-30">
                <a:latin typeface="Georgia"/>
                <a:cs typeface="Georgia"/>
              </a:rPr>
              <a:t>used </a:t>
            </a:r>
            <a:r>
              <a:rPr dirty="0" sz="2400" spc="-65">
                <a:latin typeface="Georgia"/>
                <a:cs typeface="Georgia"/>
              </a:rPr>
              <a:t>as </a:t>
            </a:r>
            <a:r>
              <a:rPr dirty="0" sz="2400" spc="-45">
                <a:latin typeface="Georgia"/>
                <a:cs typeface="Georgia"/>
              </a:rPr>
              <a:t>an </a:t>
            </a:r>
            <a:r>
              <a:rPr dirty="0" sz="2400" spc="-15">
                <a:latin typeface="Georgia"/>
                <a:cs typeface="Georgia"/>
              </a:rPr>
              <a:t>object </a:t>
            </a:r>
            <a:r>
              <a:rPr dirty="0" sz="2400" spc="-35">
                <a:latin typeface="Georgia"/>
                <a:cs typeface="Georgia"/>
              </a:rPr>
              <a:t>or </a:t>
            </a:r>
            <a:r>
              <a:rPr dirty="0" sz="2400" spc="-25">
                <a:latin typeface="Georgia"/>
                <a:cs typeface="Georgia"/>
              </a:rPr>
              <a:t>subject </a:t>
            </a:r>
            <a:r>
              <a:rPr dirty="0" sz="2400" spc="-20">
                <a:latin typeface="Georgia"/>
                <a:cs typeface="Georgia"/>
              </a:rPr>
              <a:t>of</a:t>
            </a:r>
            <a:r>
              <a:rPr dirty="0" sz="2400" spc="350">
                <a:latin typeface="Georgia"/>
                <a:cs typeface="Georgia"/>
              </a:rPr>
              <a:t> </a:t>
            </a:r>
            <a:r>
              <a:rPr dirty="0" sz="2400" spc="-25">
                <a:latin typeface="Georgia"/>
                <a:cs typeface="Georgia"/>
              </a:rPr>
              <a:t>crime</a:t>
            </a:r>
            <a:endParaRPr sz="2400">
              <a:latin typeface="Georgia"/>
              <a:cs typeface="Georgi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600200" y="4799329"/>
            <a:ext cx="5953759" cy="147701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792480"/>
            <a:ext cx="8322309" cy="12496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8600" y="1600200"/>
            <a:ext cx="3048000" cy="4419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3964940" y="1527809"/>
            <a:ext cx="4573270" cy="3413760"/>
          </a:xfrm>
          <a:prstGeom prst="rect">
            <a:avLst/>
          </a:prstGeom>
        </p:spPr>
        <p:txBody>
          <a:bodyPr wrap="square" lIns="0" tIns="45085" rIns="0" bIns="0" rtlCol="0" vert="horz">
            <a:spAutoFit/>
          </a:bodyPr>
          <a:lstStyle/>
          <a:p>
            <a:pPr marL="285750" marR="5080" indent="-273050">
              <a:lnSpc>
                <a:spcPts val="2680"/>
              </a:lnSpc>
              <a:spcBef>
                <a:spcPts val="355"/>
              </a:spcBef>
              <a:buClr>
                <a:srgbClr val="0ACFD8"/>
              </a:buClr>
              <a:buSzPct val="93750"/>
              <a:buFont typeface="Arial"/>
              <a:buChar char=""/>
              <a:tabLst>
                <a:tab pos="285750" algn="l"/>
              </a:tabLst>
            </a:pPr>
            <a:r>
              <a:rPr dirty="0" sz="2400" spc="-5">
                <a:latin typeface="Arial"/>
                <a:cs typeface="Arial"/>
              </a:rPr>
              <a:t>L</a:t>
            </a:r>
            <a:r>
              <a:rPr dirty="0" sz="2400" spc="-5">
                <a:latin typeface="Arial"/>
                <a:cs typeface="Arial"/>
              </a:rPr>
              <a:t>earn ‘inetiquette' </a:t>
            </a:r>
            <a:r>
              <a:rPr dirty="0" sz="2400">
                <a:latin typeface="Arial"/>
                <a:cs typeface="Arial"/>
              </a:rPr>
              <a:t>- </a:t>
            </a:r>
            <a:r>
              <a:rPr dirty="0" sz="2400" spc="-5">
                <a:latin typeface="Arial"/>
                <a:cs typeface="Arial"/>
              </a:rPr>
              <a:t>follow it </a:t>
            </a:r>
            <a:r>
              <a:rPr dirty="0" sz="2400" spc="-130">
                <a:latin typeface="Arial"/>
                <a:cs typeface="Arial"/>
              </a:rPr>
              <a:t>and  </a:t>
            </a:r>
            <a:r>
              <a:rPr dirty="0" sz="2400" spc="-5">
                <a:latin typeface="Arial"/>
                <a:cs typeface="Arial"/>
              </a:rPr>
              <a:t>expect it </a:t>
            </a:r>
            <a:r>
              <a:rPr dirty="0" sz="2400">
                <a:latin typeface="Arial"/>
                <a:cs typeface="Arial"/>
              </a:rPr>
              <a:t>from</a:t>
            </a:r>
            <a:r>
              <a:rPr dirty="0" sz="2400" spc="25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others</a:t>
            </a:r>
            <a:endParaRPr sz="2400">
              <a:latin typeface="Arial"/>
              <a:cs typeface="Arial"/>
            </a:endParaRPr>
          </a:p>
          <a:p>
            <a:pPr marL="285750" marR="292735" indent="-273050">
              <a:lnSpc>
                <a:spcPts val="2680"/>
              </a:lnSpc>
              <a:spcBef>
                <a:spcPts val="590"/>
              </a:spcBef>
              <a:buClr>
                <a:srgbClr val="0ACFD8"/>
              </a:buClr>
              <a:buSzPct val="93750"/>
              <a:buChar char=""/>
              <a:tabLst>
                <a:tab pos="285750" algn="l"/>
              </a:tabLst>
            </a:pPr>
            <a:r>
              <a:rPr dirty="0" sz="2400" spc="-5">
                <a:latin typeface="Arial"/>
                <a:cs typeface="Arial"/>
              </a:rPr>
              <a:t>Don't respond </a:t>
            </a:r>
            <a:r>
              <a:rPr dirty="0" sz="2400">
                <a:latin typeface="Arial"/>
                <a:cs typeface="Arial"/>
              </a:rPr>
              <a:t>to </a:t>
            </a:r>
            <a:r>
              <a:rPr dirty="0" sz="2400" spc="-5">
                <a:latin typeface="Arial"/>
                <a:cs typeface="Arial"/>
              </a:rPr>
              <a:t>harassing </a:t>
            </a:r>
            <a:r>
              <a:rPr dirty="0" sz="2400" spc="-204">
                <a:latin typeface="Arial"/>
                <a:cs typeface="Arial"/>
              </a:rPr>
              <a:t>or  </a:t>
            </a:r>
            <a:r>
              <a:rPr dirty="0" sz="2400" spc="-5">
                <a:latin typeface="Arial"/>
                <a:cs typeface="Arial"/>
              </a:rPr>
              <a:t>negative messages</a:t>
            </a:r>
            <a:r>
              <a:rPr dirty="0" sz="2400" spc="-20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(flames)</a:t>
            </a:r>
            <a:endParaRPr sz="2400">
              <a:latin typeface="Arial"/>
              <a:cs typeface="Arial"/>
            </a:endParaRPr>
          </a:p>
          <a:p>
            <a:pPr marL="285750" marR="567055" indent="-273050">
              <a:lnSpc>
                <a:spcPts val="2680"/>
              </a:lnSpc>
              <a:spcBef>
                <a:spcPts val="590"/>
              </a:spcBef>
              <a:buClr>
                <a:srgbClr val="0ACFD8"/>
              </a:buClr>
              <a:buSzPct val="93750"/>
              <a:buChar char=""/>
              <a:tabLst>
                <a:tab pos="285750" algn="l"/>
              </a:tabLst>
            </a:pPr>
            <a:r>
              <a:rPr dirty="0" sz="2400" spc="-5">
                <a:latin typeface="Arial"/>
                <a:cs typeface="Arial"/>
              </a:rPr>
              <a:t>Get </a:t>
            </a:r>
            <a:r>
              <a:rPr dirty="0" sz="2400" spc="-10">
                <a:latin typeface="Arial"/>
                <a:cs typeface="Arial"/>
              </a:rPr>
              <a:t>out </a:t>
            </a:r>
            <a:r>
              <a:rPr dirty="0" sz="2400">
                <a:latin typeface="Arial"/>
                <a:cs typeface="Arial"/>
              </a:rPr>
              <a:t>of </a:t>
            </a:r>
            <a:r>
              <a:rPr dirty="0" sz="2400" spc="-5">
                <a:latin typeface="Arial"/>
                <a:cs typeface="Arial"/>
              </a:rPr>
              <a:t>uncomfortable </a:t>
            </a:r>
            <a:r>
              <a:rPr dirty="0" sz="2400" spc="-200">
                <a:latin typeface="Arial"/>
                <a:cs typeface="Arial"/>
              </a:rPr>
              <a:t>or  </a:t>
            </a:r>
            <a:r>
              <a:rPr dirty="0" sz="2400" spc="-5">
                <a:latin typeface="Arial"/>
                <a:cs typeface="Arial"/>
              </a:rPr>
              <a:t>hostile situations quickly</a:t>
            </a:r>
            <a:endParaRPr sz="2400">
              <a:latin typeface="Arial"/>
              <a:cs typeface="Arial"/>
            </a:endParaRPr>
          </a:p>
          <a:p>
            <a:pPr marL="285750" indent="-273050">
              <a:lnSpc>
                <a:spcPct val="100000"/>
              </a:lnSpc>
              <a:spcBef>
                <a:spcPts val="335"/>
              </a:spcBef>
              <a:buClr>
                <a:srgbClr val="0ACFD8"/>
              </a:buClr>
              <a:buSzPct val="93750"/>
              <a:buChar char=""/>
              <a:tabLst>
                <a:tab pos="285750" algn="l"/>
              </a:tabLst>
            </a:pPr>
            <a:r>
              <a:rPr dirty="0" sz="2400" spc="-5">
                <a:latin typeface="Arial"/>
                <a:cs typeface="Arial"/>
              </a:rPr>
              <a:t>Save offending</a:t>
            </a:r>
            <a:r>
              <a:rPr dirty="0" sz="2400" spc="-10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messages</a:t>
            </a:r>
            <a:endParaRPr sz="2400">
              <a:latin typeface="Arial"/>
              <a:cs typeface="Arial"/>
            </a:endParaRPr>
          </a:p>
          <a:p>
            <a:pPr marL="285750" marR="754380" indent="-273050">
              <a:lnSpc>
                <a:spcPts val="2680"/>
              </a:lnSpc>
              <a:spcBef>
                <a:spcPts val="645"/>
              </a:spcBef>
              <a:buClr>
                <a:srgbClr val="0ACFD8"/>
              </a:buClr>
              <a:buSzPct val="93750"/>
              <a:buChar char=""/>
              <a:tabLst>
                <a:tab pos="285750" algn="l"/>
              </a:tabLst>
            </a:pPr>
            <a:r>
              <a:rPr dirty="0" sz="2400" spc="-5">
                <a:latin typeface="Arial"/>
                <a:cs typeface="Arial"/>
              </a:rPr>
              <a:t>Learn </a:t>
            </a:r>
            <a:r>
              <a:rPr dirty="0" sz="2400">
                <a:latin typeface="Arial"/>
                <a:cs typeface="Arial"/>
              </a:rPr>
              <a:t>more </a:t>
            </a:r>
            <a:r>
              <a:rPr dirty="0" sz="2400" spc="-10">
                <a:latin typeface="Arial"/>
                <a:cs typeface="Arial"/>
              </a:rPr>
              <a:t>about </a:t>
            </a:r>
            <a:r>
              <a:rPr dirty="0" sz="2400" spc="-50">
                <a:latin typeface="Arial"/>
                <a:cs typeface="Arial"/>
              </a:rPr>
              <a:t>Internet  </a:t>
            </a:r>
            <a:r>
              <a:rPr dirty="0" sz="2400" spc="-5">
                <a:latin typeface="Arial"/>
                <a:cs typeface="Arial"/>
              </a:rPr>
              <a:t>privacy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47979" y="553719"/>
            <a:ext cx="3797300" cy="125602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750060" y="2669539"/>
            <a:ext cx="4443730" cy="15113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8340" y="3280409"/>
            <a:ext cx="7496809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baseline="2469" sz="3375" spc="-855">
                <a:solidFill>
                  <a:srgbClr val="0ACFD8"/>
                </a:solidFill>
                <a:latin typeface="Arial"/>
                <a:cs typeface="Arial"/>
              </a:rPr>
              <a:t> </a:t>
            </a:r>
            <a:r>
              <a:rPr dirty="0" sz="2400" spc="-10">
                <a:latin typeface="Arial"/>
                <a:cs typeface="Arial"/>
              </a:rPr>
              <a:t>The </a:t>
            </a:r>
            <a:r>
              <a:rPr dirty="0" sz="2400" spc="-5">
                <a:latin typeface="Arial"/>
                <a:cs typeface="Arial"/>
              </a:rPr>
              <a:t>cyber security </a:t>
            </a:r>
            <a:r>
              <a:rPr dirty="0" sz="2400" spc="-10">
                <a:latin typeface="Arial"/>
                <a:cs typeface="Arial"/>
              </a:rPr>
              <a:t>will </a:t>
            </a:r>
            <a:r>
              <a:rPr dirty="0" sz="2400" spc="-5">
                <a:latin typeface="Arial"/>
                <a:cs typeface="Arial"/>
              </a:rPr>
              <a:t>defend </a:t>
            </a:r>
            <a:r>
              <a:rPr dirty="0" sz="2400">
                <a:latin typeface="Arial"/>
                <a:cs typeface="Arial"/>
              </a:rPr>
              <a:t>us from </a:t>
            </a:r>
            <a:r>
              <a:rPr dirty="0" sz="2400" spc="-5">
                <a:latin typeface="Arial"/>
                <a:cs typeface="Arial"/>
              </a:rPr>
              <a:t>critical</a:t>
            </a:r>
            <a:r>
              <a:rPr dirty="0" sz="2400" spc="85">
                <a:latin typeface="Arial"/>
                <a:cs typeface="Arial"/>
              </a:rPr>
              <a:t> </a:t>
            </a:r>
            <a:r>
              <a:rPr dirty="0" sz="2400" spc="-40">
                <a:latin typeface="Arial"/>
                <a:cs typeface="Arial"/>
              </a:rPr>
              <a:t>attacks.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88340" y="3696970"/>
            <a:ext cx="186055" cy="37338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250" spc="-570">
                <a:solidFill>
                  <a:srgbClr val="0ACFD8"/>
                </a:solidFill>
                <a:latin typeface="Arial"/>
                <a:cs typeface="Arial"/>
              </a:rPr>
              <a:t></a:t>
            </a:r>
            <a:endParaRPr sz="225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46480" y="3696970"/>
            <a:ext cx="519303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Arial"/>
                <a:cs typeface="Arial"/>
              </a:rPr>
              <a:t>It </a:t>
            </a:r>
            <a:r>
              <a:rPr dirty="0" sz="2400" spc="-5">
                <a:latin typeface="Arial"/>
                <a:cs typeface="Arial"/>
              </a:rPr>
              <a:t>helps us </a:t>
            </a:r>
            <a:r>
              <a:rPr dirty="0" sz="2400">
                <a:latin typeface="Arial"/>
                <a:cs typeface="Arial"/>
              </a:rPr>
              <a:t>to </a:t>
            </a:r>
            <a:r>
              <a:rPr dirty="0" sz="2400" spc="-5">
                <a:latin typeface="Arial"/>
                <a:cs typeface="Arial"/>
              </a:rPr>
              <a:t>browse the safe</a:t>
            </a:r>
            <a:r>
              <a:rPr dirty="0" sz="2400" spc="-30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website.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88340" y="4112259"/>
            <a:ext cx="7665084" cy="731520"/>
          </a:xfrm>
          <a:prstGeom prst="rect">
            <a:avLst/>
          </a:prstGeom>
        </p:spPr>
        <p:txBody>
          <a:bodyPr wrap="square" lIns="0" tIns="45085" rIns="0" bIns="0" rtlCol="0" vert="horz">
            <a:spAutoFit/>
          </a:bodyPr>
          <a:lstStyle/>
          <a:p>
            <a:pPr marL="285750" marR="5080" indent="-273050">
              <a:lnSpc>
                <a:spcPts val="2680"/>
              </a:lnSpc>
              <a:spcBef>
                <a:spcPts val="355"/>
              </a:spcBef>
            </a:pPr>
            <a:r>
              <a:rPr dirty="0" baseline="2469" sz="3375" spc="-855">
                <a:solidFill>
                  <a:srgbClr val="0ACFD8"/>
                </a:solidFill>
                <a:latin typeface="Arial"/>
                <a:cs typeface="Arial"/>
              </a:rPr>
              <a:t> </a:t>
            </a:r>
            <a:r>
              <a:rPr dirty="0" sz="2400" spc="-5">
                <a:latin typeface="Arial"/>
                <a:cs typeface="Arial"/>
              </a:rPr>
              <a:t>Internet security process all the incoming </a:t>
            </a:r>
            <a:r>
              <a:rPr dirty="0" sz="2400" spc="-10">
                <a:latin typeface="Arial"/>
                <a:cs typeface="Arial"/>
              </a:rPr>
              <a:t>and </a:t>
            </a:r>
            <a:r>
              <a:rPr dirty="0" sz="2400" spc="-55">
                <a:latin typeface="Arial"/>
                <a:cs typeface="Arial"/>
              </a:rPr>
              <a:t>outgoing  </a:t>
            </a:r>
            <a:r>
              <a:rPr dirty="0" sz="2400" spc="-5">
                <a:latin typeface="Arial"/>
                <a:cs typeface="Arial"/>
              </a:rPr>
              <a:t>data on our</a:t>
            </a:r>
            <a:r>
              <a:rPr dirty="0" sz="2400" spc="5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computer.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44500" y="328929"/>
            <a:ext cx="8163559" cy="217043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4540" y="2213609"/>
            <a:ext cx="585406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baseline="2469" sz="3375" spc="-855">
                <a:solidFill>
                  <a:srgbClr val="0ACFD8"/>
                </a:solidFill>
              </a:rPr>
              <a:t> </a:t>
            </a:r>
            <a:r>
              <a:rPr dirty="0" sz="2400" spc="-5"/>
              <a:t>security </a:t>
            </a:r>
            <a:r>
              <a:rPr dirty="0" sz="2400" spc="-10"/>
              <a:t>will </a:t>
            </a:r>
            <a:r>
              <a:rPr dirty="0" sz="2400" spc="-5"/>
              <a:t>defend </a:t>
            </a:r>
            <a:r>
              <a:rPr dirty="0" sz="2400"/>
              <a:t>from </a:t>
            </a:r>
            <a:r>
              <a:rPr dirty="0" sz="2400" spc="-5"/>
              <a:t>hacks </a:t>
            </a:r>
            <a:r>
              <a:rPr dirty="0" sz="2400" spc="-10"/>
              <a:t>and</a:t>
            </a:r>
            <a:r>
              <a:rPr dirty="0" sz="2400" spc="30"/>
              <a:t> </a:t>
            </a:r>
            <a:r>
              <a:rPr dirty="0" sz="2400" spc="-45"/>
              <a:t>virus.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764540" y="2630169"/>
            <a:ext cx="186055" cy="37338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250" spc="-570">
                <a:solidFill>
                  <a:srgbClr val="0ACFD8"/>
                </a:solidFill>
                <a:latin typeface="Arial"/>
                <a:cs typeface="Arial"/>
              </a:rPr>
              <a:t></a:t>
            </a:r>
            <a:endParaRPr sz="225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45085" rIns="0" bIns="0" rtlCol="0" vert="horz">
            <a:spAutoFit/>
          </a:bodyPr>
          <a:lstStyle/>
          <a:p>
            <a:pPr marL="285750" marR="139065" indent="85090">
              <a:lnSpc>
                <a:spcPts val="2680"/>
              </a:lnSpc>
              <a:spcBef>
                <a:spcPts val="355"/>
              </a:spcBef>
            </a:pPr>
            <a:r>
              <a:rPr dirty="0" spc="-5"/>
              <a:t>The application of cyber security used in </a:t>
            </a:r>
            <a:r>
              <a:rPr dirty="0" spc="-10"/>
              <a:t>our </a:t>
            </a:r>
            <a:r>
              <a:rPr dirty="0" spc="-5"/>
              <a:t>PC </a:t>
            </a:r>
            <a:r>
              <a:rPr dirty="0" spc="-10"/>
              <a:t>needs  </a:t>
            </a:r>
            <a:r>
              <a:rPr dirty="0" spc="-5"/>
              <a:t>update every week.</a:t>
            </a:r>
          </a:p>
          <a:p>
            <a:pPr marL="285750" marR="5080" indent="-273050">
              <a:lnSpc>
                <a:spcPts val="2680"/>
              </a:lnSpc>
              <a:spcBef>
                <a:spcPts val="590"/>
              </a:spcBef>
            </a:pPr>
            <a:r>
              <a:rPr dirty="0" baseline="2469" sz="3375" spc="-855">
                <a:solidFill>
                  <a:srgbClr val="0ACFD8"/>
                </a:solidFill>
              </a:rPr>
              <a:t> </a:t>
            </a:r>
            <a:r>
              <a:rPr dirty="0" sz="2400" spc="-10"/>
              <a:t>The </a:t>
            </a:r>
            <a:r>
              <a:rPr dirty="0" sz="2400" spc="-5"/>
              <a:t>security developers will update their database </a:t>
            </a:r>
            <a:r>
              <a:rPr dirty="0" sz="2400" spc="-75"/>
              <a:t>every  </a:t>
            </a:r>
            <a:r>
              <a:rPr dirty="0" sz="2400" spc="-10"/>
              <a:t>week </a:t>
            </a:r>
            <a:r>
              <a:rPr dirty="0" sz="2400" spc="-5"/>
              <a:t>once. Hence the </a:t>
            </a:r>
            <a:r>
              <a:rPr dirty="0" sz="2400" spc="-10"/>
              <a:t>new </a:t>
            </a:r>
            <a:r>
              <a:rPr dirty="0" sz="2400" spc="-5"/>
              <a:t>virus also</a:t>
            </a:r>
            <a:r>
              <a:rPr dirty="0" sz="2400" spc="40"/>
              <a:t> </a:t>
            </a:r>
            <a:r>
              <a:rPr dirty="0" sz="2400" spc="-5"/>
              <a:t>deleted</a:t>
            </a:r>
            <a:endParaRPr sz="2400"/>
          </a:p>
        </p:txBody>
      </p:sp>
      <p:sp>
        <p:nvSpPr>
          <p:cNvPr id="5" name="object 5"/>
          <p:cNvSpPr/>
          <p:nvPr/>
        </p:nvSpPr>
        <p:spPr>
          <a:xfrm>
            <a:off x="0" y="553719"/>
            <a:ext cx="3760470" cy="125602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676400" y="5105400"/>
            <a:ext cx="4953000" cy="11912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8469" y="1328420"/>
            <a:ext cx="6604634" cy="26631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147955">
              <a:lnSpc>
                <a:spcPct val="100000"/>
              </a:lnSpc>
              <a:spcBef>
                <a:spcPts val="100"/>
              </a:spcBef>
            </a:pPr>
            <a:r>
              <a:rPr dirty="0" sz="2400" spc="-10">
                <a:latin typeface="Arial"/>
                <a:cs typeface="Arial"/>
              </a:rPr>
              <a:t>Technology is </a:t>
            </a:r>
            <a:r>
              <a:rPr dirty="0" sz="2400" spc="-5">
                <a:latin typeface="Arial"/>
                <a:cs typeface="Arial"/>
              </a:rPr>
              <a:t>destructive </a:t>
            </a:r>
            <a:r>
              <a:rPr dirty="0" sz="2400" spc="-10">
                <a:latin typeface="Arial"/>
                <a:cs typeface="Arial"/>
              </a:rPr>
              <a:t>only in </a:t>
            </a:r>
            <a:r>
              <a:rPr dirty="0" sz="2400" spc="-5">
                <a:latin typeface="Arial"/>
                <a:cs typeface="Arial"/>
              </a:rPr>
              <a:t>the </a:t>
            </a:r>
            <a:r>
              <a:rPr dirty="0" sz="2400" spc="-10">
                <a:latin typeface="Arial"/>
                <a:cs typeface="Arial"/>
              </a:rPr>
              <a:t>hands </a:t>
            </a:r>
            <a:r>
              <a:rPr dirty="0" sz="2400" spc="-5">
                <a:latin typeface="Arial"/>
                <a:cs typeface="Arial"/>
              </a:rPr>
              <a:t>of  </a:t>
            </a:r>
            <a:r>
              <a:rPr dirty="0" sz="2400" spc="-10">
                <a:latin typeface="Arial"/>
                <a:cs typeface="Arial"/>
              </a:rPr>
              <a:t>people </a:t>
            </a:r>
            <a:r>
              <a:rPr dirty="0" sz="2400" spc="-5">
                <a:latin typeface="Arial"/>
                <a:cs typeface="Arial"/>
              </a:rPr>
              <a:t>who </a:t>
            </a:r>
            <a:r>
              <a:rPr dirty="0" sz="2400">
                <a:latin typeface="Arial"/>
                <a:cs typeface="Arial"/>
              </a:rPr>
              <a:t>do </a:t>
            </a:r>
            <a:r>
              <a:rPr dirty="0" sz="2400" spc="-10">
                <a:latin typeface="Arial"/>
                <a:cs typeface="Arial"/>
              </a:rPr>
              <a:t>not </a:t>
            </a:r>
            <a:r>
              <a:rPr dirty="0" sz="2400" spc="-5">
                <a:latin typeface="Arial"/>
                <a:cs typeface="Arial"/>
              </a:rPr>
              <a:t>realize that they are one and  the same process as the</a:t>
            </a:r>
            <a:r>
              <a:rPr dirty="0" sz="2400" spc="25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universe.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2400" spc="-5" b="1">
                <a:solidFill>
                  <a:srgbClr val="E1D600"/>
                </a:solidFill>
                <a:latin typeface="Arial"/>
                <a:cs typeface="Arial"/>
                <a:hlinkClick r:id="rId2"/>
              </a:rPr>
              <a:t>Alan</a:t>
            </a:r>
            <a:r>
              <a:rPr dirty="0" sz="2400" b="1">
                <a:solidFill>
                  <a:srgbClr val="E1D600"/>
                </a:solidFill>
                <a:latin typeface="Arial"/>
                <a:cs typeface="Arial"/>
                <a:hlinkClick r:id="rId2"/>
              </a:rPr>
              <a:t> Watts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000">
              <a:latin typeface="Times New Roman"/>
              <a:cs typeface="Times New Roman"/>
            </a:endParaRPr>
          </a:p>
          <a:p>
            <a:pPr marL="88900" marR="5080">
              <a:lnSpc>
                <a:spcPct val="100000"/>
              </a:lnSpc>
            </a:pPr>
            <a:r>
              <a:rPr dirty="0" sz="1800" spc="-5" b="1">
                <a:latin typeface="Arial"/>
                <a:cs typeface="Arial"/>
              </a:rPr>
              <a:t>“</a:t>
            </a:r>
            <a:r>
              <a:rPr dirty="0" sz="2400" spc="-5" b="1">
                <a:latin typeface="Arial"/>
                <a:cs typeface="Arial"/>
              </a:rPr>
              <a:t>Technology </a:t>
            </a:r>
            <a:r>
              <a:rPr dirty="0" sz="2400" b="1">
                <a:latin typeface="Arial"/>
                <a:cs typeface="Arial"/>
              </a:rPr>
              <a:t>is like a </a:t>
            </a:r>
            <a:r>
              <a:rPr dirty="0" sz="2400" spc="-5" b="1">
                <a:latin typeface="Arial"/>
                <a:cs typeface="Arial"/>
              </a:rPr>
              <a:t>fish. The longer </a:t>
            </a:r>
            <a:r>
              <a:rPr dirty="0" sz="2400" b="1">
                <a:latin typeface="Arial"/>
                <a:cs typeface="Arial"/>
              </a:rPr>
              <a:t>it </a:t>
            </a:r>
            <a:r>
              <a:rPr dirty="0" sz="2400" spc="-5" b="1">
                <a:latin typeface="Arial"/>
                <a:cs typeface="Arial"/>
              </a:rPr>
              <a:t>stays  on </a:t>
            </a:r>
            <a:r>
              <a:rPr dirty="0" sz="2400" b="1">
                <a:latin typeface="Arial"/>
                <a:cs typeface="Arial"/>
              </a:rPr>
              <a:t>the </a:t>
            </a:r>
            <a:r>
              <a:rPr dirty="0" sz="2400" spc="-5" b="1">
                <a:latin typeface="Arial"/>
                <a:cs typeface="Arial"/>
              </a:rPr>
              <a:t>shelf, </a:t>
            </a:r>
            <a:r>
              <a:rPr dirty="0" sz="2400" b="1">
                <a:latin typeface="Arial"/>
                <a:cs typeface="Arial"/>
              </a:rPr>
              <a:t>the </a:t>
            </a:r>
            <a:r>
              <a:rPr dirty="0" sz="2400" spc="-5" b="1">
                <a:latin typeface="Arial"/>
                <a:cs typeface="Arial"/>
              </a:rPr>
              <a:t>less desirable </a:t>
            </a:r>
            <a:r>
              <a:rPr dirty="0" sz="2400" b="1">
                <a:latin typeface="Arial"/>
                <a:cs typeface="Arial"/>
              </a:rPr>
              <a:t>it </a:t>
            </a:r>
            <a:r>
              <a:rPr dirty="0" sz="2400" spc="-5" b="1">
                <a:latin typeface="Arial"/>
                <a:cs typeface="Arial"/>
              </a:rPr>
              <a:t>becomes.”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429000" y="4494529"/>
            <a:ext cx="2209800" cy="21437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60450" y="2321560"/>
            <a:ext cx="6017259" cy="150748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706119"/>
            <a:ext cx="3622040" cy="125602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68680" y="2442209"/>
            <a:ext cx="7463155" cy="1410970"/>
          </a:xfrm>
          <a:prstGeom prst="rect"/>
        </p:spPr>
        <p:txBody>
          <a:bodyPr wrap="square" lIns="0" tIns="38735" rIns="0" bIns="0" rtlCol="0" vert="horz">
            <a:spAutoFit/>
          </a:bodyPr>
          <a:lstStyle/>
          <a:p>
            <a:pPr marL="28575" marR="5080" indent="-16510">
              <a:lnSpc>
                <a:spcPct val="92900"/>
              </a:lnSpc>
              <a:spcBef>
                <a:spcPts val="305"/>
              </a:spcBef>
            </a:pPr>
            <a:r>
              <a:rPr dirty="0" sz="2400" spc="-10"/>
              <a:t>The </a:t>
            </a:r>
            <a:r>
              <a:rPr dirty="0" sz="2400" spc="-5"/>
              <a:t>first recorded cyber </a:t>
            </a:r>
            <a:r>
              <a:rPr dirty="0" sz="2400"/>
              <a:t>crime </a:t>
            </a:r>
            <a:r>
              <a:rPr dirty="0" sz="2400" spc="-5"/>
              <a:t>took place in the year  1820 That is not surprising considering the fact that </a:t>
            </a:r>
            <a:r>
              <a:rPr dirty="0" sz="2400"/>
              <a:t>the  </a:t>
            </a:r>
            <a:r>
              <a:rPr dirty="0" sz="2400" spc="-5"/>
              <a:t>abacus, which is thought </a:t>
            </a:r>
            <a:r>
              <a:rPr dirty="0" sz="2400"/>
              <a:t>to </a:t>
            </a:r>
            <a:r>
              <a:rPr dirty="0" sz="2400" spc="-5"/>
              <a:t>be </a:t>
            </a:r>
            <a:r>
              <a:rPr dirty="0" sz="2400"/>
              <a:t>the </a:t>
            </a:r>
            <a:r>
              <a:rPr dirty="0" sz="2400" spc="-5"/>
              <a:t>earliest </a:t>
            </a:r>
            <a:r>
              <a:rPr dirty="0" sz="2400"/>
              <a:t>form of a  </a:t>
            </a:r>
            <a:r>
              <a:rPr dirty="0" sz="2400" spc="-5"/>
              <a:t>computer, has </a:t>
            </a:r>
            <a:r>
              <a:rPr dirty="0" sz="2400" spc="-10"/>
              <a:t>been </a:t>
            </a:r>
            <a:r>
              <a:rPr dirty="0" sz="2400" spc="-5"/>
              <a:t>around since </a:t>
            </a:r>
            <a:r>
              <a:rPr dirty="0" sz="2400" spc="-10"/>
              <a:t>3500</a:t>
            </a:r>
            <a:r>
              <a:rPr dirty="0" sz="2400" spc="35"/>
              <a:t> </a:t>
            </a:r>
            <a:r>
              <a:rPr dirty="0" sz="2400" spc="-5"/>
              <a:t>B.C.</a:t>
            </a:r>
            <a:endParaRPr sz="2400"/>
          </a:p>
        </p:txBody>
      </p:sp>
      <p:sp>
        <p:nvSpPr>
          <p:cNvPr id="4" name="object 4"/>
          <p:cNvSpPr/>
          <p:nvPr/>
        </p:nvSpPr>
        <p:spPr>
          <a:xfrm>
            <a:off x="5410200" y="4191000"/>
            <a:ext cx="3733800" cy="2667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40" y="2670809"/>
            <a:ext cx="6806565" cy="731520"/>
          </a:xfrm>
          <a:prstGeom prst="rect"/>
        </p:spPr>
        <p:txBody>
          <a:bodyPr wrap="square" lIns="0" tIns="45085" rIns="0" bIns="0" rtlCol="0" vert="horz">
            <a:spAutoFit/>
          </a:bodyPr>
          <a:lstStyle/>
          <a:p>
            <a:pPr marL="285750" marR="5080" indent="-273050">
              <a:lnSpc>
                <a:spcPts val="2680"/>
              </a:lnSpc>
              <a:spcBef>
                <a:spcPts val="355"/>
              </a:spcBef>
            </a:pPr>
            <a:r>
              <a:rPr dirty="0" baseline="2469" sz="3375" spc="-855">
                <a:solidFill>
                  <a:srgbClr val="0ACFD8"/>
                </a:solidFill>
              </a:rPr>
              <a:t> </a:t>
            </a:r>
            <a:r>
              <a:rPr dirty="0" sz="2400" spc="-10"/>
              <a:t>The </a:t>
            </a:r>
            <a:r>
              <a:rPr dirty="0" sz="2400" spc="-5"/>
              <a:t>Computer as </a:t>
            </a:r>
            <a:r>
              <a:rPr dirty="0" sz="2400"/>
              <a:t>a </a:t>
            </a:r>
            <a:r>
              <a:rPr dirty="0" sz="2400" spc="-5"/>
              <a:t>Target </a:t>
            </a:r>
            <a:r>
              <a:rPr dirty="0" sz="2400"/>
              <a:t>: </a:t>
            </a:r>
            <a:r>
              <a:rPr dirty="0" sz="2400" spc="-5"/>
              <a:t>using </a:t>
            </a:r>
            <a:r>
              <a:rPr dirty="0" sz="2400"/>
              <a:t>a </a:t>
            </a:r>
            <a:r>
              <a:rPr dirty="0" sz="2400" spc="-5"/>
              <a:t>computer </a:t>
            </a:r>
            <a:r>
              <a:rPr dirty="0" sz="2400" spc="-350"/>
              <a:t>to  </a:t>
            </a:r>
            <a:r>
              <a:rPr dirty="0" sz="2400" spc="-5"/>
              <a:t>attack other</a:t>
            </a:r>
            <a:r>
              <a:rPr dirty="0" sz="2400"/>
              <a:t> </a:t>
            </a:r>
            <a:r>
              <a:rPr dirty="0" sz="2400" spc="-5"/>
              <a:t>computers.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383540" y="3841750"/>
            <a:ext cx="6923405" cy="731520"/>
          </a:xfrm>
          <a:prstGeom prst="rect">
            <a:avLst/>
          </a:prstGeom>
        </p:spPr>
        <p:txBody>
          <a:bodyPr wrap="square" lIns="0" tIns="45085" rIns="0" bIns="0" rtlCol="0" vert="horz">
            <a:spAutoFit/>
          </a:bodyPr>
          <a:lstStyle/>
          <a:p>
            <a:pPr marL="285750" marR="5080" indent="-273050">
              <a:lnSpc>
                <a:spcPts val="2680"/>
              </a:lnSpc>
              <a:spcBef>
                <a:spcPts val="355"/>
              </a:spcBef>
            </a:pPr>
            <a:r>
              <a:rPr dirty="0" baseline="2469" sz="3375" spc="-855">
                <a:solidFill>
                  <a:srgbClr val="0ACFD8"/>
                </a:solidFill>
                <a:latin typeface="Arial"/>
                <a:cs typeface="Arial"/>
              </a:rPr>
              <a:t> </a:t>
            </a:r>
            <a:r>
              <a:rPr dirty="0" sz="2400" spc="-10">
                <a:latin typeface="Arial"/>
                <a:cs typeface="Arial"/>
              </a:rPr>
              <a:t>The </a:t>
            </a:r>
            <a:r>
              <a:rPr dirty="0" sz="2400" spc="-5">
                <a:latin typeface="Arial"/>
                <a:cs typeface="Arial"/>
              </a:rPr>
              <a:t>computer as </a:t>
            </a:r>
            <a:r>
              <a:rPr dirty="0" sz="2400">
                <a:latin typeface="Arial"/>
                <a:cs typeface="Arial"/>
              </a:rPr>
              <a:t>a </a:t>
            </a:r>
            <a:r>
              <a:rPr dirty="0" sz="2400" spc="-10">
                <a:latin typeface="Arial"/>
                <a:cs typeface="Arial"/>
              </a:rPr>
              <a:t>weapon </a:t>
            </a:r>
            <a:r>
              <a:rPr dirty="0" sz="2400">
                <a:latin typeface="Arial"/>
                <a:cs typeface="Arial"/>
              </a:rPr>
              <a:t>: </a:t>
            </a:r>
            <a:r>
              <a:rPr dirty="0" sz="2400" spc="-5">
                <a:latin typeface="Arial"/>
                <a:cs typeface="Arial"/>
              </a:rPr>
              <a:t>using </a:t>
            </a:r>
            <a:r>
              <a:rPr dirty="0" sz="2400">
                <a:latin typeface="Arial"/>
                <a:cs typeface="Arial"/>
              </a:rPr>
              <a:t>a </a:t>
            </a:r>
            <a:r>
              <a:rPr dirty="0" sz="2400" spc="-5">
                <a:latin typeface="Arial"/>
                <a:cs typeface="Arial"/>
              </a:rPr>
              <a:t>computer </a:t>
            </a:r>
            <a:r>
              <a:rPr dirty="0" sz="2400" spc="-350">
                <a:latin typeface="Arial"/>
                <a:cs typeface="Arial"/>
              </a:rPr>
              <a:t>to  </a:t>
            </a:r>
            <a:r>
              <a:rPr dirty="0" sz="2400">
                <a:latin typeface="Arial"/>
                <a:cs typeface="Arial"/>
              </a:rPr>
              <a:t>commit </a:t>
            </a:r>
            <a:r>
              <a:rPr dirty="0" sz="2400" spc="-5">
                <a:latin typeface="Arial"/>
                <a:cs typeface="Arial"/>
              </a:rPr>
              <a:t>real world</a:t>
            </a:r>
            <a:r>
              <a:rPr dirty="0" sz="2400" spc="10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crimes.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50850" y="401320"/>
            <a:ext cx="7560309" cy="217042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895600" y="4724400"/>
            <a:ext cx="3429000" cy="1905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46990" rIns="0" bIns="0" rtlCol="0" vert="horz">
            <a:spAutoFit/>
          </a:bodyPr>
          <a:lstStyle/>
          <a:p>
            <a:pPr marL="258445" marR="5080" indent="-246379">
              <a:lnSpc>
                <a:spcPts val="2910"/>
              </a:lnSpc>
              <a:spcBef>
                <a:spcPts val="370"/>
              </a:spcBef>
            </a:pPr>
            <a:r>
              <a:rPr dirty="0" spc="5"/>
              <a:t>Types of </a:t>
            </a:r>
            <a:r>
              <a:rPr dirty="0"/>
              <a:t>Cyber attacks, by percentage (source-  </a:t>
            </a:r>
            <a:r>
              <a:rPr dirty="0" spc="-5"/>
              <a:t>FBI)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77240" y="2672079"/>
            <a:ext cx="6414135" cy="3352800"/>
          </a:xfrm>
          <a:prstGeom prst="rect">
            <a:avLst/>
          </a:prstGeom>
        </p:spPr>
        <p:txBody>
          <a:bodyPr wrap="square" lIns="0" tIns="63500" rIns="0" bIns="0" rtlCol="0" vert="horz">
            <a:spAutoFit/>
          </a:bodyPr>
          <a:lstStyle/>
          <a:p>
            <a:pPr marL="259079" indent="-246379">
              <a:lnSpc>
                <a:spcPct val="100000"/>
              </a:lnSpc>
              <a:spcBef>
                <a:spcPts val="500"/>
              </a:spcBef>
              <a:buClr>
                <a:srgbClr val="0E6EC5"/>
              </a:buClr>
              <a:buSzPct val="85416"/>
              <a:buChar char=""/>
              <a:tabLst>
                <a:tab pos="259079" algn="l"/>
                <a:tab pos="5788025" algn="l"/>
              </a:tabLst>
            </a:pPr>
            <a:r>
              <a:rPr dirty="0" sz="2400" spc="-10">
                <a:latin typeface="Arial"/>
                <a:cs typeface="Arial"/>
              </a:rPr>
              <a:t>F</a:t>
            </a:r>
            <a:r>
              <a:rPr dirty="0" sz="2400" spc="-5">
                <a:latin typeface="Arial"/>
                <a:cs typeface="Arial"/>
              </a:rPr>
              <a:t>i</a:t>
            </a:r>
            <a:r>
              <a:rPr dirty="0" sz="2400" spc="-10">
                <a:latin typeface="Arial"/>
                <a:cs typeface="Arial"/>
              </a:rPr>
              <a:t>n</a:t>
            </a:r>
            <a:r>
              <a:rPr dirty="0" sz="2400">
                <a:latin typeface="Arial"/>
                <a:cs typeface="Arial"/>
              </a:rPr>
              <a:t>a</a:t>
            </a:r>
            <a:r>
              <a:rPr dirty="0" sz="2400" spc="-15">
                <a:latin typeface="Arial"/>
                <a:cs typeface="Arial"/>
              </a:rPr>
              <a:t>n</a:t>
            </a:r>
            <a:r>
              <a:rPr dirty="0" sz="2400" spc="5">
                <a:latin typeface="Arial"/>
                <a:cs typeface="Arial"/>
              </a:rPr>
              <a:t>c</a:t>
            </a:r>
            <a:r>
              <a:rPr dirty="0" sz="2400" spc="-15">
                <a:latin typeface="Arial"/>
                <a:cs typeface="Arial"/>
              </a:rPr>
              <a:t>i</a:t>
            </a:r>
            <a:r>
              <a:rPr dirty="0" sz="2400">
                <a:latin typeface="Arial"/>
                <a:cs typeface="Arial"/>
              </a:rPr>
              <a:t>al fr</a:t>
            </a:r>
            <a:r>
              <a:rPr dirty="0" sz="2400" spc="-5">
                <a:latin typeface="Arial"/>
                <a:cs typeface="Arial"/>
              </a:rPr>
              <a:t>a</a:t>
            </a:r>
            <a:r>
              <a:rPr dirty="0" sz="2400">
                <a:latin typeface="Arial"/>
                <a:cs typeface="Arial"/>
              </a:rPr>
              <a:t>u</a:t>
            </a:r>
            <a:r>
              <a:rPr dirty="0" sz="2400" spc="-10">
                <a:latin typeface="Arial"/>
                <a:cs typeface="Arial"/>
              </a:rPr>
              <a:t>d</a:t>
            </a:r>
            <a:r>
              <a:rPr dirty="0" sz="2400">
                <a:latin typeface="Arial"/>
                <a:cs typeface="Arial"/>
              </a:rPr>
              <a:t>:	</a:t>
            </a:r>
            <a:r>
              <a:rPr dirty="0" sz="2400" spc="-15">
                <a:latin typeface="Arial"/>
                <a:cs typeface="Arial"/>
              </a:rPr>
              <a:t>1</a:t>
            </a:r>
            <a:r>
              <a:rPr dirty="0" sz="2400">
                <a:latin typeface="Arial"/>
                <a:cs typeface="Arial"/>
              </a:rPr>
              <a:t>1%</a:t>
            </a:r>
            <a:endParaRPr sz="2400">
              <a:latin typeface="Arial"/>
              <a:cs typeface="Arial"/>
            </a:endParaRPr>
          </a:p>
          <a:p>
            <a:pPr marL="259079" indent="-246379">
              <a:lnSpc>
                <a:spcPct val="100000"/>
              </a:lnSpc>
              <a:spcBef>
                <a:spcPts val="400"/>
              </a:spcBef>
              <a:buClr>
                <a:srgbClr val="0E6EC5"/>
              </a:buClr>
              <a:buSzPct val="85416"/>
              <a:buChar char=""/>
              <a:tabLst>
                <a:tab pos="259079" algn="l"/>
                <a:tab pos="5788025" algn="l"/>
              </a:tabLst>
            </a:pPr>
            <a:r>
              <a:rPr dirty="0" sz="2400" spc="-10">
                <a:latin typeface="Arial"/>
                <a:cs typeface="Arial"/>
              </a:rPr>
              <a:t>S</a:t>
            </a:r>
            <a:r>
              <a:rPr dirty="0" sz="2400">
                <a:latin typeface="Arial"/>
                <a:cs typeface="Arial"/>
              </a:rPr>
              <a:t>a</a:t>
            </a:r>
            <a:r>
              <a:rPr dirty="0" sz="2400" spc="-10">
                <a:latin typeface="Arial"/>
                <a:cs typeface="Arial"/>
              </a:rPr>
              <a:t>bo</a:t>
            </a:r>
            <a:r>
              <a:rPr dirty="0" sz="2400">
                <a:latin typeface="Arial"/>
                <a:cs typeface="Arial"/>
              </a:rPr>
              <a:t>t</a:t>
            </a:r>
            <a:r>
              <a:rPr dirty="0" sz="2400" spc="-10">
                <a:latin typeface="Arial"/>
                <a:cs typeface="Arial"/>
              </a:rPr>
              <a:t>a</a:t>
            </a:r>
            <a:r>
              <a:rPr dirty="0" sz="2400">
                <a:latin typeface="Arial"/>
                <a:cs typeface="Arial"/>
              </a:rPr>
              <a:t>ge</a:t>
            </a:r>
            <a:r>
              <a:rPr dirty="0" sz="2400" spc="-5">
                <a:latin typeface="Arial"/>
                <a:cs typeface="Arial"/>
              </a:rPr>
              <a:t> </a:t>
            </a:r>
            <a:r>
              <a:rPr dirty="0" sz="2400" spc="-10">
                <a:latin typeface="Arial"/>
                <a:cs typeface="Arial"/>
              </a:rPr>
              <a:t>o</a:t>
            </a:r>
            <a:r>
              <a:rPr dirty="0" sz="2400">
                <a:latin typeface="Arial"/>
                <a:cs typeface="Arial"/>
              </a:rPr>
              <a:t>f</a:t>
            </a:r>
            <a:r>
              <a:rPr dirty="0" sz="2400" spc="15">
                <a:latin typeface="Arial"/>
                <a:cs typeface="Arial"/>
              </a:rPr>
              <a:t> </a:t>
            </a:r>
            <a:r>
              <a:rPr dirty="0" sz="2400" spc="-10">
                <a:latin typeface="Arial"/>
                <a:cs typeface="Arial"/>
              </a:rPr>
              <a:t>da</a:t>
            </a:r>
            <a:r>
              <a:rPr dirty="0" sz="2400">
                <a:latin typeface="Arial"/>
                <a:cs typeface="Arial"/>
              </a:rPr>
              <a:t>t</a:t>
            </a:r>
            <a:r>
              <a:rPr dirty="0" sz="2400" spc="-10">
                <a:latin typeface="Arial"/>
                <a:cs typeface="Arial"/>
              </a:rPr>
              <a:t>a</a:t>
            </a:r>
            <a:r>
              <a:rPr dirty="0" sz="2400">
                <a:latin typeface="Arial"/>
                <a:cs typeface="Arial"/>
              </a:rPr>
              <a:t>/n</a:t>
            </a:r>
            <a:r>
              <a:rPr dirty="0" sz="2400" spc="-10">
                <a:latin typeface="Arial"/>
                <a:cs typeface="Arial"/>
              </a:rPr>
              <a:t>e</a:t>
            </a:r>
            <a:r>
              <a:rPr dirty="0" sz="2400">
                <a:latin typeface="Arial"/>
                <a:cs typeface="Arial"/>
              </a:rPr>
              <a:t>t</a:t>
            </a:r>
            <a:r>
              <a:rPr dirty="0" sz="2400" spc="-5">
                <a:latin typeface="Arial"/>
                <a:cs typeface="Arial"/>
              </a:rPr>
              <a:t>w</a:t>
            </a:r>
            <a:r>
              <a:rPr dirty="0" sz="2400" spc="-10">
                <a:latin typeface="Arial"/>
                <a:cs typeface="Arial"/>
              </a:rPr>
              <a:t>o</a:t>
            </a:r>
            <a:r>
              <a:rPr dirty="0" sz="2400">
                <a:latin typeface="Arial"/>
                <a:cs typeface="Arial"/>
              </a:rPr>
              <a:t>r</a:t>
            </a:r>
            <a:r>
              <a:rPr dirty="0" sz="2400" spc="5">
                <a:latin typeface="Arial"/>
                <a:cs typeface="Arial"/>
              </a:rPr>
              <a:t>k</a:t>
            </a:r>
            <a:r>
              <a:rPr dirty="0" sz="2400">
                <a:latin typeface="Arial"/>
                <a:cs typeface="Arial"/>
              </a:rPr>
              <a:t>s:	</a:t>
            </a:r>
            <a:r>
              <a:rPr dirty="0" sz="2400" spc="-15">
                <a:latin typeface="Arial"/>
                <a:cs typeface="Arial"/>
              </a:rPr>
              <a:t>1</a:t>
            </a:r>
            <a:r>
              <a:rPr dirty="0" sz="2400">
                <a:latin typeface="Arial"/>
                <a:cs typeface="Arial"/>
              </a:rPr>
              <a:t>7%</a:t>
            </a:r>
            <a:endParaRPr sz="2400">
              <a:latin typeface="Arial"/>
              <a:cs typeface="Arial"/>
            </a:endParaRPr>
          </a:p>
          <a:p>
            <a:pPr marL="259079" indent="-246379">
              <a:lnSpc>
                <a:spcPct val="100000"/>
              </a:lnSpc>
              <a:spcBef>
                <a:spcPts val="390"/>
              </a:spcBef>
              <a:buClr>
                <a:srgbClr val="0E6EC5"/>
              </a:buClr>
              <a:buSzPct val="85416"/>
              <a:buChar char=""/>
              <a:tabLst>
                <a:tab pos="259079" algn="l"/>
                <a:tab pos="5790565" algn="l"/>
              </a:tabLst>
            </a:pPr>
            <a:r>
              <a:rPr dirty="0" sz="2400" spc="-10">
                <a:latin typeface="Arial"/>
                <a:cs typeface="Arial"/>
              </a:rPr>
              <a:t>Th</a:t>
            </a:r>
            <a:r>
              <a:rPr dirty="0" sz="2400">
                <a:latin typeface="Arial"/>
                <a:cs typeface="Arial"/>
              </a:rPr>
              <a:t>eft</a:t>
            </a:r>
            <a:r>
              <a:rPr dirty="0" sz="2400" spc="5">
                <a:latin typeface="Arial"/>
                <a:cs typeface="Arial"/>
              </a:rPr>
              <a:t> </a:t>
            </a:r>
            <a:r>
              <a:rPr dirty="0" sz="2400" spc="-10">
                <a:latin typeface="Arial"/>
                <a:cs typeface="Arial"/>
              </a:rPr>
              <a:t>o</a:t>
            </a:r>
            <a:r>
              <a:rPr dirty="0" sz="2400">
                <a:latin typeface="Arial"/>
                <a:cs typeface="Arial"/>
              </a:rPr>
              <a:t>f</a:t>
            </a:r>
            <a:r>
              <a:rPr dirty="0" sz="2400" spc="15">
                <a:latin typeface="Arial"/>
                <a:cs typeface="Arial"/>
              </a:rPr>
              <a:t> </a:t>
            </a:r>
            <a:r>
              <a:rPr dirty="0" sz="2400" spc="-10">
                <a:latin typeface="Arial"/>
                <a:cs typeface="Arial"/>
              </a:rPr>
              <a:t>p</a:t>
            </a:r>
            <a:r>
              <a:rPr dirty="0" sz="2400">
                <a:latin typeface="Arial"/>
                <a:cs typeface="Arial"/>
              </a:rPr>
              <a:t>ro</a:t>
            </a:r>
            <a:r>
              <a:rPr dirty="0" sz="2400" spc="-10">
                <a:latin typeface="Arial"/>
                <a:cs typeface="Arial"/>
              </a:rPr>
              <a:t>p</a:t>
            </a:r>
            <a:r>
              <a:rPr dirty="0" sz="2400">
                <a:latin typeface="Arial"/>
                <a:cs typeface="Arial"/>
              </a:rPr>
              <a:t>r</a:t>
            </a:r>
            <a:r>
              <a:rPr dirty="0" sz="2400" spc="-5">
                <a:latin typeface="Arial"/>
                <a:cs typeface="Arial"/>
              </a:rPr>
              <a:t>i</a:t>
            </a:r>
            <a:r>
              <a:rPr dirty="0" sz="2400" spc="-10">
                <a:latin typeface="Arial"/>
                <a:cs typeface="Arial"/>
              </a:rPr>
              <a:t>e</a:t>
            </a:r>
            <a:r>
              <a:rPr dirty="0" sz="2400">
                <a:latin typeface="Arial"/>
                <a:cs typeface="Arial"/>
              </a:rPr>
              <a:t>tary </a:t>
            </a:r>
            <a:r>
              <a:rPr dirty="0" sz="2400" spc="-5">
                <a:latin typeface="Arial"/>
                <a:cs typeface="Arial"/>
              </a:rPr>
              <a:t>i</a:t>
            </a:r>
            <a:r>
              <a:rPr dirty="0" sz="2400" spc="-10">
                <a:latin typeface="Arial"/>
                <a:cs typeface="Arial"/>
              </a:rPr>
              <a:t>n</a:t>
            </a:r>
            <a:r>
              <a:rPr dirty="0" sz="2400">
                <a:latin typeface="Arial"/>
                <a:cs typeface="Arial"/>
              </a:rPr>
              <a:t>format</a:t>
            </a:r>
            <a:r>
              <a:rPr dirty="0" sz="2400" spc="-5">
                <a:latin typeface="Arial"/>
                <a:cs typeface="Arial"/>
              </a:rPr>
              <a:t>i</a:t>
            </a:r>
            <a:r>
              <a:rPr dirty="0" sz="2400" spc="-10">
                <a:latin typeface="Arial"/>
                <a:cs typeface="Arial"/>
              </a:rPr>
              <a:t>on</a:t>
            </a:r>
            <a:r>
              <a:rPr dirty="0" sz="2400">
                <a:latin typeface="Arial"/>
                <a:cs typeface="Arial"/>
              </a:rPr>
              <a:t>:	</a:t>
            </a:r>
            <a:r>
              <a:rPr dirty="0" sz="2400" spc="-10">
                <a:latin typeface="Arial"/>
                <a:cs typeface="Arial"/>
              </a:rPr>
              <a:t>2</a:t>
            </a:r>
            <a:r>
              <a:rPr dirty="0" sz="2400">
                <a:latin typeface="Arial"/>
                <a:cs typeface="Arial"/>
              </a:rPr>
              <a:t>0%</a:t>
            </a:r>
            <a:endParaRPr sz="2400">
              <a:latin typeface="Arial"/>
              <a:cs typeface="Arial"/>
            </a:endParaRPr>
          </a:p>
          <a:p>
            <a:pPr marL="259079" indent="-246379">
              <a:lnSpc>
                <a:spcPct val="100000"/>
              </a:lnSpc>
              <a:spcBef>
                <a:spcPts val="390"/>
              </a:spcBef>
              <a:buClr>
                <a:srgbClr val="0E6EC5"/>
              </a:buClr>
              <a:buSzPct val="85416"/>
              <a:buChar char=""/>
              <a:tabLst>
                <a:tab pos="259079" algn="l"/>
                <a:tab pos="5752465" algn="l"/>
              </a:tabLst>
            </a:pPr>
            <a:r>
              <a:rPr dirty="0" sz="2400" spc="-5">
                <a:latin typeface="Arial"/>
                <a:cs typeface="Arial"/>
              </a:rPr>
              <a:t>System penetration from</a:t>
            </a:r>
            <a:r>
              <a:rPr dirty="0" sz="2400" spc="50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the</a:t>
            </a:r>
            <a:r>
              <a:rPr dirty="0" sz="2400" spc="15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outside:	</a:t>
            </a:r>
            <a:r>
              <a:rPr dirty="0" sz="2400" spc="-10">
                <a:latin typeface="Arial"/>
                <a:cs typeface="Arial"/>
              </a:rPr>
              <a:t>25%</a:t>
            </a:r>
            <a:endParaRPr sz="2400">
              <a:latin typeface="Arial"/>
              <a:cs typeface="Arial"/>
            </a:endParaRPr>
          </a:p>
          <a:p>
            <a:pPr marL="259079" indent="-246379">
              <a:lnSpc>
                <a:spcPct val="100000"/>
              </a:lnSpc>
              <a:spcBef>
                <a:spcPts val="400"/>
              </a:spcBef>
              <a:buClr>
                <a:srgbClr val="0E6EC5"/>
              </a:buClr>
              <a:buSzPct val="85416"/>
              <a:buChar char=""/>
              <a:tabLst>
                <a:tab pos="259079" algn="l"/>
                <a:tab pos="5749925" algn="l"/>
              </a:tabLst>
            </a:pPr>
            <a:r>
              <a:rPr dirty="0" sz="2400" spc="-10">
                <a:latin typeface="Arial"/>
                <a:cs typeface="Arial"/>
              </a:rPr>
              <a:t>Denial</a:t>
            </a:r>
            <a:r>
              <a:rPr dirty="0" sz="2400" spc="10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of</a:t>
            </a:r>
            <a:r>
              <a:rPr dirty="0" sz="2400" spc="25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service:	</a:t>
            </a:r>
            <a:r>
              <a:rPr dirty="0" sz="2400" spc="-10">
                <a:latin typeface="Arial"/>
                <a:cs typeface="Arial"/>
              </a:rPr>
              <a:t>27%</a:t>
            </a:r>
            <a:endParaRPr sz="2400">
              <a:latin typeface="Arial"/>
              <a:cs typeface="Arial"/>
            </a:endParaRPr>
          </a:p>
          <a:p>
            <a:pPr marL="259079" indent="-246379">
              <a:lnSpc>
                <a:spcPct val="100000"/>
              </a:lnSpc>
              <a:spcBef>
                <a:spcPts val="390"/>
              </a:spcBef>
              <a:buClr>
                <a:srgbClr val="0E6EC5"/>
              </a:buClr>
              <a:buSzPct val="85416"/>
              <a:buChar char=""/>
              <a:tabLst>
                <a:tab pos="259079" algn="l"/>
                <a:tab pos="5666105" algn="l"/>
              </a:tabLst>
            </a:pPr>
            <a:r>
              <a:rPr dirty="0" sz="2400" spc="-5">
                <a:latin typeface="Arial"/>
                <a:cs typeface="Arial"/>
              </a:rPr>
              <a:t>Unauthorized access</a:t>
            </a:r>
            <a:r>
              <a:rPr dirty="0" sz="2400" spc="20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by</a:t>
            </a:r>
            <a:r>
              <a:rPr dirty="0" sz="2400" spc="15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insiders:	</a:t>
            </a:r>
            <a:r>
              <a:rPr dirty="0" sz="2400" spc="-10">
                <a:latin typeface="Arial"/>
                <a:cs typeface="Arial"/>
              </a:rPr>
              <a:t>71%</a:t>
            </a:r>
            <a:endParaRPr sz="2400">
              <a:latin typeface="Arial"/>
              <a:cs typeface="Arial"/>
            </a:endParaRPr>
          </a:p>
          <a:p>
            <a:pPr marL="259079" indent="-246379">
              <a:lnSpc>
                <a:spcPct val="100000"/>
              </a:lnSpc>
              <a:spcBef>
                <a:spcPts val="400"/>
              </a:spcBef>
              <a:buClr>
                <a:srgbClr val="0E6EC5"/>
              </a:buClr>
              <a:buSzPct val="85416"/>
              <a:buChar char=""/>
              <a:tabLst>
                <a:tab pos="259079" algn="l"/>
                <a:tab pos="5678805" algn="l"/>
              </a:tabLst>
            </a:pPr>
            <a:r>
              <a:rPr dirty="0" sz="2400" spc="-5">
                <a:latin typeface="Arial"/>
                <a:cs typeface="Arial"/>
              </a:rPr>
              <a:t>Employee </a:t>
            </a:r>
            <a:r>
              <a:rPr dirty="0" sz="2400" spc="-10">
                <a:latin typeface="Arial"/>
                <a:cs typeface="Arial"/>
              </a:rPr>
              <a:t>abuse </a:t>
            </a:r>
            <a:r>
              <a:rPr dirty="0" sz="2400" spc="-5">
                <a:latin typeface="Arial"/>
                <a:cs typeface="Arial"/>
              </a:rPr>
              <a:t>of</a:t>
            </a:r>
            <a:r>
              <a:rPr dirty="0" sz="2400" spc="70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internet</a:t>
            </a:r>
            <a:r>
              <a:rPr dirty="0" sz="2400" spc="30">
                <a:latin typeface="Arial"/>
                <a:cs typeface="Arial"/>
              </a:rPr>
              <a:t> </a:t>
            </a:r>
            <a:r>
              <a:rPr dirty="0" sz="2400" spc="-10">
                <a:latin typeface="Arial"/>
                <a:cs typeface="Arial"/>
              </a:rPr>
              <a:t>privileges	</a:t>
            </a:r>
            <a:r>
              <a:rPr dirty="0" sz="2400" spc="-5">
                <a:latin typeface="Arial"/>
                <a:cs typeface="Arial"/>
              </a:rPr>
              <a:t>79%</a:t>
            </a:r>
            <a:endParaRPr sz="2400">
              <a:latin typeface="Arial"/>
              <a:cs typeface="Arial"/>
            </a:endParaRPr>
          </a:p>
          <a:p>
            <a:pPr marL="259079" indent="-246379">
              <a:lnSpc>
                <a:spcPct val="100000"/>
              </a:lnSpc>
              <a:spcBef>
                <a:spcPts val="390"/>
              </a:spcBef>
              <a:buClr>
                <a:srgbClr val="0E6EC5"/>
              </a:buClr>
              <a:buSzPct val="85416"/>
              <a:buChar char=""/>
              <a:tabLst>
                <a:tab pos="259079" algn="l"/>
                <a:tab pos="5701665" algn="l"/>
              </a:tabLst>
            </a:pPr>
            <a:r>
              <a:rPr dirty="0" sz="2400" spc="-5">
                <a:latin typeface="Arial"/>
                <a:cs typeface="Arial"/>
              </a:rPr>
              <a:t>Viruses:	85%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553719"/>
            <a:ext cx="6145530" cy="125602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40" y="1935479"/>
            <a:ext cx="7759065" cy="1159510"/>
          </a:xfrm>
          <a:prstGeom prst="rect"/>
        </p:spPr>
        <p:txBody>
          <a:bodyPr wrap="square" lIns="0" tIns="40005" rIns="0" bIns="0" rtlCol="0" vert="horz">
            <a:spAutoFit/>
          </a:bodyPr>
          <a:lstStyle/>
          <a:p>
            <a:pPr marL="285750" marR="5080" indent="-273050">
              <a:lnSpc>
                <a:spcPct val="93100"/>
              </a:lnSpc>
              <a:spcBef>
                <a:spcPts val="315"/>
              </a:spcBef>
            </a:pPr>
            <a:r>
              <a:rPr dirty="0" baseline="4938" sz="3375" spc="-855">
                <a:solidFill>
                  <a:srgbClr val="0ACFD8"/>
                </a:solidFill>
              </a:rPr>
              <a:t> </a:t>
            </a:r>
            <a:r>
              <a:rPr dirty="0" sz="2400"/>
              <a:t>“ </a:t>
            </a:r>
            <a:r>
              <a:rPr dirty="0" sz="2600" spc="-5"/>
              <a:t>If </a:t>
            </a:r>
            <a:r>
              <a:rPr dirty="0" sz="2600" spc="5"/>
              <a:t>you </a:t>
            </a:r>
            <a:r>
              <a:rPr dirty="0" sz="2600"/>
              <a:t>experienced computer </a:t>
            </a:r>
            <a:r>
              <a:rPr dirty="0" sz="2600" spc="5"/>
              <a:t>system </a:t>
            </a:r>
            <a:r>
              <a:rPr dirty="0" sz="2600" spc="-5"/>
              <a:t>intrusions </a:t>
            </a:r>
            <a:r>
              <a:rPr dirty="0" sz="2600" spc="-365"/>
              <a:t>by  </a:t>
            </a:r>
            <a:r>
              <a:rPr dirty="0" sz="2600"/>
              <a:t>someone from outside your organization, indicate  </a:t>
            </a:r>
            <a:r>
              <a:rPr dirty="0" sz="2600" spc="-5"/>
              <a:t>the </a:t>
            </a:r>
            <a:r>
              <a:rPr dirty="0" sz="2600"/>
              <a:t>type </a:t>
            </a:r>
            <a:r>
              <a:rPr dirty="0" sz="2600" spc="5"/>
              <a:t>of </a:t>
            </a:r>
            <a:r>
              <a:rPr dirty="0" sz="2600"/>
              <a:t>activity </a:t>
            </a:r>
            <a:r>
              <a:rPr dirty="0" sz="2600" spc="-5"/>
              <a:t>performed </a:t>
            </a:r>
            <a:r>
              <a:rPr dirty="0" sz="2600"/>
              <a:t>by </a:t>
            </a:r>
            <a:r>
              <a:rPr dirty="0" sz="2600" spc="-5"/>
              <a:t>the</a:t>
            </a:r>
            <a:r>
              <a:rPr dirty="0" sz="2600" spc="10"/>
              <a:t> </a:t>
            </a:r>
            <a:r>
              <a:rPr dirty="0" sz="2600" spc="-5"/>
              <a:t>intruder.”</a:t>
            </a:r>
            <a:endParaRPr sz="260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758190" y="3163232"/>
          <a:ext cx="6021705" cy="32505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470400"/>
                <a:gridCol w="1551304"/>
              </a:tblGrid>
              <a:tr h="377825">
                <a:tc>
                  <a:txBody>
                    <a:bodyPr/>
                    <a:lstStyle/>
                    <a:p>
                      <a:pPr marL="31750">
                        <a:lnSpc>
                          <a:spcPts val="2655"/>
                        </a:lnSpc>
                      </a:pPr>
                      <a:r>
                        <a:rPr dirty="0" baseline="5420" sz="3075" spc="-817">
                          <a:solidFill>
                            <a:srgbClr val="0E6EC5"/>
                          </a:solidFill>
                          <a:latin typeface="Arial"/>
                          <a:cs typeface="Arial"/>
                        </a:rPr>
                        <a:t> </a:t>
                      </a:r>
                      <a:r>
                        <a:rPr dirty="0" sz="2400" spc="-5">
                          <a:latin typeface="Arial"/>
                          <a:cs typeface="Arial"/>
                        </a:rPr>
                        <a:t>Manipulate data</a:t>
                      </a:r>
                      <a:r>
                        <a:rPr dirty="0" sz="2400" spc="-3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400" spc="-5">
                          <a:latin typeface="Arial"/>
                          <a:cs typeface="Arial"/>
                        </a:rPr>
                        <a:t>integrity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2655"/>
                        </a:lnSpc>
                      </a:pPr>
                      <a:r>
                        <a:rPr dirty="0" sz="2400" spc="-10">
                          <a:latin typeface="Arial"/>
                          <a:cs typeface="Arial"/>
                        </a:rPr>
                        <a:t>6</a:t>
                      </a:r>
                      <a:r>
                        <a:rPr dirty="0" sz="2400" spc="10">
                          <a:latin typeface="Arial"/>
                          <a:cs typeface="Arial"/>
                        </a:rPr>
                        <a:t>.</a:t>
                      </a:r>
                      <a:r>
                        <a:rPr dirty="0" sz="2400" spc="-10">
                          <a:latin typeface="Arial"/>
                          <a:cs typeface="Arial"/>
                        </a:rPr>
                        <a:t>8</a:t>
                      </a:r>
                      <a:r>
                        <a:rPr dirty="0" sz="2400">
                          <a:latin typeface="Arial"/>
                          <a:cs typeface="Arial"/>
                        </a:rPr>
                        <a:t>%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</a:tr>
              <a:tr h="41529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dirty="0" baseline="5420" sz="3075" spc="-817">
                          <a:solidFill>
                            <a:srgbClr val="0E6EC5"/>
                          </a:solidFill>
                          <a:latin typeface="Arial"/>
                          <a:cs typeface="Arial"/>
                        </a:rPr>
                        <a:t> </a:t>
                      </a:r>
                      <a:r>
                        <a:rPr dirty="0" sz="2400" spc="-5">
                          <a:latin typeface="Arial"/>
                          <a:cs typeface="Arial"/>
                        </a:rPr>
                        <a:t>Installed </a:t>
                      </a:r>
                      <a:r>
                        <a:rPr dirty="0" sz="2400">
                          <a:latin typeface="Arial"/>
                          <a:cs typeface="Arial"/>
                        </a:rPr>
                        <a:t>a</a:t>
                      </a:r>
                      <a:r>
                        <a:rPr dirty="0" sz="2400" spc="-1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400" spc="-5">
                          <a:latin typeface="Arial"/>
                          <a:cs typeface="Arial"/>
                        </a:rPr>
                        <a:t>sniffer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B="0" marT="8255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dirty="0" sz="2400" spc="-10">
                          <a:latin typeface="Arial"/>
                          <a:cs typeface="Arial"/>
                        </a:rPr>
                        <a:t>6</a:t>
                      </a:r>
                      <a:r>
                        <a:rPr dirty="0" sz="2400" spc="10">
                          <a:latin typeface="Arial"/>
                          <a:cs typeface="Arial"/>
                        </a:rPr>
                        <a:t>.</a:t>
                      </a:r>
                      <a:r>
                        <a:rPr dirty="0" sz="2400" spc="-10">
                          <a:latin typeface="Arial"/>
                          <a:cs typeface="Arial"/>
                        </a:rPr>
                        <a:t>6</a:t>
                      </a:r>
                      <a:r>
                        <a:rPr dirty="0" sz="2400">
                          <a:latin typeface="Arial"/>
                          <a:cs typeface="Arial"/>
                        </a:rPr>
                        <a:t>%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B="0" marT="8255"/>
                </a:tc>
              </a:tr>
              <a:tr h="415925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dirty="0" baseline="5420" sz="3075" spc="-817">
                          <a:solidFill>
                            <a:srgbClr val="0E6EC5"/>
                          </a:solidFill>
                          <a:latin typeface="Arial"/>
                          <a:cs typeface="Arial"/>
                        </a:rPr>
                        <a:t> </a:t>
                      </a:r>
                      <a:r>
                        <a:rPr dirty="0" sz="2400" spc="-5">
                          <a:latin typeface="Arial"/>
                          <a:cs typeface="Arial"/>
                        </a:rPr>
                        <a:t>Stole password</a:t>
                      </a:r>
                      <a:r>
                        <a:rPr dirty="0" sz="2400" spc="-2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400" spc="-5">
                          <a:latin typeface="Arial"/>
                          <a:cs typeface="Arial"/>
                        </a:rPr>
                        <a:t>files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B="0" marT="8255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dirty="0" sz="2400" spc="-10">
                          <a:latin typeface="Arial"/>
                          <a:cs typeface="Arial"/>
                        </a:rPr>
                        <a:t>5</a:t>
                      </a:r>
                      <a:r>
                        <a:rPr dirty="0" sz="2400" spc="10">
                          <a:latin typeface="Arial"/>
                          <a:cs typeface="Arial"/>
                        </a:rPr>
                        <a:t>.</a:t>
                      </a:r>
                      <a:r>
                        <a:rPr dirty="0" sz="2400" spc="-10">
                          <a:latin typeface="Arial"/>
                          <a:cs typeface="Arial"/>
                        </a:rPr>
                        <a:t>6</a:t>
                      </a:r>
                      <a:r>
                        <a:rPr dirty="0" sz="2400">
                          <a:latin typeface="Arial"/>
                          <a:cs typeface="Arial"/>
                        </a:rPr>
                        <a:t>%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B="0" marT="8255"/>
                </a:tc>
              </a:tr>
              <a:tr h="415925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dirty="0" baseline="5420" sz="3075" spc="-817">
                          <a:solidFill>
                            <a:srgbClr val="0E6EC5"/>
                          </a:solidFill>
                          <a:latin typeface="Arial"/>
                          <a:cs typeface="Arial"/>
                        </a:rPr>
                        <a:t> </a:t>
                      </a:r>
                      <a:r>
                        <a:rPr dirty="0" sz="2400" spc="-5">
                          <a:latin typeface="Arial"/>
                          <a:cs typeface="Arial"/>
                        </a:rPr>
                        <a:t>Proving/scanning</a:t>
                      </a:r>
                      <a:r>
                        <a:rPr dirty="0" sz="2400" spc="-2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400" spc="-5">
                          <a:latin typeface="Arial"/>
                          <a:cs typeface="Arial"/>
                        </a:rPr>
                        <a:t>systems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B="0" marT="8890"/>
                </a:tc>
                <a:tc>
                  <a:txBody>
                    <a:bodyPr/>
                    <a:lstStyle/>
                    <a:p>
                      <a:pPr algn="r" marR="25400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dirty="0" sz="2400" spc="-10">
                          <a:latin typeface="Arial"/>
                          <a:cs typeface="Arial"/>
                        </a:rPr>
                        <a:t>14</a:t>
                      </a:r>
                      <a:r>
                        <a:rPr dirty="0" sz="2400">
                          <a:latin typeface="Arial"/>
                          <a:cs typeface="Arial"/>
                        </a:rPr>
                        <a:t>.6%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B="0" marT="8890"/>
                </a:tc>
              </a:tr>
              <a:tr h="415925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dirty="0" baseline="5420" sz="3075" spc="-817">
                          <a:solidFill>
                            <a:srgbClr val="0E6EC5"/>
                          </a:solidFill>
                          <a:latin typeface="Arial"/>
                          <a:cs typeface="Arial"/>
                        </a:rPr>
                        <a:t> </a:t>
                      </a:r>
                      <a:r>
                        <a:rPr dirty="0" sz="2400" spc="-5">
                          <a:latin typeface="Arial"/>
                          <a:cs typeface="Arial"/>
                        </a:rPr>
                        <a:t>Trojan</a:t>
                      </a:r>
                      <a:r>
                        <a:rPr dirty="0" sz="2400" spc="-2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400" spc="-10">
                          <a:latin typeface="Arial"/>
                          <a:cs typeface="Arial"/>
                        </a:rPr>
                        <a:t>logons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B="0" marT="8255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dirty="0" sz="2400" spc="-10">
                          <a:latin typeface="Arial"/>
                          <a:cs typeface="Arial"/>
                        </a:rPr>
                        <a:t>5</a:t>
                      </a:r>
                      <a:r>
                        <a:rPr dirty="0" sz="2400" spc="10">
                          <a:latin typeface="Arial"/>
                          <a:cs typeface="Arial"/>
                        </a:rPr>
                        <a:t>.</a:t>
                      </a:r>
                      <a:r>
                        <a:rPr dirty="0" sz="2400" spc="-10">
                          <a:latin typeface="Arial"/>
                          <a:cs typeface="Arial"/>
                        </a:rPr>
                        <a:t>8</a:t>
                      </a:r>
                      <a:r>
                        <a:rPr dirty="0" sz="2400">
                          <a:latin typeface="Arial"/>
                          <a:cs typeface="Arial"/>
                        </a:rPr>
                        <a:t>%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B="0" marT="8255"/>
                </a:tc>
              </a:tr>
              <a:tr h="415925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dirty="0" baseline="5420" sz="3075" spc="-817">
                          <a:solidFill>
                            <a:srgbClr val="0E6EC5"/>
                          </a:solidFill>
                          <a:latin typeface="Arial"/>
                          <a:cs typeface="Arial"/>
                        </a:rPr>
                        <a:t> </a:t>
                      </a:r>
                      <a:r>
                        <a:rPr dirty="0" sz="2400">
                          <a:latin typeface="Arial"/>
                          <a:cs typeface="Arial"/>
                        </a:rPr>
                        <a:t>IP</a:t>
                      </a:r>
                      <a:r>
                        <a:rPr dirty="0" sz="2400" spc="-1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400" spc="-5">
                          <a:latin typeface="Arial"/>
                          <a:cs typeface="Arial"/>
                        </a:rPr>
                        <a:t>spoofing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B="0" marT="889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dirty="0" sz="2400" spc="-10">
                          <a:latin typeface="Arial"/>
                          <a:cs typeface="Arial"/>
                        </a:rPr>
                        <a:t>4</a:t>
                      </a:r>
                      <a:r>
                        <a:rPr dirty="0" sz="2400" spc="10">
                          <a:latin typeface="Arial"/>
                          <a:cs typeface="Arial"/>
                        </a:rPr>
                        <a:t>.</a:t>
                      </a:r>
                      <a:r>
                        <a:rPr dirty="0" sz="2400" spc="-10">
                          <a:latin typeface="Arial"/>
                          <a:cs typeface="Arial"/>
                        </a:rPr>
                        <a:t>8</a:t>
                      </a:r>
                      <a:r>
                        <a:rPr dirty="0" sz="2400">
                          <a:latin typeface="Arial"/>
                          <a:cs typeface="Arial"/>
                        </a:rPr>
                        <a:t>%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B="0" marT="8890"/>
                </a:tc>
              </a:tr>
              <a:tr h="41529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dirty="0" baseline="5420" sz="3075" spc="-817">
                          <a:solidFill>
                            <a:srgbClr val="0E6EC5"/>
                          </a:solidFill>
                          <a:latin typeface="Arial"/>
                          <a:cs typeface="Arial"/>
                        </a:rPr>
                        <a:t> </a:t>
                      </a:r>
                      <a:r>
                        <a:rPr dirty="0" sz="2400" spc="-5">
                          <a:latin typeface="Arial"/>
                          <a:cs typeface="Arial"/>
                        </a:rPr>
                        <a:t>Introduced</a:t>
                      </a:r>
                      <a:r>
                        <a:rPr dirty="0" sz="2400" spc="-2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400" spc="-5">
                          <a:latin typeface="Arial"/>
                          <a:cs typeface="Arial"/>
                        </a:rPr>
                        <a:t>virus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B="0" marT="8255"/>
                </a:tc>
                <a:tc>
                  <a:txBody>
                    <a:bodyPr/>
                    <a:lstStyle/>
                    <a:p>
                      <a:pPr algn="r" marR="25400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dirty="0" sz="2400" spc="-10">
                          <a:latin typeface="Arial"/>
                          <a:cs typeface="Arial"/>
                        </a:rPr>
                        <a:t>10</a:t>
                      </a:r>
                      <a:r>
                        <a:rPr dirty="0" sz="2400">
                          <a:latin typeface="Arial"/>
                          <a:cs typeface="Arial"/>
                        </a:rPr>
                        <a:t>.6%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B="0" marT="8255"/>
                </a:tc>
              </a:tr>
              <a:tr h="377825">
                <a:tc>
                  <a:txBody>
                    <a:bodyPr/>
                    <a:lstStyle/>
                    <a:p>
                      <a:pPr marL="31750">
                        <a:lnSpc>
                          <a:spcPts val="2810"/>
                        </a:lnSpc>
                        <a:spcBef>
                          <a:spcPts val="65"/>
                        </a:spcBef>
                      </a:pPr>
                      <a:r>
                        <a:rPr dirty="0" baseline="5420" sz="3075" spc="-817">
                          <a:solidFill>
                            <a:srgbClr val="0E6EC5"/>
                          </a:solidFill>
                          <a:latin typeface="Arial"/>
                          <a:cs typeface="Arial"/>
                        </a:rPr>
                        <a:t> </a:t>
                      </a:r>
                      <a:r>
                        <a:rPr dirty="0" sz="2400" spc="-10">
                          <a:latin typeface="Arial"/>
                          <a:cs typeface="Arial"/>
                        </a:rPr>
                        <a:t>Denied </a:t>
                      </a:r>
                      <a:r>
                        <a:rPr dirty="0" sz="2400" spc="-5">
                          <a:latin typeface="Arial"/>
                          <a:cs typeface="Arial"/>
                        </a:rPr>
                        <a:t>use of</a:t>
                      </a:r>
                      <a:r>
                        <a:rPr dirty="0" sz="2400" spc="1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400" spc="-5">
                          <a:latin typeface="Arial"/>
                          <a:cs typeface="Arial"/>
                        </a:rPr>
                        <a:t>services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B="0" marT="8255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2810"/>
                        </a:lnSpc>
                        <a:spcBef>
                          <a:spcPts val="65"/>
                        </a:spcBef>
                      </a:pPr>
                      <a:r>
                        <a:rPr dirty="0" sz="2400" spc="-10">
                          <a:latin typeface="Arial"/>
                          <a:cs typeface="Arial"/>
                        </a:rPr>
                        <a:t>6</a:t>
                      </a:r>
                      <a:r>
                        <a:rPr dirty="0" sz="2400" spc="10">
                          <a:latin typeface="Arial"/>
                          <a:cs typeface="Arial"/>
                        </a:rPr>
                        <a:t>.</a:t>
                      </a:r>
                      <a:r>
                        <a:rPr dirty="0" sz="2400" spc="-10">
                          <a:latin typeface="Arial"/>
                          <a:cs typeface="Arial"/>
                        </a:rPr>
                        <a:t>3</a:t>
                      </a:r>
                      <a:r>
                        <a:rPr dirty="0" sz="2400">
                          <a:latin typeface="Arial"/>
                          <a:cs typeface="Arial"/>
                        </a:rPr>
                        <a:t>%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B="0" marT="8255"/>
                </a:tc>
              </a:tr>
            </a:tbl>
          </a:graphicData>
        </a:graphic>
      </p:graphicFrame>
      <p:sp>
        <p:nvSpPr>
          <p:cNvPr id="4" name="object 4"/>
          <p:cNvSpPr/>
          <p:nvPr/>
        </p:nvSpPr>
        <p:spPr>
          <a:xfrm>
            <a:off x="237490" y="414019"/>
            <a:ext cx="6163310" cy="12382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7162800" y="3276600"/>
            <a:ext cx="1828800" cy="2667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3139" y="2239009"/>
            <a:ext cx="4612640" cy="2937510"/>
          </a:xfrm>
          <a:prstGeom prst="rect">
            <a:avLst/>
          </a:prstGeom>
        </p:spPr>
        <p:txBody>
          <a:bodyPr wrap="square" lIns="0" tIns="63500" rIns="0" bIns="0" rtlCol="0" vert="horz">
            <a:spAutoFit/>
          </a:bodyPr>
          <a:lstStyle/>
          <a:p>
            <a:pPr marL="285750" indent="-273050">
              <a:lnSpc>
                <a:spcPct val="100000"/>
              </a:lnSpc>
              <a:spcBef>
                <a:spcPts val="500"/>
              </a:spcBef>
              <a:buClr>
                <a:srgbClr val="0ACFD8"/>
              </a:buClr>
              <a:buSzPct val="93750"/>
              <a:buFont typeface="Arial"/>
              <a:buChar char=""/>
              <a:tabLst>
                <a:tab pos="285750" algn="l"/>
              </a:tabLst>
            </a:pPr>
            <a:r>
              <a:rPr dirty="0" sz="2400" spc="-5">
                <a:latin typeface="Arial"/>
                <a:cs typeface="Arial"/>
              </a:rPr>
              <a:t>H</a:t>
            </a:r>
            <a:r>
              <a:rPr dirty="0" sz="2400" spc="-5">
                <a:latin typeface="Arial"/>
                <a:cs typeface="Arial"/>
              </a:rPr>
              <a:t>ACKING</a:t>
            </a:r>
            <a:endParaRPr sz="2400">
              <a:latin typeface="Arial"/>
              <a:cs typeface="Arial"/>
            </a:endParaRPr>
          </a:p>
          <a:p>
            <a:pPr marL="285750" indent="-273050">
              <a:lnSpc>
                <a:spcPct val="100000"/>
              </a:lnSpc>
              <a:spcBef>
                <a:spcPts val="400"/>
              </a:spcBef>
              <a:buClr>
                <a:srgbClr val="0ACFD8"/>
              </a:buClr>
              <a:buSzPct val="93750"/>
              <a:buChar char=""/>
              <a:tabLst>
                <a:tab pos="285750" algn="l"/>
              </a:tabLst>
            </a:pPr>
            <a:r>
              <a:rPr dirty="0" sz="2400" spc="-5">
                <a:latin typeface="Arial"/>
                <a:cs typeface="Arial"/>
              </a:rPr>
              <a:t>CHILD</a:t>
            </a:r>
            <a:r>
              <a:rPr dirty="0" sz="2400" spc="-10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PORNOGRAPHY</a:t>
            </a:r>
            <a:endParaRPr sz="2400">
              <a:latin typeface="Arial"/>
              <a:cs typeface="Arial"/>
            </a:endParaRPr>
          </a:p>
          <a:p>
            <a:pPr marL="285750" indent="-273050">
              <a:lnSpc>
                <a:spcPct val="100000"/>
              </a:lnSpc>
              <a:spcBef>
                <a:spcPts val="390"/>
              </a:spcBef>
              <a:buClr>
                <a:srgbClr val="0ACFD8"/>
              </a:buClr>
              <a:buSzPct val="93750"/>
              <a:buChar char=""/>
              <a:tabLst>
                <a:tab pos="285750" algn="l"/>
              </a:tabLst>
            </a:pPr>
            <a:r>
              <a:rPr dirty="0" sz="2400" spc="-5">
                <a:latin typeface="Arial"/>
                <a:cs typeface="Arial"/>
              </a:rPr>
              <a:t>DENIAL </a:t>
            </a:r>
            <a:r>
              <a:rPr dirty="0" sz="2400" spc="5">
                <a:latin typeface="Arial"/>
                <a:cs typeface="Arial"/>
              </a:rPr>
              <a:t>OF </a:t>
            </a:r>
            <a:r>
              <a:rPr dirty="0" sz="2400" spc="-5">
                <a:latin typeface="Arial"/>
                <a:cs typeface="Arial"/>
              </a:rPr>
              <a:t>SERVICE</a:t>
            </a:r>
            <a:r>
              <a:rPr dirty="0" sz="2400" spc="-55">
                <a:latin typeface="Arial"/>
                <a:cs typeface="Arial"/>
              </a:rPr>
              <a:t> </a:t>
            </a:r>
            <a:r>
              <a:rPr dirty="0" sz="2400" spc="-65">
                <a:latin typeface="Arial"/>
                <a:cs typeface="Arial"/>
              </a:rPr>
              <a:t>ATTACK</a:t>
            </a:r>
            <a:endParaRPr sz="2400">
              <a:latin typeface="Arial"/>
              <a:cs typeface="Arial"/>
            </a:endParaRPr>
          </a:p>
          <a:p>
            <a:pPr marL="285750" indent="-273050">
              <a:lnSpc>
                <a:spcPct val="100000"/>
              </a:lnSpc>
              <a:spcBef>
                <a:spcPts val="390"/>
              </a:spcBef>
              <a:buClr>
                <a:srgbClr val="0ACFD8"/>
              </a:buClr>
              <a:buSzPct val="93750"/>
              <a:buChar char=""/>
              <a:tabLst>
                <a:tab pos="285750" algn="l"/>
              </a:tabLst>
            </a:pPr>
            <a:r>
              <a:rPr dirty="0" sz="2400" spc="-5">
                <a:latin typeface="Arial"/>
                <a:cs typeface="Arial"/>
              </a:rPr>
              <a:t>VIRUS DISSEMINITION</a:t>
            </a:r>
            <a:endParaRPr sz="2400">
              <a:latin typeface="Arial"/>
              <a:cs typeface="Arial"/>
            </a:endParaRPr>
          </a:p>
          <a:p>
            <a:pPr marL="285750" indent="-273050">
              <a:lnSpc>
                <a:spcPct val="100000"/>
              </a:lnSpc>
              <a:spcBef>
                <a:spcPts val="400"/>
              </a:spcBef>
              <a:buClr>
                <a:srgbClr val="0ACFD8"/>
              </a:buClr>
              <a:buSzPct val="93750"/>
              <a:buChar char=""/>
              <a:tabLst>
                <a:tab pos="285750" algn="l"/>
              </a:tabLst>
            </a:pPr>
            <a:r>
              <a:rPr dirty="0" sz="2400" spc="-5">
                <a:latin typeface="Arial"/>
                <a:cs typeface="Arial"/>
              </a:rPr>
              <a:t>COMPUTER</a:t>
            </a:r>
            <a:r>
              <a:rPr dirty="0" sz="2400" spc="-10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VANDALISM</a:t>
            </a:r>
            <a:endParaRPr sz="2400">
              <a:latin typeface="Arial"/>
              <a:cs typeface="Arial"/>
            </a:endParaRPr>
          </a:p>
          <a:p>
            <a:pPr marL="285750" indent="-273050">
              <a:lnSpc>
                <a:spcPct val="100000"/>
              </a:lnSpc>
              <a:spcBef>
                <a:spcPts val="390"/>
              </a:spcBef>
              <a:buClr>
                <a:srgbClr val="0ACFD8"/>
              </a:buClr>
              <a:buSzPct val="93750"/>
              <a:buChar char=""/>
              <a:tabLst>
                <a:tab pos="285750" algn="l"/>
              </a:tabLst>
            </a:pPr>
            <a:r>
              <a:rPr dirty="0" sz="2400" spc="-5">
                <a:latin typeface="Arial"/>
                <a:cs typeface="Arial"/>
              </a:rPr>
              <a:t>CYBER</a:t>
            </a:r>
            <a:r>
              <a:rPr dirty="0" sz="2400" spc="-75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TERRORISM</a:t>
            </a:r>
            <a:endParaRPr sz="2400">
              <a:latin typeface="Arial"/>
              <a:cs typeface="Arial"/>
            </a:endParaRPr>
          </a:p>
          <a:p>
            <a:pPr marL="285750" indent="-273050">
              <a:lnSpc>
                <a:spcPct val="100000"/>
              </a:lnSpc>
              <a:spcBef>
                <a:spcPts val="400"/>
              </a:spcBef>
              <a:buClr>
                <a:srgbClr val="0ACFD8"/>
              </a:buClr>
              <a:buSzPct val="93750"/>
              <a:buChar char=""/>
              <a:tabLst>
                <a:tab pos="285750" algn="l"/>
              </a:tabLst>
            </a:pPr>
            <a:r>
              <a:rPr dirty="0" sz="2400" spc="-5">
                <a:latin typeface="Arial"/>
                <a:cs typeface="Arial"/>
              </a:rPr>
              <a:t>SOFTWARE</a:t>
            </a:r>
            <a:r>
              <a:rPr dirty="0" sz="2400" spc="-70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PIRACY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09220" y="786130"/>
            <a:ext cx="8266430" cy="125603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5562600" y="4494529"/>
            <a:ext cx="2990850" cy="199008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376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017269" y="2553970"/>
            <a:ext cx="4852670" cy="150494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923790" y="2137409"/>
            <a:ext cx="3498850" cy="3789679"/>
          </a:xfrm>
          <a:prstGeom prst="rect">
            <a:avLst/>
          </a:prstGeom>
        </p:spPr>
        <p:txBody>
          <a:bodyPr wrap="square" lIns="0" tIns="38735" rIns="0" bIns="0" rtlCol="0" vert="horz">
            <a:spAutoFit/>
          </a:bodyPr>
          <a:lstStyle/>
          <a:p>
            <a:pPr marL="12700" marR="5080" indent="68580">
              <a:lnSpc>
                <a:spcPct val="92900"/>
              </a:lnSpc>
              <a:spcBef>
                <a:spcPts val="305"/>
              </a:spcBef>
            </a:pPr>
            <a:r>
              <a:rPr dirty="0" sz="2400" spc="-5">
                <a:latin typeface="Arial"/>
                <a:cs typeface="Arial"/>
              </a:rPr>
              <a:t>Hacking in simple </a:t>
            </a:r>
            <a:r>
              <a:rPr dirty="0" sz="2400">
                <a:latin typeface="Arial"/>
                <a:cs typeface="Arial"/>
              </a:rPr>
              <a:t>terms  </a:t>
            </a:r>
            <a:r>
              <a:rPr dirty="0" sz="2400" spc="-5">
                <a:latin typeface="Arial"/>
                <a:cs typeface="Arial"/>
              </a:rPr>
              <a:t>means an </a:t>
            </a:r>
            <a:r>
              <a:rPr dirty="0" sz="2400" spc="-10">
                <a:latin typeface="Arial"/>
                <a:cs typeface="Arial"/>
              </a:rPr>
              <a:t>illegal </a:t>
            </a:r>
            <a:r>
              <a:rPr dirty="0" sz="2400" spc="-5">
                <a:latin typeface="Arial"/>
                <a:cs typeface="Arial"/>
              </a:rPr>
              <a:t>intrusion  into </a:t>
            </a:r>
            <a:r>
              <a:rPr dirty="0" sz="2400">
                <a:latin typeface="Arial"/>
                <a:cs typeface="Arial"/>
              </a:rPr>
              <a:t>a </a:t>
            </a:r>
            <a:r>
              <a:rPr dirty="0" sz="2400" spc="-5">
                <a:latin typeface="Arial"/>
                <a:cs typeface="Arial"/>
              </a:rPr>
              <a:t>computer system  and/or network. </a:t>
            </a:r>
            <a:r>
              <a:rPr dirty="0" sz="2400">
                <a:latin typeface="Arial"/>
                <a:cs typeface="Arial"/>
              </a:rPr>
              <a:t>It </a:t>
            </a:r>
            <a:r>
              <a:rPr dirty="0" sz="2400" spc="-5">
                <a:latin typeface="Arial"/>
                <a:cs typeface="Arial"/>
              </a:rPr>
              <a:t>is </a:t>
            </a:r>
            <a:r>
              <a:rPr dirty="0" sz="2400" spc="-10">
                <a:latin typeface="Arial"/>
                <a:cs typeface="Arial"/>
              </a:rPr>
              <a:t>also  </a:t>
            </a:r>
            <a:r>
              <a:rPr dirty="0" sz="2400" spc="-5">
                <a:latin typeface="Arial"/>
                <a:cs typeface="Arial"/>
              </a:rPr>
              <a:t>known as CRACKING.  Government websites </a:t>
            </a:r>
            <a:r>
              <a:rPr dirty="0" sz="2400">
                <a:latin typeface="Arial"/>
                <a:cs typeface="Arial"/>
              </a:rPr>
              <a:t>are  </a:t>
            </a:r>
            <a:r>
              <a:rPr dirty="0" sz="2400" spc="-5">
                <a:latin typeface="Arial"/>
                <a:cs typeface="Arial"/>
              </a:rPr>
              <a:t>the </a:t>
            </a:r>
            <a:r>
              <a:rPr dirty="0" sz="2400" spc="-10">
                <a:latin typeface="Arial"/>
                <a:cs typeface="Arial"/>
              </a:rPr>
              <a:t>hot </a:t>
            </a:r>
            <a:r>
              <a:rPr dirty="0" sz="2400" spc="-5">
                <a:latin typeface="Arial"/>
                <a:cs typeface="Arial"/>
              </a:rPr>
              <a:t>targets of the  hackers </a:t>
            </a:r>
            <a:r>
              <a:rPr dirty="0" sz="2400" spc="-10">
                <a:latin typeface="Arial"/>
                <a:cs typeface="Arial"/>
              </a:rPr>
              <a:t>due </a:t>
            </a:r>
            <a:r>
              <a:rPr dirty="0" sz="2400">
                <a:latin typeface="Arial"/>
                <a:cs typeface="Arial"/>
              </a:rPr>
              <a:t>to the </a:t>
            </a:r>
            <a:r>
              <a:rPr dirty="0" sz="2400" spc="-5">
                <a:latin typeface="Arial"/>
                <a:cs typeface="Arial"/>
              </a:rPr>
              <a:t>press  coverage, </a:t>
            </a:r>
            <a:r>
              <a:rPr dirty="0" sz="2400" spc="-10">
                <a:latin typeface="Arial"/>
                <a:cs typeface="Arial"/>
              </a:rPr>
              <a:t>it</a:t>
            </a:r>
            <a:r>
              <a:rPr dirty="0" sz="2400" spc="20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receives.</a:t>
            </a:r>
            <a:endParaRPr sz="2400">
              <a:latin typeface="Arial"/>
              <a:cs typeface="Arial"/>
            </a:endParaRPr>
          </a:p>
          <a:p>
            <a:pPr marL="12700" marR="125095">
              <a:lnSpc>
                <a:spcPts val="2670"/>
              </a:lnSpc>
              <a:spcBef>
                <a:spcPts val="60"/>
              </a:spcBef>
            </a:pPr>
            <a:r>
              <a:rPr dirty="0" sz="2400" spc="-5">
                <a:latin typeface="Arial"/>
                <a:cs typeface="Arial"/>
              </a:rPr>
              <a:t>Hackers </a:t>
            </a:r>
            <a:r>
              <a:rPr dirty="0" sz="2400" spc="-10">
                <a:latin typeface="Arial"/>
                <a:cs typeface="Arial"/>
              </a:rPr>
              <a:t>enjoy </a:t>
            </a:r>
            <a:r>
              <a:rPr dirty="0" sz="2400">
                <a:latin typeface="Arial"/>
                <a:cs typeface="Arial"/>
              </a:rPr>
              <a:t>the </a:t>
            </a:r>
            <a:r>
              <a:rPr dirty="0" sz="2400" spc="-5">
                <a:latin typeface="Arial"/>
                <a:cs typeface="Arial"/>
              </a:rPr>
              <a:t>media  coverage</a:t>
            </a:r>
            <a:r>
              <a:rPr dirty="0" sz="2400" spc="-5">
                <a:solidFill>
                  <a:srgbClr val="FFFFFF"/>
                </a:solidFill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74320" y="633730"/>
            <a:ext cx="4048760" cy="125603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371600" y="2438400"/>
            <a:ext cx="2971800" cy="2971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E1D6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terms:created xsi:type="dcterms:W3CDTF">2018-05-13T19:28:49Z</dcterms:created>
  <dcterms:modified xsi:type="dcterms:W3CDTF">2018-05-13T19:28:49Z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2010-09-20T00:00:00Z</vt:filetime>
  </property>
  <property fmtid="{D5CDD505-2E9C-101B-9397-08002B2CF9AE}" pid="3" name="Creator">
    <vt:lpwstr>Impress</vt:lpwstr>
  </property>
  <property fmtid="{D5CDD505-2E9C-101B-9397-08002B2CF9AE}" pid="4" name="LastSaved">
    <vt:filetime>2018-05-13T00:00:00Z</vt:filetime>
  </property>
</Properties>
</file>