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3255f3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3255f3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2e8e9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2e8e9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Imaginons que quelqu’un veuille jouer au foot, mais ne connaisse personne autour de lui qui soit disponible ou ait envie de jouer au foot… Il est bien embêté.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Plutôt que de rester seul, il va alors se connecter sur Pouloum pour chercher des activités qui lui plaisent et participer à des activités avec des gens qui partagent les mêmes centres d’intérêt que lui 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2e8e90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2e8e90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Coeur du projet : langages web (HTML/CSS/JS) pour l’IHM, Java pour les services, le tout développé sous NetBeans en utilisant Maven et un serveur tomcat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le tout sans oublier les différentes bibliothèques et API pour soutenir l’IHM : JQuery, Bootstrap, Leaflet, Stamen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2e8e90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2e8e90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L’IHM fait des requêtes Ajax pour interroger la couche métier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services métier font appel à la couche de persistance, et plus particulièrement la couche DAO qui gère l’interface entre les objets métier et la BD</a:t>
            </a:r>
            <a:br>
              <a:rPr lang="en"/>
            </a:br>
            <a:r>
              <a:rPr lang="en"/>
              <a:t>La couche DAO retourne les informations pertinentes pour le service, extraites de la BD et mises en correspondance avec les 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services retournent une réponse JSON à l’interface Web qui l’interprète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2e8e90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2e8e90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3255f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3255f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2e8e90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2e8e90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b7c2d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7b7c2d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2e8e8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572e8e8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2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080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414025" y="1444250"/>
            <a:ext cx="4377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414025" y="3116575"/>
            <a:ext cx="4377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57" y="61725"/>
            <a:ext cx="17448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57" y="61725"/>
            <a:ext cx="17448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57" y="61725"/>
            <a:ext cx="17448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novations.fr/clients-web-riches-1/" TargetMode="External"/><Relationship Id="rId4" Type="http://schemas.openxmlformats.org/officeDocument/2006/relationships/hyperlink" Target="https://www.weblife.fr/breves/java-oracle-reprend-le-controle-sur-os-x" TargetMode="External"/><Relationship Id="rId11" Type="http://schemas.openxmlformats.org/officeDocument/2006/relationships/hyperlink" Target="http://clipart-library.com/stick-man.html" TargetMode="External"/><Relationship Id="rId10" Type="http://schemas.openxmlformats.org/officeDocument/2006/relationships/hyperlink" Target="https://www.freepik.com/free-icon/settings-gears_781159.htm" TargetMode="External"/><Relationship Id="rId12" Type="http://schemas.openxmlformats.org/officeDocument/2006/relationships/hyperlink" Target="https://fotomelia.com/downloads/clipart-ballon-de-football-images-gratuites/" TargetMode="External"/><Relationship Id="rId9" Type="http://schemas.openxmlformats.org/officeDocument/2006/relationships/hyperlink" Target="https://www.flaticon.com/free-icon/web-page_252098" TargetMode="External"/><Relationship Id="rId5" Type="http://schemas.openxmlformats.org/officeDocument/2006/relationships/hyperlink" Target="https://pngimage.net/netbeans-logo-png-5/-" TargetMode="External"/><Relationship Id="rId6" Type="http://schemas.openxmlformats.org/officeDocument/2006/relationships/hyperlink" Target="https://www.logolynx.com/topic/apache+tomcat" TargetMode="External"/><Relationship Id="rId7" Type="http://schemas.openxmlformats.org/officeDocument/2006/relationships/hyperlink" Target="https://maven.apache.org/" TargetMode="External"/><Relationship Id="rId8" Type="http://schemas.openxmlformats.org/officeDocument/2006/relationships/hyperlink" Target="https://thenounproject.com/term/database/3613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2396250" y="932275"/>
            <a:ext cx="43515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Présentation</a:t>
            </a:r>
            <a:br>
              <a:rPr lang="en" sz="1200"/>
            </a:br>
            <a:r>
              <a:rPr lang="en" sz="2400"/>
              <a:t>PLD SMART</a:t>
            </a:r>
            <a:endParaRPr sz="24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396250" y="2812250"/>
            <a:ext cx="4351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Hexanôme H4313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Duraffourg Maud  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Fery Simon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Greco Martin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200"/>
              <a:t>Jeannin Bastien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Mesnard Nathan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Montigny François</a:t>
            </a:r>
            <a:endParaRPr sz="12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825" y="2046213"/>
            <a:ext cx="2412325" cy="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Logos langages web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https://www.enovations.fr/clients-web-riches-1/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 Java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https://www.weblife.fr/breves/java-oracle-reprend-le-controle-sur-os-x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 NetBeans 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https://pngimage.net/netbeans-logo-png-5/-</a:t>
            </a:r>
            <a:r>
              <a:rPr lang="en" sz="1100"/>
              <a:t>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 Apache Tomcat -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https://www.logolynx.com/topic/apache+tomcat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 Maven -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https://maven.apache.org/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Icône BD -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https://thenounproject.com/term/database/36139/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Icône IHM -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https://www.flaticon.com/free-icon/web-page_252098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Icône “services” -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https://www.freepik.com/free-icon/settings-gears_781159.htm</a:t>
            </a:r>
            <a:r>
              <a:rPr lang="en" sz="1100"/>
              <a:t> - 07/05/19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Stickman -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http://clipart-library.com/stick-man.html</a:t>
            </a:r>
            <a:r>
              <a:rPr lang="en" sz="1100"/>
              <a:t> - 08/05/19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Ballon de foot -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https://fotomelia.com/downloads/clipart-ballon-de-football-images-gratuites/</a:t>
            </a:r>
            <a:r>
              <a:rPr lang="en" sz="1100"/>
              <a:t> - 08/05/19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5959775" y="1147225"/>
            <a:ext cx="2802600" cy="3443250"/>
            <a:chOff x="5959775" y="1147225"/>
            <a:chExt cx="2802600" cy="344325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5959775" y="1855550"/>
              <a:ext cx="1473875" cy="1432400"/>
              <a:chOff x="801350" y="1855550"/>
              <a:chExt cx="1473875" cy="1432400"/>
            </a:xfrm>
          </p:grpSpPr>
          <p:pic>
            <p:nvPicPr>
              <p:cNvPr id="74" name="Google Shape;7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1350" y="1855550"/>
                <a:ext cx="1473875" cy="1432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08610" y="2699313"/>
                <a:ext cx="382555" cy="3935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6" name="Google Shape;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90825" y="1147225"/>
              <a:ext cx="1473875" cy="14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8500" y="2386550"/>
              <a:ext cx="1473875" cy="14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4275" y="3158075"/>
              <a:ext cx="1473875" cy="14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Pouloum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801350" y="1855550"/>
            <a:ext cx="1473875" cy="1432400"/>
            <a:chOff x="801350" y="1855550"/>
            <a:chExt cx="1473875" cy="1432400"/>
          </a:xfrm>
        </p:grpSpPr>
        <p:pic>
          <p:nvPicPr>
            <p:cNvPr id="82" name="Google Shape;8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350" y="1855550"/>
              <a:ext cx="1473875" cy="14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08610" y="2699313"/>
              <a:ext cx="382555" cy="3935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4"/>
          <p:cNvGrpSpPr/>
          <p:nvPr/>
        </p:nvGrpSpPr>
        <p:grpSpPr>
          <a:xfrm>
            <a:off x="904875" y="1461950"/>
            <a:ext cx="1161663" cy="865225"/>
            <a:chOff x="904875" y="1461950"/>
            <a:chExt cx="1161663" cy="865225"/>
          </a:xfrm>
        </p:grpSpPr>
        <p:sp>
          <p:nvSpPr>
            <p:cNvPr id="85" name="Google Shape;85;p14"/>
            <p:cNvSpPr txBox="1"/>
            <p:nvPr/>
          </p:nvSpPr>
          <p:spPr>
            <a:xfrm>
              <a:off x="904875" y="1714500"/>
              <a:ext cx="3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1238175" y="1461950"/>
              <a:ext cx="3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1519250" y="1638300"/>
              <a:ext cx="3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1733238" y="1933575"/>
              <a:ext cx="3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2190750" y="232717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550" y="2013625"/>
            <a:ext cx="2412325" cy="6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/>
          <p:nvPr/>
        </p:nvCxnSpPr>
        <p:spPr>
          <a:xfrm>
            <a:off x="5522125" y="232717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12" y="1568150"/>
            <a:ext cx="2635451" cy="10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963" y="2821824"/>
            <a:ext cx="2200950" cy="13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350" y="1400138"/>
            <a:ext cx="1351525" cy="13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8350" y="2941750"/>
            <a:ext cx="1351525" cy="13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7588" y="1821487"/>
            <a:ext cx="2011700" cy="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4839" y="2878924"/>
            <a:ext cx="1477175" cy="14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1889325" y="1281213"/>
            <a:ext cx="966600" cy="611888"/>
            <a:chOff x="1889325" y="1281213"/>
            <a:chExt cx="966600" cy="611888"/>
          </a:xfrm>
        </p:grpSpPr>
        <p:cxnSp>
          <p:nvCxnSpPr>
            <p:cNvPr id="111" name="Google Shape;111;p16"/>
            <p:cNvCxnSpPr/>
            <p:nvPr/>
          </p:nvCxnSpPr>
          <p:spPr>
            <a:xfrm flipH="1" rot="10800000">
              <a:off x="1952625" y="1892500"/>
              <a:ext cx="8400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1889325" y="1281213"/>
              <a:ext cx="9666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Requête Ajax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792525" y="1375825"/>
            <a:ext cx="3554700" cy="3313050"/>
            <a:chOff x="2792525" y="1375825"/>
            <a:chExt cx="3554700" cy="3313050"/>
          </a:xfrm>
        </p:grpSpPr>
        <p:sp>
          <p:nvSpPr>
            <p:cNvPr id="114" name="Google Shape;114;p16"/>
            <p:cNvSpPr/>
            <p:nvPr/>
          </p:nvSpPr>
          <p:spPr>
            <a:xfrm>
              <a:off x="2792525" y="1375825"/>
              <a:ext cx="3554700" cy="2935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6"/>
            <p:cNvGrpSpPr/>
            <p:nvPr/>
          </p:nvGrpSpPr>
          <p:grpSpPr>
            <a:xfrm>
              <a:off x="2923800" y="1522525"/>
              <a:ext cx="1534075" cy="1862725"/>
              <a:chOff x="2923800" y="1293925"/>
              <a:chExt cx="1534075" cy="1862725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2923800" y="1293925"/>
                <a:ext cx="1504500" cy="17934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" name="Google Shape;117;p16"/>
              <p:cNvGrpSpPr/>
              <p:nvPr/>
            </p:nvGrpSpPr>
            <p:grpSpPr>
              <a:xfrm>
                <a:off x="2953375" y="1363250"/>
                <a:ext cx="1504500" cy="1793400"/>
                <a:chOff x="2859875" y="1427012"/>
                <a:chExt cx="1504500" cy="1793400"/>
              </a:xfrm>
            </p:grpSpPr>
            <p:pic>
              <p:nvPicPr>
                <p:cNvPr id="118" name="Google Shape;118;p1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004400" y="1427012"/>
                  <a:ext cx="1215450" cy="1215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Google Shape;119;p16"/>
                <p:cNvSpPr txBox="1"/>
                <p:nvPr/>
              </p:nvSpPr>
              <p:spPr>
                <a:xfrm>
                  <a:off x="2859875" y="2766813"/>
                  <a:ext cx="1504500" cy="45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Open Sans"/>
                      <a:ea typeface="Open Sans"/>
                      <a:cs typeface="Open Sans"/>
                      <a:sym typeface="Open Sans"/>
                    </a:rPr>
                    <a:t>Services métier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120" name="Google Shape;120;p16"/>
            <p:cNvGrpSpPr/>
            <p:nvPr/>
          </p:nvGrpSpPr>
          <p:grpSpPr>
            <a:xfrm>
              <a:off x="4781875" y="3385250"/>
              <a:ext cx="1562205" cy="708300"/>
              <a:chOff x="7268105" y="1584188"/>
              <a:chExt cx="1448095" cy="708300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7268105" y="1584188"/>
                <a:ext cx="1280400" cy="708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>
                <a:off x="7318200" y="1759275"/>
                <a:ext cx="1398000" cy="45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Objets métier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4781875" y="2217588"/>
              <a:ext cx="1381200" cy="708300"/>
              <a:chOff x="5182375" y="1584175"/>
              <a:chExt cx="1381200" cy="7083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5182375" y="1584175"/>
                <a:ext cx="1381200" cy="7083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>
                <a:off x="5228575" y="1741525"/>
                <a:ext cx="1288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Couche DAO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26" name="Google Shape;126;p16"/>
            <p:cNvCxnSpPr>
              <a:endCxn id="121" idx="0"/>
            </p:cNvCxnSpPr>
            <p:nvPr/>
          </p:nvCxnSpPr>
          <p:spPr>
            <a:xfrm>
              <a:off x="5472223" y="2925950"/>
              <a:ext cx="300" cy="459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27" name="Google Shape;127;p16"/>
            <p:cNvCxnSpPr/>
            <p:nvPr/>
          </p:nvCxnSpPr>
          <p:spPr>
            <a:xfrm flipH="1" rot="10800000">
              <a:off x="4457863" y="2369500"/>
              <a:ext cx="3240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16"/>
            <p:cNvCxnSpPr/>
            <p:nvPr/>
          </p:nvCxnSpPr>
          <p:spPr>
            <a:xfrm flipH="1" rot="10800000">
              <a:off x="4457863" y="2750500"/>
              <a:ext cx="3240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4086575" y="4354375"/>
              <a:ext cx="9666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Services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6855625" y="1375825"/>
            <a:ext cx="1976700" cy="3313050"/>
            <a:chOff x="6855625" y="1375825"/>
            <a:chExt cx="1976700" cy="3313050"/>
          </a:xfrm>
        </p:grpSpPr>
        <p:sp>
          <p:nvSpPr>
            <p:cNvPr id="131" name="Google Shape;131;p16"/>
            <p:cNvSpPr/>
            <p:nvPr/>
          </p:nvSpPr>
          <p:spPr>
            <a:xfrm>
              <a:off x="6855625" y="1375825"/>
              <a:ext cx="1976700" cy="2935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6"/>
            <p:cNvGrpSpPr/>
            <p:nvPr/>
          </p:nvGrpSpPr>
          <p:grpSpPr>
            <a:xfrm>
              <a:off x="7029050" y="1663875"/>
              <a:ext cx="1660600" cy="2040600"/>
              <a:chOff x="7029050" y="1663875"/>
              <a:chExt cx="1660600" cy="2040600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7029050" y="1663875"/>
                <a:ext cx="1635000" cy="20406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16"/>
              <p:cNvGrpSpPr/>
              <p:nvPr/>
            </p:nvGrpSpPr>
            <p:grpSpPr>
              <a:xfrm>
                <a:off x="7054650" y="1892463"/>
                <a:ext cx="1635000" cy="1691163"/>
                <a:chOff x="6122100" y="3073938"/>
                <a:chExt cx="1635000" cy="1691163"/>
              </a:xfrm>
            </p:grpSpPr>
            <p:pic>
              <p:nvPicPr>
                <p:cNvPr id="135" name="Google Shape;135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331863" y="3073938"/>
                  <a:ext cx="1215450" cy="1215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6" name="Google Shape;136;p16"/>
                <p:cNvSpPr txBox="1"/>
                <p:nvPr/>
              </p:nvSpPr>
              <p:spPr>
                <a:xfrm>
                  <a:off x="6122100" y="4311500"/>
                  <a:ext cx="1635000" cy="45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Open Sans"/>
                      <a:ea typeface="Open Sans"/>
                      <a:cs typeface="Open Sans"/>
                      <a:sym typeface="Open Sans"/>
                    </a:rPr>
                    <a:t>Base de données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sp>
          <p:nvSpPr>
            <p:cNvPr id="137" name="Google Shape;137;p16"/>
            <p:cNvSpPr txBox="1"/>
            <p:nvPr/>
          </p:nvSpPr>
          <p:spPr>
            <a:xfrm>
              <a:off x="7285000" y="4354375"/>
              <a:ext cx="11487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Persistence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1889325" y="2654500"/>
            <a:ext cx="966600" cy="682800"/>
            <a:chOff x="1889325" y="2654500"/>
            <a:chExt cx="966600" cy="682800"/>
          </a:xfrm>
        </p:grpSpPr>
        <p:sp>
          <p:nvSpPr>
            <p:cNvPr id="139" name="Google Shape;139;p16"/>
            <p:cNvSpPr txBox="1"/>
            <p:nvPr/>
          </p:nvSpPr>
          <p:spPr>
            <a:xfrm>
              <a:off x="1889325" y="2750500"/>
              <a:ext cx="9666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Réponse</a:t>
              </a:r>
              <a:br>
                <a:rPr lang="en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JSON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0" name="Google Shape;140;p16"/>
            <p:cNvCxnSpPr/>
            <p:nvPr/>
          </p:nvCxnSpPr>
          <p:spPr>
            <a:xfrm flipH="1" rot="10800000">
              <a:off x="1952625" y="2654500"/>
              <a:ext cx="8400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41" name="Google Shape;141;p16"/>
          <p:cNvGrpSpPr/>
          <p:nvPr/>
        </p:nvGrpSpPr>
        <p:grpSpPr>
          <a:xfrm>
            <a:off x="159250" y="1384375"/>
            <a:ext cx="1793400" cy="3304500"/>
            <a:chOff x="159250" y="1384375"/>
            <a:chExt cx="1793400" cy="3304500"/>
          </a:xfrm>
        </p:grpSpPr>
        <p:sp>
          <p:nvSpPr>
            <p:cNvPr id="142" name="Google Shape;142;p16"/>
            <p:cNvSpPr/>
            <p:nvPr/>
          </p:nvSpPr>
          <p:spPr>
            <a:xfrm>
              <a:off x="159250" y="1384375"/>
              <a:ext cx="1793400" cy="2935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311700" y="1573075"/>
              <a:ext cx="1565600" cy="1761600"/>
              <a:chOff x="250600" y="1353600"/>
              <a:chExt cx="1565600" cy="17616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50600" y="1353600"/>
                <a:ext cx="1477800" cy="17616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" name="Google Shape;145;p16"/>
              <p:cNvGrpSpPr/>
              <p:nvPr/>
            </p:nvGrpSpPr>
            <p:grpSpPr>
              <a:xfrm>
                <a:off x="311700" y="1446162"/>
                <a:ext cx="1504500" cy="1669026"/>
                <a:chOff x="444950" y="1427024"/>
                <a:chExt cx="1504500" cy="1669026"/>
              </a:xfrm>
            </p:grpSpPr>
            <p:pic>
              <p:nvPicPr>
                <p:cNvPr id="146" name="Google Shape;146;p1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28475" y="1427024"/>
                  <a:ext cx="1215450" cy="1215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7" name="Google Shape;147;p16"/>
                <p:cNvSpPr txBox="1"/>
                <p:nvPr/>
              </p:nvSpPr>
              <p:spPr>
                <a:xfrm>
                  <a:off x="444950" y="2642450"/>
                  <a:ext cx="1504500" cy="45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Open Sans"/>
                      <a:ea typeface="Open Sans"/>
                      <a:cs typeface="Open Sans"/>
                      <a:sym typeface="Open Sans"/>
                    </a:rPr>
                    <a:t>Interface Web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sp>
          <p:nvSpPr>
            <p:cNvPr id="148" name="Google Shape;148;p16"/>
            <p:cNvSpPr txBox="1"/>
            <p:nvPr/>
          </p:nvSpPr>
          <p:spPr>
            <a:xfrm>
              <a:off x="428950" y="4354375"/>
              <a:ext cx="12540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Présentation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9" name="Google Shape;149;p16"/>
          <p:cNvCxnSpPr/>
          <p:nvPr/>
        </p:nvCxnSpPr>
        <p:spPr>
          <a:xfrm flipH="1">
            <a:off x="6163075" y="2568600"/>
            <a:ext cx="873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 possibles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Développer les fonctionnalités secondaires de l’application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Badges et autres fonctionnalités cosmétiques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Interactions sociales (liste d’amis et signalement d’abus)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Permettre aux utilisateurs de suggérer de nouvelles activités pour la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Améliorer l’algorithme de recherche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Performances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Tester d’autres heuristiques de recherche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technique et humain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11700" y="1228225"/>
            <a:ext cx="388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Prototype fonctionnel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Projet facilement maintenable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Difficultés rencontrées sur la mise en place de l’architecture et l’utilisation de NetBeans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 13600 lignes de code (60% Java, 40% IHM)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950450" y="1228225"/>
            <a:ext cx="388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 300h de travail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Satisfaction quant au travail accompli</a:t>
            </a:r>
            <a:endParaRPr/>
          </a:p>
        </p:txBody>
      </p:sp>
      <p:cxnSp>
        <p:nvCxnSpPr>
          <p:cNvPr id="171" name="Google Shape;171;p19"/>
          <p:cNvCxnSpPr>
            <a:stCxn id="167" idx="2"/>
          </p:cNvCxnSpPr>
          <p:nvPr/>
        </p:nvCxnSpPr>
        <p:spPr>
          <a:xfrm>
            <a:off x="4572000" y="1147225"/>
            <a:ext cx="0" cy="366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2414025" y="1444250"/>
            <a:ext cx="4377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Merci pour votre attention !</a:t>
            </a:r>
            <a:endParaRPr sz="3600"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2414025" y="3116575"/>
            <a:ext cx="4377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Avez vous des questions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ctrTitle"/>
          </p:nvPr>
        </p:nvSpPr>
        <p:spPr>
          <a:xfrm>
            <a:off x="2414025" y="1444250"/>
            <a:ext cx="4377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Merci pour votre attention !</a:t>
            </a:r>
            <a:endParaRPr sz="3600"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2414025" y="3116575"/>
            <a:ext cx="4377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Avez vous des 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