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10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3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5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7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1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0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6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F5B522-2F85-4569-B47E-2A24914439C9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CCE1-451B-432C-94BA-D4E1E3369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9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6BC5-7B6B-CB27-8FC2-00815C4B0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690" y="625034"/>
            <a:ext cx="10833902" cy="4152348"/>
          </a:xfrm>
        </p:spPr>
        <p:txBody>
          <a:bodyPr/>
          <a:lstStyle/>
          <a:p>
            <a:r>
              <a:rPr lang="en-US" sz="4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Segmentarea</a:t>
            </a:r>
            <a:r>
              <a:rPr lang="en-US" sz="4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imaginilor</a:t>
            </a:r>
            <a:r>
              <a:rPr lang="en-US" sz="4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medicale</a:t>
            </a:r>
            <a:br>
              <a:rPr lang="en-US" sz="4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en-US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Prelucrarea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imaginilor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proiect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9C6D8-B411-9CE1-46BB-F47F346A3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9954"/>
            <a:ext cx="8825658" cy="1228846"/>
          </a:xfrm>
        </p:spPr>
        <p:txBody>
          <a:bodyPr>
            <a:normAutofit fontScale="70000" lnSpcReduction="20000"/>
          </a:bodyPr>
          <a:lstStyle/>
          <a:p>
            <a:r>
              <a:rPr lang="en-US" sz="4200" dirty="0" err="1"/>
              <a:t>Chirca</a:t>
            </a:r>
            <a:r>
              <a:rPr lang="en-US" sz="4200" dirty="0"/>
              <a:t> </a:t>
            </a:r>
            <a:r>
              <a:rPr lang="en-US" sz="4200" dirty="0" err="1"/>
              <a:t>radu</a:t>
            </a:r>
            <a:r>
              <a:rPr lang="en-US" sz="4200" dirty="0"/>
              <a:t>-Iulian</a:t>
            </a:r>
          </a:p>
          <a:p>
            <a:r>
              <a:rPr lang="en-US" sz="4200" dirty="0"/>
              <a:t>Ionescu Razvan</a:t>
            </a:r>
          </a:p>
          <a:p>
            <a:r>
              <a:rPr lang="en-US" dirty="0"/>
              <a:t>1310B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C5FBB-6667-15DC-6255-C7E22E32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8" y="3008987"/>
            <a:ext cx="2623121" cy="2828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E39C5-6E0A-C5B4-58BF-AACF56B3E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32" y="3008987"/>
            <a:ext cx="2430684" cy="28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A0FC-0227-A146-11AA-924FBBE3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</a:t>
            </a:r>
            <a:r>
              <a:rPr lang="en-US" dirty="0" err="1"/>
              <a:t>generala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3A41-1ED1-DB04-5ADD-EFFAC299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Prelevare</a:t>
            </a:r>
            <a:r>
              <a:rPr lang="en-US" dirty="0"/>
              <a:t> imagine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convertire</a:t>
            </a:r>
            <a:r>
              <a:rPr lang="en-US" dirty="0"/>
              <a:t> in grayscale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preliminari</a:t>
            </a:r>
            <a:r>
              <a:rPr lang="en-US" dirty="0"/>
              <a:t> de </a:t>
            </a:r>
            <a:r>
              <a:rPr lang="en-US" dirty="0" err="1"/>
              <a:t>procesare</a:t>
            </a:r>
            <a:r>
              <a:rPr lang="en-US" dirty="0"/>
              <a:t> (</a:t>
            </a:r>
            <a:r>
              <a:rPr lang="en-US" dirty="0" err="1"/>
              <a:t>filtrare</a:t>
            </a:r>
            <a:r>
              <a:rPr lang="en-US" dirty="0"/>
              <a:t> </a:t>
            </a:r>
            <a:r>
              <a:rPr lang="en-US" dirty="0" err="1"/>
              <a:t>gaussiana</a:t>
            </a:r>
            <a:r>
              <a:rPr lang="en-US" dirty="0"/>
              <a:t>, sharpening)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Aplicare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de thresholding cu </a:t>
            </a:r>
            <a:r>
              <a:rPr lang="en-US" dirty="0" err="1"/>
              <a:t>binarizare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Aplicare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‘watershed’ </a:t>
            </a:r>
          </a:p>
        </p:txBody>
      </p:sp>
    </p:spTree>
    <p:extLst>
      <p:ext uri="{BB962C8B-B14F-4D97-AF65-F5344CB8AC3E}">
        <p14:creationId xmlns:p14="http://schemas.microsoft.com/office/powerpoint/2010/main" val="314365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F576-0956-0F19-D7F8-38C187E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05828" cy="1400530"/>
          </a:xfrm>
        </p:spPr>
        <p:txBody>
          <a:bodyPr/>
          <a:lstStyle/>
          <a:p>
            <a:r>
              <a:rPr lang="en-US" dirty="0"/>
              <a:t>Imagine </a:t>
            </a:r>
            <a:r>
              <a:rPr lang="en-US" dirty="0" err="1"/>
              <a:t>originala</a:t>
            </a:r>
            <a:r>
              <a:rPr lang="en-US" dirty="0"/>
              <a:t>    Imagine </a:t>
            </a:r>
            <a:r>
              <a:rPr lang="en-US" dirty="0" err="1"/>
              <a:t>filtrata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93873-E3CB-920C-6AC7-9BD5E6D9A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258" y="1331119"/>
            <a:ext cx="3434281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7FC5E-7460-9AAE-FEAC-D73F50527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947" y="1331119"/>
            <a:ext cx="3434281" cy="4195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7AF859-028C-5EA8-4E7B-EC6976E6D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258" y="5938492"/>
            <a:ext cx="6049219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118048-9F69-61B0-A965-C8F237B50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258" y="5650058"/>
            <a:ext cx="8337970" cy="16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9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EDCB-578E-D58B-FE87-DC070C58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(tip THRESH_BINARY)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96B2ED-7A54-E361-FB8C-1E5ABA7D9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201" y="1605563"/>
            <a:ext cx="5601482" cy="24768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58272-9C25-B3C5-CE0C-4FEBD515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35" y="1301430"/>
            <a:ext cx="2639993" cy="2429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087E6-B34C-11DD-280B-6E6EE253A748}"/>
              </a:ext>
            </a:extLst>
          </p:cNvPr>
          <p:cNvSpPr txBox="1"/>
          <p:nvPr/>
        </p:nvSpPr>
        <p:spPr>
          <a:xfrm>
            <a:off x="4315201" y="2199190"/>
            <a:ext cx="7456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dirty="0" err="1"/>
              <a:t>Separarea</a:t>
            </a:r>
            <a:r>
              <a:rPr lang="en-US" dirty="0"/>
              <a:t> </a:t>
            </a:r>
            <a:r>
              <a:rPr lang="en-US" dirty="0" err="1"/>
              <a:t>tumorilor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f. exacta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parametrul</a:t>
            </a:r>
            <a:r>
              <a:rPr lang="en-US" dirty="0"/>
              <a:t> </a:t>
            </a:r>
            <a:r>
              <a:rPr lang="en-US" dirty="0" err="1"/>
              <a:t>afisat</a:t>
            </a:r>
            <a:r>
              <a:rPr lang="en-US" dirty="0"/>
              <a:t> (140)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zgomotului</a:t>
            </a:r>
            <a:r>
              <a:rPr lang="en-US" dirty="0"/>
              <a:t> a </a:t>
            </a:r>
            <a:r>
              <a:rPr lang="en-US" dirty="0" err="1"/>
              <a:t>creat</a:t>
            </a:r>
            <a:r>
              <a:rPr lang="en-US" dirty="0"/>
              <a:t> un blur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marginile</a:t>
            </a:r>
            <a:r>
              <a:rPr lang="en-US" dirty="0"/>
              <a:t> </a:t>
            </a:r>
            <a:r>
              <a:rPr lang="en-US" dirty="0" err="1"/>
              <a:t>tumorilor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sunt la </a:t>
            </a:r>
            <a:r>
              <a:rPr lang="en-US" dirty="0" err="1"/>
              <a:t>fel</a:t>
            </a:r>
            <a:r>
              <a:rPr lang="en-US" dirty="0"/>
              <a:t> de </a:t>
            </a:r>
            <a:r>
              <a:rPr lang="en-US" dirty="0" err="1"/>
              <a:t>clare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C66E-CA69-6C66-03C8-810740A63889}"/>
              </a:ext>
            </a:extLst>
          </p:cNvPr>
          <p:cNvSpPr txBox="1"/>
          <p:nvPr/>
        </p:nvSpPr>
        <p:spPr>
          <a:xfrm>
            <a:off x="4315201" y="3508716"/>
            <a:ext cx="7328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preprocesare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THRESH_OTSU,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uneori</a:t>
            </a:r>
            <a:r>
              <a:rPr lang="en-US" dirty="0"/>
              <a:t> </a:t>
            </a:r>
            <a:r>
              <a:rPr lang="en-US" dirty="0" err="1"/>
              <a:t>preia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zonele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luminoase</a:t>
            </a:r>
            <a:r>
              <a:rPr lang="en-US" dirty="0"/>
              <a:t> de pe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originala</a:t>
            </a:r>
            <a:r>
              <a:rPr lang="en-US" dirty="0"/>
              <a:t> care </a:t>
            </a:r>
            <a:r>
              <a:rPr lang="en-US" dirty="0" err="1"/>
              <a:t>corespund</a:t>
            </a:r>
            <a:r>
              <a:rPr lang="en-US" dirty="0"/>
              <a:t> </a:t>
            </a:r>
            <a:r>
              <a:rPr lang="en-US" dirty="0" err="1"/>
              <a:t>materialului</a:t>
            </a:r>
            <a:r>
              <a:rPr lang="en-US" dirty="0"/>
              <a:t> </a:t>
            </a:r>
            <a:r>
              <a:rPr lang="en-US" dirty="0" err="1"/>
              <a:t>osos</a:t>
            </a:r>
            <a:r>
              <a:rPr lang="en-US" dirty="0"/>
              <a:t>. Se pot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tumori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pe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obtinuta</a:t>
            </a:r>
            <a:r>
              <a:rPr lang="en-US" dirty="0"/>
              <a:t> cu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abordare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tumorile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de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</a:t>
            </a:r>
            <a:r>
              <a:rPr lang="en-US" dirty="0" err="1"/>
              <a:t>raman</a:t>
            </a:r>
            <a:r>
              <a:rPr lang="en-US" dirty="0"/>
              <a:t> </a:t>
            </a:r>
            <a:r>
              <a:rPr lang="en-US" dirty="0" err="1"/>
              <a:t>lipite</a:t>
            </a:r>
            <a:r>
              <a:rPr lang="en-US" dirty="0"/>
              <a:t> de </a:t>
            </a:r>
            <a:r>
              <a:rPr lang="en-US" dirty="0" err="1"/>
              <a:t>aceasta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80DD1F-1F96-8CC2-33A7-1FE6F5792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34" y="3812981"/>
            <a:ext cx="2639994" cy="27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0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8152-BBFF-53C2-1DF7-2BF8B701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</a:t>
            </a:r>
            <a:r>
              <a:rPr lang="en-US" dirty="0"/>
              <a:t> Watershed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B7C43-6986-5523-C5E0-8709A54E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860" y="1390365"/>
            <a:ext cx="2288573" cy="2389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BF4E0-533D-A6DD-BB59-EB8904EB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09" y="1390366"/>
            <a:ext cx="2168324" cy="2389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024101-FBF2-1F89-938A-82114D040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09" y="1390366"/>
            <a:ext cx="2168324" cy="23890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99DCAC-4674-6823-2B31-21FCC697BEBC}"/>
              </a:ext>
            </a:extLst>
          </p:cNvPr>
          <p:cNvSpPr txBox="1"/>
          <p:nvPr/>
        </p:nvSpPr>
        <p:spPr>
          <a:xfrm>
            <a:off x="254765" y="4039564"/>
            <a:ext cx="1133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 la </a:t>
            </a:r>
            <a:r>
              <a:rPr lang="en-US" sz="1600" dirty="0" err="1"/>
              <a:t>stanga</a:t>
            </a:r>
            <a:r>
              <a:rPr lang="en-US" sz="1600" dirty="0"/>
              <a:t> la </a:t>
            </a:r>
            <a:r>
              <a:rPr lang="en-US" sz="1600" dirty="0" err="1"/>
              <a:t>dreapta</a:t>
            </a:r>
            <a:r>
              <a:rPr lang="en-US" sz="1600" dirty="0"/>
              <a:t>: imagine </a:t>
            </a:r>
            <a:r>
              <a:rPr lang="en-US" sz="1600" dirty="0" err="1"/>
              <a:t>distanceTransform</a:t>
            </a:r>
            <a:r>
              <a:rPr lang="en-US" sz="1600" dirty="0"/>
              <a:t>, imagine peaks (</a:t>
            </a:r>
            <a:r>
              <a:rPr lang="en-US" sz="1600" dirty="0" err="1"/>
              <a:t>reconstructie</a:t>
            </a:r>
            <a:r>
              <a:rPr lang="en-US" sz="1600" dirty="0"/>
              <a:t>), imagine </a:t>
            </a:r>
            <a:r>
              <a:rPr lang="en-US" sz="1600" dirty="0" err="1"/>
              <a:t>markere</a:t>
            </a:r>
            <a:r>
              <a:rPr lang="en-US" sz="1600" dirty="0"/>
              <a:t>, imagine </a:t>
            </a:r>
            <a:r>
              <a:rPr lang="en-US" sz="1600" dirty="0" err="1"/>
              <a:t>umplere</a:t>
            </a:r>
            <a:r>
              <a:rPr lang="en-US" sz="1600" dirty="0"/>
              <a:t> color a </a:t>
            </a:r>
            <a:r>
              <a:rPr lang="en-US" sz="1600" dirty="0" err="1"/>
              <a:t>markerelor</a:t>
            </a:r>
            <a:r>
              <a:rPr lang="en-US" sz="1600" dirty="0"/>
              <a:t> (</a:t>
            </a:r>
            <a:r>
              <a:rPr lang="en-US" sz="1600" dirty="0" err="1"/>
              <a:t>imaginea</a:t>
            </a:r>
            <a:r>
              <a:rPr lang="en-US" sz="1600" dirty="0"/>
              <a:t> </a:t>
            </a:r>
            <a:r>
              <a:rPr lang="en-US" sz="1600" dirty="0" err="1"/>
              <a:t>finala</a:t>
            </a:r>
            <a:r>
              <a:rPr lang="en-US" sz="1600" dirty="0"/>
              <a:t>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DC863-3601-17AC-C6DF-67828CFD6AFF}"/>
              </a:ext>
            </a:extLst>
          </p:cNvPr>
          <p:cNvSpPr txBox="1"/>
          <p:nvPr/>
        </p:nvSpPr>
        <p:spPr>
          <a:xfrm>
            <a:off x="393539" y="5085762"/>
            <a:ext cx="10822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simplificat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 imagine de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threshold </a:t>
            </a:r>
            <a:r>
              <a:rPr lang="en-US" dirty="0" err="1"/>
              <a:t>obtinuta</a:t>
            </a:r>
            <a:r>
              <a:rPr lang="en-US" dirty="0"/>
              <a:t> anterior,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ca </a:t>
            </a:r>
            <a:r>
              <a:rPr lang="en-US" dirty="0" err="1"/>
              <a:t>pasii</a:t>
            </a:r>
            <a:r>
              <a:rPr lang="en-US" dirty="0"/>
              <a:t> in care </a:t>
            </a:r>
            <a:r>
              <a:rPr lang="en-US" dirty="0" err="1"/>
              <a:t>obtinem</a:t>
            </a:r>
            <a:r>
              <a:rPr lang="en-US" dirty="0"/>
              <a:t> </a:t>
            </a:r>
            <a:r>
              <a:rPr lang="en-US" dirty="0" err="1"/>
              <a:t>transformata</a:t>
            </a:r>
            <a:r>
              <a:rPr lang="en-US" dirty="0"/>
              <a:t> de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normalizam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redundanti</a:t>
            </a:r>
            <a:r>
              <a:rPr lang="en-US" dirty="0"/>
              <a:t> (</a:t>
            </a:r>
            <a:r>
              <a:rPr lang="en-US" dirty="0" err="1"/>
              <a:t>obtinem</a:t>
            </a:r>
            <a:r>
              <a:rPr lang="en-US" dirty="0"/>
              <a:t> tot o imagine threshold din care se pare ca se </a:t>
            </a:r>
            <a:r>
              <a:rPr lang="en-US" dirty="0" err="1"/>
              <a:t>pierd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/</a:t>
            </a:r>
            <a:r>
              <a:rPr lang="en-US" dirty="0" err="1"/>
              <a:t>neclare</a:t>
            </a:r>
            <a:r>
              <a:rPr lang="en-US" dirty="0"/>
              <a:t>).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B543EBA-C292-0085-6DC3-0711D18A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C177CE-F063-FA84-445D-D67F9A7D8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50" y="1390365"/>
            <a:ext cx="2168324" cy="238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5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FC17-E77B-DB55-0C1D-EA4AFA3A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56D4A7-8B10-8F17-0C23-094D81643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30" y="1975120"/>
            <a:ext cx="2715004" cy="23815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71449-2A0A-8300-148A-7292C83E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0" y="253048"/>
            <a:ext cx="4553585" cy="447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8341C-47CA-A4D1-0BB2-1E5B0780F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30" y="700785"/>
            <a:ext cx="4553585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BB1885-E6C2-5654-4F10-A45188988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30" y="1196345"/>
            <a:ext cx="6661056" cy="248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0C9335-B85A-395B-DF3E-0A7E760CC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30" y="1584427"/>
            <a:ext cx="6661056" cy="285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FC27E1-F472-376A-5715-9E3A7F9D6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630" y="2348808"/>
            <a:ext cx="4324954" cy="285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78590D-BCE2-94AD-84B6-2515899C9126}"/>
              </a:ext>
            </a:extLst>
          </p:cNvPr>
          <p:cNvSpPr txBox="1"/>
          <p:nvPr/>
        </p:nvSpPr>
        <p:spPr>
          <a:xfrm>
            <a:off x="335667" y="3113189"/>
            <a:ext cx="11458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Practic</a:t>
            </a:r>
            <a:r>
              <a:rPr lang="en-US" dirty="0"/>
              <a:t>, </a:t>
            </a:r>
            <a:r>
              <a:rPr lang="en-US" dirty="0" err="1"/>
              <a:t>gasim</a:t>
            </a:r>
            <a:r>
              <a:rPr lang="en-US" dirty="0"/>
              <a:t> </a:t>
            </a:r>
            <a:r>
              <a:rPr lang="en-US" dirty="0" err="1"/>
              <a:t>conturul</a:t>
            </a:r>
            <a:r>
              <a:rPr lang="en-US" dirty="0"/>
              <a:t> </a:t>
            </a:r>
            <a:r>
              <a:rPr lang="en-US" dirty="0" err="1"/>
              <a:t>formelor</a:t>
            </a:r>
            <a:r>
              <a:rPr lang="en-US" dirty="0"/>
              <a:t> care </a:t>
            </a:r>
            <a:r>
              <a:rPr lang="en-US" dirty="0" err="1"/>
              <a:t>reies</a:t>
            </a:r>
            <a:r>
              <a:rPr lang="en-US" dirty="0"/>
              <a:t> din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binarizata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construim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drawContours</a:t>
            </a:r>
            <a:endParaRPr lang="en-US" dirty="0"/>
          </a:p>
          <a:p>
            <a:r>
              <a:rPr lang="en-US" dirty="0"/>
              <a:t>‘</a:t>
            </a:r>
            <a:r>
              <a:rPr lang="en-US" dirty="0" err="1"/>
              <a:t>matricea</a:t>
            </a:r>
            <a:r>
              <a:rPr lang="en-US" dirty="0"/>
              <a:t>’ de </a:t>
            </a:r>
            <a:r>
              <a:rPr lang="en-US" dirty="0" err="1"/>
              <a:t>markere</a:t>
            </a:r>
            <a:r>
              <a:rPr lang="en-US" dirty="0"/>
              <a:t> pe care le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culori</a:t>
            </a:r>
            <a:r>
              <a:rPr lang="en-US" dirty="0"/>
              <a:t> </a:t>
            </a:r>
            <a:r>
              <a:rPr lang="en-US" dirty="0" err="1"/>
              <a:t>corpurilor</a:t>
            </a:r>
            <a:r>
              <a:rPr lang="en-US" dirty="0"/>
              <a:t> separate din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Este </a:t>
            </a:r>
            <a:r>
              <a:rPr lang="en-US" dirty="0" err="1"/>
              <a:t>nevoie</a:t>
            </a:r>
            <a:r>
              <a:rPr lang="en-US" dirty="0"/>
              <a:t>, conform </a:t>
            </a:r>
            <a:r>
              <a:rPr lang="en-US" dirty="0" err="1"/>
              <a:t>documentatiei</a:t>
            </a:r>
            <a:r>
              <a:rPr lang="en-US" dirty="0"/>
              <a:t>,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conversii</a:t>
            </a:r>
            <a:r>
              <a:rPr lang="en-US" dirty="0"/>
              <a:t> in </a:t>
            </a:r>
            <a:r>
              <a:rPr lang="en-US" dirty="0" err="1"/>
              <a:t>versiunea</a:t>
            </a:r>
            <a:r>
              <a:rPr lang="en-US" dirty="0"/>
              <a:t> CV_8U (ex. dist_8u) </a:t>
            </a:r>
            <a:r>
              <a:rPr lang="en-US" dirty="0" err="1"/>
              <a:t>pentru</a:t>
            </a:r>
            <a:r>
              <a:rPr lang="en-US" dirty="0"/>
              <a:t> a satisfice </a:t>
            </a:r>
            <a:r>
              <a:rPr lang="en-US" dirty="0" err="1"/>
              <a:t>cerintele</a:t>
            </a:r>
            <a:r>
              <a:rPr lang="en-US" dirty="0"/>
              <a:t> </a:t>
            </a:r>
            <a:r>
              <a:rPr lang="en-US" dirty="0" err="1"/>
              <a:t>anumitor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209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303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Segmentarea imaginilor medicale   Prelucrarea imaginilor – proiect  </vt:lpstr>
      <vt:lpstr>Schema generala</vt:lpstr>
      <vt:lpstr>Imagine originala    Imagine filtrata</vt:lpstr>
      <vt:lpstr>Threshold (tip THRESH_BINARY)</vt:lpstr>
      <vt:lpstr>Algoritm Watershed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Segmentarea imaginilor medicale   Prelucrarea imaginilor – proiect  </dc:title>
  <dc:creator>Radu</dc:creator>
  <cp:lastModifiedBy>Radu</cp:lastModifiedBy>
  <cp:revision>1</cp:revision>
  <dcterms:created xsi:type="dcterms:W3CDTF">2022-11-24T12:21:25Z</dcterms:created>
  <dcterms:modified xsi:type="dcterms:W3CDTF">2022-11-24T13:14:14Z</dcterms:modified>
</cp:coreProperties>
</file>