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10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5B522-2F85-4569-B47E-2A24914439C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6BC5-7B6B-CB27-8FC2-00815C4B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90" y="625034"/>
            <a:ext cx="10833902" cy="4152348"/>
          </a:xfrm>
        </p:spPr>
        <p:txBody>
          <a:bodyPr/>
          <a:lstStyle/>
          <a:p>
            <a:r>
              <a:rPr lang="en-US" sz="4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Segmentarea</a:t>
            </a:r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imaginilor</a:t>
            </a:r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medicale</a:t>
            </a:r>
            <a:b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Prelucrarea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imaginilor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proiect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C6D8-B411-9CE1-46BB-F47F346A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9954"/>
            <a:ext cx="8825658" cy="1228846"/>
          </a:xfrm>
        </p:spPr>
        <p:txBody>
          <a:bodyPr>
            <a:normAutofit fontScale="70000" lnSpcReduction="20000"/>
          </a:bodyPr>
          <a:lstStyle/>
          <a:p>
            <a:r>
              <a:rPr lang="en-US" sz="4200" dirty="0" err="1"/>
              <a:t>Chirca</a:t>
            </a:r>
            <a:r>
              <a:rPr lang="en-US" sz="4200" dirty="0"/>
              <a:t> </a:t>
            </a:r>
            <a:r>
              <a:rPr lang="en-US" sz="4200" dirty="0" err="1"/>
              <a:t>radu</a:t>
            </a:r>
            <a:r>
              <a:rPr lang="en-US" sz="4200" dirty="0"/>
              <a:t>-Iulian</a:t>
            </a:r>
          </a:p>
          <a:p>
            <a:r>
              <a:rPr lang="en-US" sz="4200" dirty="0"/>
              <a:t>Ionescu Razvan</a:t>
            </a:r>
          </a:p>
          <a:p>
            <a:r>
              <a:rPr lang="en-US" dirty="0"/>
              <a:t>1310B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C5FBB-6667-15DC-6255-C7E22E32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8" y="3008987"/>
            <a:ext cx="2623121" cy="282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E39C5-6E0A-C5B4-58BF-AACF56B3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2" y="3008987"/>
            <a:ext cx="2430684" cy="28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9128-632B-56BA-4FD9-07D87BA9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Stagii</a:t>
            </a:r>
            <a:r>
              <a:rPr lang="en-US" dirty="0"/>
              <a:t> </a:t>
            </a:r>
            <a:r>
              <a:rPr lang="en-US" dirty="0" err="1"/>
              <a:t>intermediare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1486C-24CE-C8D2-8011-7A5C7EC6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49161"/>
            <a:ext cx="10777951" cy="27002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1B0B7-35F0-A8E4-65FC-8004ED16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8" y="4049393"/>
            <a:ext cx="10777951" cy="26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6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7BB132-BA04-CC96-DB4B-4399D4EA9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219312"/>
            <a:ext cx="5315692" cy="14670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385D6-45F9-99CF-2050-542E6F59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493064"/>
            <a:ext cx="5315692" cy="1061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353F4D-6374-A042-EEC2-FB3A0773A7C5}"/>
              </a:ext>
            </a:extLst>
          </p:cNvPr>
          <p:cNvSpPr txBox="1"/>
          <p:nvPr/>
        </p:nvSpPr>
        <p:spPr>
          <a:xfrm>
            <a:off x="570512" y="5237018"/>
            <a:ext cx="913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al </a:t>
            </a:r>
            <a:r>
              <a:rPr lang="en-US" dirty="0" err="1"/>
              <a:t>functiei</a:t>
            </a:r>
            <a:r>
              <a:rPr lang="en-US" dirty="0"/>
              <a:t> watershed </a:t>
            </a:r>
            <a:r>
              <a:rPr lang="en-US" dirty="0" err="1"/>
              <a:t>si</a:t>
            </a:r>
            <a:r>
              <a:rPr lang="en-US" dirty="0"/>
              <a:t> implicit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obtinere</a:t>
            </a:r>
            <a:r>
              <a:rPr lang="en-US" dirty="0"/>
              <a:t> al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94087F-AED9-FE88-8EB5-6FCDE5B18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825" y="3700355"/>
            <a:ext cx="3531319" cy="252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706CD3-B40C-9585-3B00-6948B8DC7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824" y="1903916"/>
            <a:ext cx="3531319" cy="23968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BA90D1F-1FE9-1685-862B-F33DC163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considerente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A0FC-0227-A146-11AA-924FBBE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generala</a:t>
            </a:r>
            <a:r>
              <a:rPr lang="en-US" dirty="0"/>
              <a:t> – </a:t>
            </a:r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finala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3A41-1ED1-DB04-5ADD-EFFAC299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Prelevare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Aplicare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watershed in prima </a:t>
            </a:r>
            <a:r>
              <a:rPr lang="en-US" dirty="0" err="1"/>
              <a:t>versiune</a:t>
            </a:r>
            <a:r>
              <a:rPr lang="en-US" dirty="0"/>
              <a:t>, </a:t>
            </a:r>
            <a:r>
              <a:rPr lang="en-US" dirty="0" err="1"/>
              <a:t>incluzand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preliminari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Aplicare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watershed in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versiune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Comparare</a:t>
            </a:r>
            <a:r>
              <a:rPr lang="en-US" dirty="0"/>
              <a:t> </a:t>
            </a:r>
            <a:r>
              <a:rPr lang="en-US" dirty="0" err="1"/>
              <a:t>outputuri</a:t>
            </a:r>
            <a:r>
              <a:rPr lang="en-US" dirty="0"/>
              <a:t> –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variatii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01EE-679D-9D70-FEBF-5641CBAD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watershed_v1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7E61-4939-341A-77F6-A6493CB1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1020"/>
            <a:ext cx="8946541" cy="4587379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procesari</a:t>
            </a:r>
            <a:r>
              <a:rPr lang="en-US" dirty="0"/>
              <a:t> </a:t>
            </a:r>
            <a:r>
              <a:rPr lang="en-US" dirty="0" err="1"/>
              <a:t>preliminare</a:t>
            </a:r>
            <a:r>
              <a:rPr lang="en-US" dirty="0"/>
              <a:t> (blur Gaussian, </a:t>
            </a:r>
            <a:r>
              <a:rPr lang="en-US" dirty="0" err="1"/>
              <a:t>filtrare</a:t>
            </a:r>
            <a:r>
              <a:rPr lang="en-US" dirty="0"/>
              <a:t>, thresholding)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direct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aflarea</a:t>
            </a:r>
            <a:r>
              <a:rPr lang="en-US" dirty="0"/>
              <a:t> </a:t>
            </a:r>
            <a:r>
              <a:rPr lang="en-US" dirty="0" err="1"/>
              <a:t>transformatei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de </a:t>
            </a:r>
            <a:r>
              <a:rPr lang="en-US" dirty="0" err="1"/>
              <a:t>findContours</a:t>
            </a:r>
            <a:r>
              <a:rPr lang="en-US" dirty="0"/>
              <a:t>, </a:t>
            </a:r>
            <a:r>
              <a:rPr lang="en-US" dirty="0" err="1"/>
              <a:t>drawContours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matricii</a:t>
            </a:r>
            <a:r>
              <a:rPr lang="en-US" dirty="0"/>
              <a:t> de </a:t>
            </a:r>
            <a:r>
              <a:rPr lang="en-US" dirty="0" err="1"/>
              <a:t>markere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 watershed,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coloreaza</a:t>
            </a:r>
            <a:r>
              <a:rPr lang="en-US" dirty="0"/>
              <a:t> </a:t>
            </a:r>
            <a:r>
              <a:rPr lang="en-US" dirty="0" err="1"/>
              <a:t>diferitele</a:t>
            </a:r>
            <a:r>
              <a:rPr lang="en-US" dirty="0"/>
              <a:t> </a:t>
            </a:r>
            <a:r>
              <a:rPr lang="en-US" dirty="0" err="1"/>
              <a:t>tumori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Prezinta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</a:t>
            </a:r>
            <a:r>
              <a:rPr lang="en-US" dirty="0" err="1"/>
              <a:t>parametri</a:t>
            </a:r>
            <a:r>
              <a:rPr lang="en-US" dirty="0"/>
              <a:t> – sunt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ajustari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din </a:t>
            </a:r>
            <a:r>
              <a:rPr lang="en-US" dirty="0" err="1"/>
              <a:t>diferitele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un </a:t>
            </a:r>
            <a:r>
              <a:rPr lang="en-US" dirty="0" err="1"/>
              <a:t>rezultat</a:t>
            </a:r>
            <a:r>
              <a:rPr lang="en-US" dirty="0"/>
              <a:t> bun </a:t>
            </a:r>
            <a:r>
              <a:rPr lang="en-US" dirty="0" err="1"/>
              <a:t>atunci</a:t>
            </a:r>
            <a:r>
              <a:rPr lang="en-US" dirty="0"/>
              <a:t> cand se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64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7E2C-5D54-1ABA-C972-44269AF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watershed_v2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8C39-E3B2-B3AB-5750-C4011C85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11354"/>
            <a:ext cx="8946541" cy="4537045"/>
          </a:xfrm>
        </p:spPr>
        <p:txBody>
          <a:bodyPr/>
          <a:lstStyle/>
          <a:p>
            <a:r>
              <a:rPr lang="en-US" dirty="0" err="1"/>
              <a:t>Difera</a:t>
            </a:r>
            <a:r>
              <a:rPr lang="en-US" dirty="0"/>
              <a:t> de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urmati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markerelor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watershed din </a:t>
            </a:r>
            <a:r>
              <a:rPr lang="en-US" dirty="0" err="1"/>
              <a:t>OpenCv</a:t>
            </a:r>
            <a:r>
              <a:rPr lang="en-US" dirty="0"/>
              <a:t>. </a:t>
            </a:r>
            <a:r>
              <a:rPr lang="en-US" dirty="0" err="1"/>
              <a:t>Urmeaza</a:t>
            </a:r>
            <a:r>
              <a:rPr lang="en-US" dirty="0"/>
              <a:t> schema din </a:t>
            </a:r>
            <a:r>
              <a:rPr lang="en-US" dirty="0" err="1"/>
              <a:t>laborator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de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connectedComponents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segmentare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,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vizibil</a:t>
            </a:r>
            <a:r>
              <a:rPr lang="en-US" dirty="0"/>
              <a:t> in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intermediara</a:t>
            </a:r>
            <a:r>
              <a:rPr lang="en-US" dirty="0"/>
              <a:t> </a:t>
            </a:r>
            <a:r>
              <a:rPr lang="en-US" dirty="0" err="1"/>
              <a:t>oferita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sunt </a:t>
            </a:r>
            <a:r>
              <a:rPr lang="en-US" dirty="0" err="1"/>
              <a:t>vizibile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contururile</a:t>
            </a:r>
            <a:r>
              <a:rPr lang="en-US" dirty="0"/>
              <a:t> </a:t>
            </a:r>
            <a:r>
              <a:rPr lang="en-US" dirty="0" err="1"/>
              <a:t>tumorilor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nu sunt </a:t>
            </a:r>
            <a:r>
              <a:rPr lang="en-US" dirty="0" err="1"/>
              <a:t>necesare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de threshold, </a:t>
            </a:r>
            <a:r>
              <a:rPr lang="en-US" dirty="0" err="1"/>
              <a:t>normalizare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morfologice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Prezinta</a:t>
            </a:r>
            <a:r>
              <a:rPr lang="en-US" dirty="0"/>
              <a:t> in mod similar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diferentiere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culori</a:t>
            </a:r>
            <a:r>
              <a:rPr lang="en-US" dirty="0"/>
              <a:t> a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tumori</a:t>
            </a:r>
            <a:r>
              <a:rPr lang="en-US" dirty="0"/>
              <a:t> din imagine.</a:t>
            </a:r>
          </a:p>
        </p:txBody>
      </p:sp>
    </p:spTree>
    <p:extLst>
      <p:ext uri="{BB962C8B-B14F-4D97-AF65-F5344CB8AC3E}">
        <p14:creationId xmlns:p14="http://schemas.microsoft.com/office/powerpoint/2010/main" val="372428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D4EC-7BF5-C20D-B2E6-537A6AEF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de </a:t>
            </a:r>
            <a:r>
              <a:rPr lang="en-US" dirty="0" err="1"/>
              <a:t>baza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135E-E529-16B9-FFF8-4FF53BC8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408"/>
            <a:ext cx="8946541" cy="472999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esenta</a:t>
            </a:r>
            <a:r>
              <a:rPr lang="en-US" dirty="0"/>
              <a:t>, sunt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modalitati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pregatire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necesari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watershed.</a:t>
            </a:r>
          </a:p>
          <a:p>
            <a:endParaRPr lang="en-US" dirty="0"/>
          </a:p>
          <a:p>
            <a:r>
              <a:rPr lang="en-US" dirty="0" err="1"/>
              <a:t>Rezultatele</a:t>
            </a:r>
            <a:r>
              <a:rPr lang="en-US" dirty="0"/>
              <a:t> (in </a:t>
            </a:r>
            <a:r>
              <a:rPr lang="en-US" dirty="0" err="1"/>
              <a:t>conditiile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cu </a:t>
            </a:r>
            <a:r>
              <a:rPr lang="en-US" dirty="0" err="1"/>
              <a:t>atentie</a:t>
            </a:r>
            <a:r>
              <a:rPr lang="en-US" dirty="0"/>
              <a:t> a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de </a:t>
            </a:r>
            <a:r>
              <a:rPr lang="en-US" dirty="0" err="1"/>
              <a:t>prelucrare</a:t>
            </a:r>
            <a:r>
              <a:rPr lang="en-US" dirty="0"/>
              <a:t>) sunt </a:t>
            </a:r>
            <a:r>
              <a:rPr lang="en-US" dirty="0" err="1"/>
              <a:t>similare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abordari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amandoua</a:t>
            </a:r>
            <a:r>
              <a:rPr lang="en-US" dirty="0"/>
              <a:t> pot fi utile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,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difera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de la o imagine la </a:t>
            </a:r>
            <a:r>
              <a:rPr lang="en-US" dirty="0" err="1"/>
              <a:t>alta.</a:t>
            </a:r>
            <a:r>
              <a:rPr lang="en-US" dirty="0"/>
              <a:t> In </a:t>
            </a:r>
            <a:r>
              <a:rPr lang="en-US" dirty="0" err="1"/>
              <a:t>realitate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similare</a:t>
            </a:r>
            <a:r>
              <a:rPr lang="en-US" dirty="0"/>
              <a:t>, </a:t>
            </a:r>
            <a:r>
              <a:rPr lang="en-US" dirty="0" err="1"/>
              <a:t>obtinute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aceluiasi</a:t>
            </a:r>
            <a:r>
              <a:rPr lang="en-US" dirty="0"/>
              <a:t> </a:t>
            </a:r>
            <a:r>
              <a:rPr lang="en-US" dirty="0" err="1"/>
              <a:t>aparat</a:t>
            </a:r>
            <a:r>
              <a:rPr lang="en-US" dirty="0"/>
              <a:t> CT, RMN, etc. In </a:t>
            </a:r>
            <a:r>
              <a:rPr lang="en-US" dirty="0" err="1"/>
              <a:t>situatia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slidere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anumiti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segmentarea</a:t>
            </a:r>
            <a:r>
              <a:rPr lang="en-US" dirty="0"/>
              <a:t> </a:t>
            </a:r>
            <a:r>
              <a:rPr lang="en-US" dirty="0" err="1"/>
              <a:t>ideala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1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EC8A-EEE7-63CB-3B14-21861364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B1B3B-B86D-D915-8CD4-0B0B88E4C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49" y="1724957"/>
            <a:ext cx="3448531" cy="3924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637D0-8835-CA10-F525-33ED35E1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88" y="1552313"/>
            <a:ext cx="1724266" cy="187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0CAC26-C7B8-5B67-D521-EC0B8485F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753" y="1552312"/>
            <a:ext cx="1752845" cy="1876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03E381-A26E-6391-5F04-5E2007DDF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280" y="1552311"/>
            <a:ext cx="1667108" cy="1876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3C30C1-FA9E-022D-7552-56FDD1478A0D}"/>
              </a:ext>
            </a:extLst>
          </p:cNvPr>
          <p:cNvSpPr txBox="1"/>
          <p:nvPr/>
        </p:nvSpPr>
        <p:spPr>
          <a:xfrm>
            <a:off x="6096000" y="3835730"/>
            <a:ext cx="463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 la </a:t>
            </a:r>
            <a:r>
              <a:rPr lang="en-US" sz="1800" dirty="0" err="1"/>
              <a:t>stanga</a:t>
            </a:r>
            <a:r>
              <a:rPr lang="en-US" sz="1800" dirty="0"/>
              <a:t> la </a:t>
            </a:r>
            <a:r>
              <a:rPr lang="en-US" sz="1800" dirty="0" err="1"/>
              <a:t>dreapta</a:t>
            </a:r>
            <a:r>
              <a:rPr lang="en-US" sz="1800" dirty="0"/>
              <a:t>: imagine </a:t>
            </a:r>
            <a:r>
              <a:rPr lang="en-US" sz="1800" dirty="0" err="1"/>
              <a:t>distanceTransform</a:t>
            </a:r>
            <a:r>
              <a:rPr lang="en-US" sz="1800" dirty="0"/>
              <a:t>, imagine peaks (</a:t>
            </a:r>
            <a:r>
              <a:rPr lang="en-US" sz="1800" dirty="0" err="1"/>
              <a:t>reconstructie</a:t>
            </a:r>
            <a:r>
              <a:rPr lang="en-US" sz="1800" dirty="0"/>
              <a:t>), imagine </a:t>
            </a:r>
            <a:r>
              <a:rPr lang="en-US" sz="1800" dirty="0" err="1"/>
              <a:t>markere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9A583-4A2E-253B-0C2C-0A5C8A4D4BB2}"/>
              </a:ext>
            </a:extLst>
          </p:cNvPr>
          <p:cNvSpPr txBox="1"/>
          <p:nvPr/>
        </p:nvSpPr>
        <p:spPr>
          <a:xfrm>
            <a:off x="1971304" y="6139543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</a:t>
            </a:r>
            <a:r>
              <a:rPr lang="en-US" dirty="0" err="1"/>
              <a:t>finala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F576-0956-0F19-D7F8-38C187E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5828" cy="1400530"/>
          </a:xfrm>
        </p:spPr>
        <p:txBody>
          <a:bodyPr/>
          <a:lstStyle/>
          <a:p>
            <a:r>
              <a:rPr lang="en-US" dirty="0"/>
              <a:t>Imagine </a:t>
            </a:r>
            <a:r>
              <a:rPr lang="en-US" dirty="0" err="1"/>
              <a:t>originala</a:t>
            </a:r>
            <a:r>
              <a:rPr lang="en-US" dirty="0"/>
              <a:t>    Imagine </a:t>
            </a:r>
            <a:r>
              <a:rPr lang="en-US" dirty="0" err="1"/>
              <a:t>filtrata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93873-E3CB-920C-6AC7-9BD5E6D9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258" y="1331119"/>
            <a:ext cx="3434281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7FC5E-7460-9AAE-FEAC-D73F5052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47" y="1331119"/>
            <a:ext cx="3434281" cy="419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AF859-028C-5EA8-4E7B-EC6976E6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258" y="5938492"/>
            <a:ext cx="6049219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18048-9F69-61B0-A965-C8F237B50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258" y="5650058"/>
            <a:ext cx="8337970" cy="1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EDCB-578E-D58B-FE87-DC070C58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(tip THRESH_BINARY)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96B2ED-7A54-E361-FB8C-1E5ABA7D9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201" y="1605563"/>
            <a:ext cx="5601482" cy="2476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58272-9C25-B3C5-CE0C-4FEBD51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35" y="1301430"/>
            <a:ext cx="2639993" cy="2429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087E6-B34C-11DD-280B-6E6EE253A748}"/>
              </a:ext>
            </a:extLst>
          </p:cNvPr>
          <p:cNvSpPr txBox="1"/>
          <p:nvPr/>
        </p:nvSpPr>
        <p:spPr>
          <a:xfrm>
            <a:off x="4315201" y="2199190"/>
            <a:ext cx="745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tumorilor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f. exacta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afisat</a:t>
            </a:r>
            <a:r>
              <a:rPr lang="en-US" dirty="0"/>
              <a:t> (140)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zgomotului</a:t>
            </a:r>
            <a:r>
              <a:rPr lang="en-US" dirty="0"/>
              <a:t> a </a:t>
            </a:r>
            <a:r>
              <a:rPr lang="en-US" dirty="0" err="1"/>
              <a:t>creat</a:t>
            </a:r>
            <a:r>
              <a:rPr lang="en-US" dirty="0"/>
              <a:t> un blur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marginile</a:t>
            </a:r>
            <a:r>
              <a:rPr lang="en-US" dirty="0"/>
              <a:t> </a:t>
            </a:r>
            <a:r>
              <a:rPr lang="en-US" dirty="0" err="1"/>
              <a:t>tumorilor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sunt la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clare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C66E-CA69-6C66-03C8-810740A63889}"/>
              </a:ext>
            </a:extLst>
          </p:cNvPr>
          <p:cNvSpPr txBox="1"/>
          <p:nvPr/>
        </p:nvSpPr>
        <p:spPr>
          <a:xfrm>
            <a:off x="4315201" y="3508716"/>
            <a:ext cx="7328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THRESH_OTSU,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luminoase</a:t>
            </a:r>
            <a:r>
              <a:rPr lang="en-US" dirty="0"/>
              <a:t> de pe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originala</a:t>
            </a:r>
            <a:r>
              <a:rPr lang="en-US" dirty="0"/>
              <a:t> care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materialului</a:t>
            </a:r>
            <a:r>
              <a:rPr lang="en-US" dirty="0"/>
              <a:t> </a:t>
            </a:r>
            <a:r>
              <a:rPr lang="en-US" dirty="0" err="1"/>
              <a:t>osos</a:t>
            </a:r>
            <a:r>
              <a:rPr lang="en-US" dirty="0"/>
              <a:t>. Se pot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tumori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pe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obtinuta</a:t>
            </a:r>
            <a:r>
              <a:rPr lang="en-US" dirty="0"/>
              <a:t> cu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tumorile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de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raman</a:t>
            </a:r>
            <a:r>
              <a:rPr lang="en-US" dirty="0"/>
              <a:t> </a:t>
            </a:r>
            <a:r>
              <a:rPr lang="en-US" dirty="0" err="1"/>
              <a:t>lipite</a:t>
            </a:r>
            <a:r>
              <a:rPr lang="en-US" dirty="0"/>
              <a:t> de </a:t>
            </a:r>
            <a:r>
              <a:rPr lang="en-US" dirty="0" err="1"/>
              <a:t>aceasta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80DD1F-1F96-8CC2-33A7-1FE6F5792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34" y="3812981"/>
            <a:ext cx="2639994" cy="27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C2D1-0CE0-AFBC-340A-AB300E68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5C07F-3A73-A3A8-0050-AC248527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031" y="1553875"/>
            <a:ext cx="3398566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A782C-6AF0-C34D-39BE-8E287D6D04FE}"/>
              </a:ext>
            </a:extLst>
          </p:cNvPr>
          <p:cNvSpPr txBox="1"/>
          <p:nvPr/>
        </p:nvSpPr>
        <p:spPr>
          <a:xfrm>
            <a:off x="4795635" y="1553875"/>
            <a:ext cx="291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contururile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bine </a:t>
            </a:r>
            <a:r>
              <a:rPr lang="en-US" dirty="0" err="1"/>
              <a:t>realizate</a:t>
            </a:r>
            <a:endParaRPr lang="en-US" dirty="0"/>
          </a:p>
          <a:p>
            <a:r>
              <a:rPr lang="en-US" dirty="0" err="1"/>
              <a:t>comparativ</a:t>
            </a:r>
            <a:r>
              <a:rPr lang="en-US" dirty="0"/>
              <a:t> cu </a:t>
            </a:r>
            <a:r>
              <a:rPr lang="en-US" dirty="0" err="1"/>
              <a:t>primele</a:t>
            </a:r>
            <a:r>
              <a:rPr lang="en-US" dirty="0"/>
              <a:t> </a:t>
            </a:r>
            <a:r>
              <a:rPr lang="en-US" dirty="0" err="1"/>
              <a:t>stagii</a:t>
            </a:r>
            <a:r>
              <a:rPr lang="en-US" dirty="0"/>
              <a:t> ale </a:t>
            </a:r>
            <a:r>
              <a:rPr lang="en-US" dirty="0" err="1"/>
              <a:t>algoritmului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C7C57-0392-A99D-0BEB-A2406ED3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1527384"/>
            <a:ext cx="4061315" cy="4222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F9944-5A92-AEC6-1F56-4F946C5770B8}"/>
              </a:ext>
            </a:extLst>
          </p:cNvPr>
          <p:cNvSpPr txBox="1"/>
          <p:nvPr/>
        </p:nvSpPr>
        <p:spPr>
          <a:xfrm>
            <a:off x="4850775" y="3503632"/>
            <a:ext cx="280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Transpunere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alta</a:t>
            </a:r>
            <a:r>
              <a:rPr lang="en-US" dirty="0"/>
              <a:t> schema</a:t>
            </a:r>
          </a:p>
          <a:p>
            <a:r>
              <a:rPr lang="en-US" dirty="0"/>
              <a:t>de </a:t>
            </a:r>
            <a:r>
              <a:rPr lang="en-US" dirty="0" err="1"/>
              <a:t>culori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vizibilitate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05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523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Segmentarea imaginilor medicale   Prelucrarea imaginilor – proiect  </vt:lpstr>
      <vt:lpstr>Schema generala – versiune finala</vt:lpstr>
      <vt:lpstr>Algoritm watershed_v1</vt:lpstr>
      <vt:lpstr>Algoritm watershed_v2</vt:lpstr>
      <vt:lpstr>Concept de baza</vt:lpstr>
      <vt:lpstr>Rezultat Algoritm 1</vt:lpstr>
      <vt:lpstr>Imagine originala    Imagine filtrata</vt:lpstr>
      <vt:lpstr>Threshold (tip THRESH_BINARY)</vt:lpstr>
      <vt:lpstr>Rezultat Algoritm 2</vt:lpstr>
      <vt:lpstr>Stagii intermediare</vt:lpstr>
      <vt:lpstr>Alte considerente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Segmentarea imaginilor medicale   Prelucrarea imaginilor – proiect  </dc:title>
  <dc:creator>Radu</dc:creator>
  <cp:lastModifiedBy>Radu</cp:lastModifiedBy>
  <cp:revision>2</cp:revision>
  <dcterms:created xsi:type="dcterms:W3CDTF">2022-11-24T12:21:25Z</dcterms:created>
  <dcterms:modified xsi:type="dcterms:W3CDTF">2023-01-12T18:50:01Z</dcterms:modified>
</cp:coreProperties>
</file>