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9"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6CCC2-F0BD-4A5A-8E4D-A994B8DE4991}" type="datetimeFigureOut">
              <a:rPr lang="en-IN" smtClean="0"/>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CBFB8-5A99-47AE-A603-7E354593DE00}" type="slidenum">
              <a:rPr lang="en-IN" smtClean="0"/>
              <a:t>‹#›</a:t>
            </a:fld>
            <a:endParaRPr lang="en-IN"/>
          </a:p>
        </p:txBody>
      </p:sp>
    </p:spTree>
    <p:extLst>
      <p:ext uri="{BB962C8B-B14F-4D97-AF65-F5344CB8AC3E}">
        <p14:creationId xmlns:p14="http://schemas.microsoft.com/office/powerpoint/2010/main" val="159172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18C203-13E7-4669-A7C6-CEADDBA6FF43}"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41664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8C203-13E7-4669-A7C6-CEADDBA6FF43}"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292030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8C203-13E7-4669-A7C6-CEADDBA6FF43}"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54470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8C203-13E7-4669-A7C6-CEADDBA6FF43}"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86719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8C203-13E7-4669-A7C6-CEADDBA6FF43}"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412571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18C203-13E7-4669-A7C6-CEADDBA6FF43}"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115669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18C203-13E7-4669-A7C6-CEADDBA6FF43}"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1512298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18C203-13E7-4669-A7C6-CEADDBA6FF43}"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125002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8C203-13E7-4669-A7C6-CEADDBA6FF43}"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349699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8C203-13E7-4669-A7C6-CEADDBA6FF43}"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270116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8C203-13E7-4669-A7C6-CEADDBA6FF43}"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41137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8C203-13E7-4669-A7C6-CEADDBA6FF43}" type="datetimeFigureOut">
              <a:rPr lang="en-IN" smtClean="0"/>
              <a:t>19-04-2024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E6729-8D53-4ACF-9BA9-6BFA5EF94DF8}" type="slidenum">
              <a:rPr lang="en-IN" smtClean="0"/>
              <a:t>‹#›</a:t>
            </a:fld>
            <a:endParaRPr lang="en-IN"/>
          </a:p>
        </p:txBody>
      </p:sp>
    </p:spTree>
    <p:extLst>
      <p:ext uri="{BB962C8B-B14F-4D97-AF65-F5344CB8AC3E}">
        <p14:creationId xmlns:p14="http://schemas.microsoft.com/office/powerpoint/2010/main" val="39668001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9E9A53-8ACE-39F9-5B44-97A3DD018E38}"/>
              </a:ext>
            </a:extLst>
          </p:cNvPr>
          <p:cNvSpPr txBox="1"/>
          <p:nvPr/>
        </p:nvSpPr>
        <p:spPr>
          <a:xfrm>
            <a:off x="553065" y="1140542"/>
            <a:ext cx="10842523" cy="1446550"/>
          </a:xfrm>
          <a:prstGeom prst="rect">
            <a:avLst/>
          </a:prstGeom>
          <a:noFill/>
        </p:spPr>
        <p:txBody>
          <a:bodyPr wrap="square" rtlCol="0">
            <a:spAutoFit/>
          </a:bodyPr>
          <a:lstStyle/>
          <a:p>
            <a:pPr algn="ctr"/>
            <a:r>
              <a:rPr lang="en-IN" sz="4400" dirty="0">
                <a:latin typeface="Montserrat" panose="020F0502020204030204" pitchFamily="2" charset="0"/>
              </a:rPr>
              <a:t>DIABETES PREDICTION USING LOGISTIC REGRESSION</a:t>
            </a:r>
          </a:p>
        </p:txBody>
      </p:sp>
      <p:pic>
        <p:nvPicPr>
          <p:cNvPr id="9" name="Picture 8">
            <a:extLst>
              <a:ext uri="{FF2B5EF4-FFF2-40B4-BE49-F238E27FC236}">
                <a16:creationId xmlns:a16="http://schemas.microsoft.com/office/drawing/2014/main" id="{B9AB9020-CD13-63E5-BA8C-024AD6D4F56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07" b="98729" l="8618" r="93984">
                        <a14:foregroundMark x1="89268" y1="57203" x2="89268" y2="57203"/>
                        <a14:foregroundMark x1="92846" y1="74153" x2="92846" y2="74153"/>
                        <a14:foregroundMark x1="84553" y1="63983" x2="84553" y2="63983"/>
                        <a14:foregroundMark x1="84065" y1="79661" x2="84065" y2="79661"/>
                        <a14:foregroundMark x1="86016" y1="81356" x2="84715" y2="84110"/>
                        <a14:foregroundMark x1="86016" y1="78178" x2="83252" y2="69068"/>
                        <a14:foregroundMark x1="83252" y1="45975" x2="75447" y2="45975"/>
                        <a14:foregroundMark x1="80488" y1="48517" x2="65203" y2="47034"/>
                        <a14:foregroundMark x1="66667" y1="45763" x2="57398" y2="68432"/>
                        <a14:foregroundMark x1="56423" y1="88136" x2="57398" y2="98729"/>
                        <a14:foregroundMark x1="58862" y1="93220" x2="58862" y2="93220"/>
                        <a14:foregroundMark x1="47805" y1="27754" x2="47805" y2="27754"/>
                        <a14:foregroundMark x1="48455" y1="26695" x2="48455" y2="26695"/>
                        <a14:foregroundMark x1="49106" y1="26271" x2="49106" y2="26271"/>
                        <a14:foregroundMark x1="50569" y1="25424" x2="47967" y2="25424"/>
                        <a14:foregroundMark x1="52683" y1="8263" x2="50894" y2="8263"/>
                        <a14:foregroundMark x1="53496" y1="8475" x2="45203" y2="8263"/>
                        <a14:foregroundMark x1="52033" y1="8051" x2="43415" y2="5932"/>
                        <a14:foregroundMark x1="10244" y1="77754" x2="10244" y2="77754"/>
                        <a14:foregroundMark x1="8943" y1="76907" x2="8943" y2="76907"/>
                        <a14:foregroundMark x1="93496" y1="55085" x2="93496" y2="55085"/>
                        <a14:foregroundMark x1="80650" y1="72881" x2="80650" y2="72881"/>
                        <a14:foregroundMark x1="80325" y1="70975" x2="73821" y2="67373"/>
                        <a14:foregroundMark x1="75122" y1="75212" x2="62276" y2="72034"/>
                        <a14:foregroundMark x1="73008" y1="81992" x2="65691" y2="84110"/>
                        <a14:foregroundMark x1="79675" y1="78814" x2="76748" y2="84110"/>
                        <a14:foregroundMark x1="94146" y1="70339" x2="94146" y2="70339"/>
                        <a14:foregroundMark x1="93333" y1="71610" x2="93333" y2="71610"/>
                        <a14:foregroundMark x1="83415" y1="68220" x2="54146" y2="72458"/>
                        <a14:foregroundMark x1="78862" y1="51695" x2="86667" y2="72246"/>
                        <a14:foregroundMark x1="84715" y1="52331" x2="89106" y2="70975"/>
                        <a14:foregroundMark x1="84065" y1="50212" x2="84878" y2="64407"/>
                        <a14:foregroundMark x1="69106" y1="77966" x2="69756" y2="84322"/>
                        <a14:foregroundMark x1="66504" y1="75636" x2="67480" y2="83475"/>
                        <a14:foregroundMark x1="81138" y1="73517" x2="78211" y2="87288"/>
                        <a14:foregroundMark x1="78211" y1="87288" x2="78211" y2="87288"/>
                        <a14:foregroundMark x1="49106" y1="5085" x2="48130" y2="5085"/>
                        <a14:foregroundMark x1="49268" y1="1907" x2="49268" y2="1907"/>
                        <a14:backgroundMark x1="31545" y1="11229" x2="31545" y2="11229"/>
                        <a14:backgroundMark x1="65203" y1="12076" x2="65203" y2="12076"/>
                      </a14:backgroundRemoval>
                    </a14:imgEffect>
                    <a14:imgEffect>
                      <a14:colorTemperature colorTemp="4700"/>
                    </a14:imgEffect>
                  </a14:imgLayer>
                </a14:imgProps>
              </a:ext>
            </a:extLst>
          </a:blip>
          <a:stretch>
            <a:fillRect/>
          </a:stretch>
        </p:blipFill>
        <p:spPr>
          <a:xfrm>
            <a:off x="7730612" y="3261048"/>
            <a:ext cx="4686706" cy="3596952"/>
          </a:xfrm>
          <a:prstGeom prst="rect">
            <a:avLst/>
          </a:prstGeom>
        </p:spPr>
      </p:pic>
      <p:sp>
        <p:nvSpPr>
          <p:cNvPr id="10" name="TextBox 9">
            <a:extLst>
              <a:ext uri="{FF2B5EF4-FFF2-40B4-BE49-F238E27FC236}">
                <a16:creationId xmlns:a16="http://schemas.microsoft.com/office/drawing/2014/main" id="{171F943B-61CE-E369-5791-29BCD0D790D2}"/>
              </a:ext>
            </a:extLst>
          </p:cNvPr>
          <p:cNvSpPr txBox="1"/>
          <p:nvPr/>
        </p:nvSpPr>
        <p:spPr>
          <a:xfrm>
            <a:off x="481780" y="3642047"/>
            <a:ext cx="5004620" cy="2585323"/>
          </a:xfrm>
          <a:prstGeom prst="rect">
            <a:avLst/>
          </a:prstGeom>
          <a:noFill/>
        </p:spPr>
        <p:txBody>
          <a:bodyPr wrap="square" rtlCol="0">
            <a:spAutoFit/>
          </a:bodyPr>
          <a:lstStyle/>
          <a:p>
            <a:r>
              <a:rPr lang="en-IN" u="sng" dirty="0">
                <a:latin typeface="Montserrat" panose="00000500000000000000" pitchFamily="2" charset="0"/>
              </a:rPr>
              <a:t>TEAM MEMBERS (BATCH-1):</a:t>
            </a:r>
          </a:p>
          <a:p>
            <a:endParaRPr lang="en-IN" u="sng" dirty="0">
              <a:latin typeface="Montserrat" panose="00000500000000000000" pitchFamily="2" charset="0"/>
            </a:endParaRPr>
          </a:p>
          <a:p>
            <a:pPr marL="285750" indent="-285750">
              <a:buFont typeface="Arial" panose="020B0604020202020204" pitchFamily="34" charset="0"/>
              <a:buChar char="•"/>
            </a:pPr>
            <a:r>
              <a:rPr lang="en-IN" dirty="0">
                <a:latin typeface="Montserrat" panose="00000500000000000000" pitchFamily="2" charset="0"/>
              </a:rPr>
              <a:t>Abdur Rahman Basil A H (1</a:t>
            </a:r>
            <a:r>
              <a:rPr lang="en-IN" baseline="30000" dirty="0">
                <a:latin typeface="Montserrat" panose="00000500000000000000" pitchFamily="2" charset="0"/>
              </a:rPr>
              <a:t>st</a:t>
            </a:r>
            <a:r>
              <a:rPr lang="en-IN" dirty="0">
                <a:latin typeface="Montserrat" panose="00000500000000000000" pitchFamily="2" charset="0"/>
              </a:rPr>
              <a:t> Year)</a:t>
            </a:r>
          </a:p>
          <a:p>
            <a:pPr marL="285750" indent="-285750">
              <a:buFont typeface="Arial" panose="020B0604020202020204" pitchFamily="34" charset="0"/>
              <a:buChar char="•"/>
            </a:pPr>
            <a:endParaRPr lang="en-IN" dirty="0">
              <a:latin typeface="Montserrat" panose="00000500000000000000" pitchFamily="2" charset="0"/>
            </a:endParaRPr>
          </a:p>
          <a:p>
            <a:pPr marL="285750" indent="-285750">
              <a:buFont typeface="Arial" panose="020B0604020202020204" pitchFamily="34" charset="0"/>
              <a:buChar char="•"/>
            </a:pPr>
            <a:r>
              <a:rPr lang="en-IN" dirty="0">
                <a:latin typeface="Montserrat" panose="00000500000000000000" pitchFamily="2" charset="0"/>
              </a:rPr>
              <a:t>Bala Umesh (3</a:t>
            </a:r>
            <a:r>
              <a:rPr lang="en-IN" baseline="30000" dirty="0">
                <a:latin typeface="Montserrat" panose="00000500000000000000" pitchFamily="2" charset="0"/>
              </a:rPr>
              <a:t>rd</a:t>
            </a:r>
            <a:r>
              <a:rPr lang="en-IN" dirty="0">
                <a:latin typeface="Montserrat" panose="00000500000000000000" pitchFamily="2" charset="0"/>
              </a:rPr>
              <a:t> Year)</a:t>
            </a:r>
          </a:p>
          <a:p>
            <a:pPr marL="285750" indent="-285750">
              <a:buFont typeface="Arial" panose="020B0604020202020204" pitchFamily="34" charset="0"/>
              <a:buChar char="•"/>
            </a:pPr>
            <a:endParaRPr lang="en-IN" dirty="0">
              <a:latin typeface="Montserrat" panose="00000500000000000000" pitchFamily="2" charset="0"/>
            </a:endParaRPr>
          </a:p>
          <a:p>
            <a:pPr marL="285750" indent="-285750">
              <a:buFont typeface="Arial" panose="020B0604020202020204" pitchFamily="34" charset="0"/>
              <a:buChar char="•"/>
            </a:pPr>
            <a:r>
              <a:rPr lang="en-IN" dirty="0">
                <a:latin typeface="Montserrat" panose="00000500000000000000" pitchFamily="2" charset="0"/>
              </a:rPr>
              <a:t>Kamalesh (2</a:t>
            </a:r>
            <a:r>
              <a:rPr lang="en-IN" baseline="30000" dirty="0">
                <a:latin typeface="Montserrat" panose="00000500000000000000" pitchFamily="2" charset="0"/>
              </a:rPr>
              <a:t>nd</a:t>
            </a:r>
            <a:r>
              <a:rPr lang="en-IN" dirty="0">
                <a:latin typeface="Montserrat" panose="00000500000000000000" pitchFamily="2" charset="0"/>
              </a:rPr>
              <a:t> Year)</a:t>
            </a:r>
          </a:p>
          <a:p>
            <a:pPr marL="285750" indent="-285750">
              <a:buFont typeface="Arial" panose="020B0604020202020204" pitchFamily="34" charset="0"/>
              <a:buChar char="•"/>
            </a:pPr>
            <a:endParaRPr lang="en-IN" dirty="0">
              <a:latin typeface="Montserrat" panose="00000500000000000000" pitchFamily="2" charset="0"/>
            </a:endParaRPr>
          </a:p>
          <a:p>
            <a:pPr marL="285750" indent="-285750">
              <a:buFont typeface="Arial" panose="020B0604020202020204" pitchFamily="34" charset="0"/>
              <a:buChar char="•"/>
            </a:pPr>
            <a:r>
              <a:rPr lang="en-IN" dirty="0">
                <a:latin typeface="Montserrat" panose="00000500000000000000" pitchFamily="2" charset="0"/>
              </a:rPr>
              <a:t>Rohan (1</a:t>
            </a:r>
            <a:r>
              <a:rPr lang="en-IN" baseline="30000" dirty="0">
                <a:latin typeface="Montserrat" panose="00000500000000000000" pitchFamily="2" charset="0"/>
              </a:rPr>
              <a:t>st</a:t>
            </a:r>
            <a:r>
              <a:rPr lang="en-IN" dirty="0">
                <a:latin typeface="Montserrat" panose="00000500000000000000" pitchFamily="2" charset="0"/>
              </a:rPr>
              <a:t> year)</a:t>
            </a:r>
          </a:p>
        </p:txBody>
      </p:sp>
    </p:spTree>
    <p:extLst>
      <p:ext uri="{BB962C8B-B14F-4D97-AF65-F5344CB8AC3E}">
        <p14:creationId xmlns:p14="http://schemas.microsoft.com/office/powerpoint/2010/main" val="623663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5323F0-F714-827E-D0AD-27F305B35513}"/>
              </a:ext>
            </a:extLst>
          </p:cNvPr>
          <p:cNvSpPr txBox="1"/>
          <p:nvPr/>
        </p:nvSpPr>
        <p:spPr>
          <a:xfrm>
            <a:off x="747252" y="216308"/>
            <a:ext cx="10441858" cy="830997"/>
          </a:xfrm>
          <a:prstGeom prst="rect">
            <a:avLst/>
          </a:prstGeom>
          <a:noFill/>
        </p:spPr>
        <p:txBody>
          <a:bodyPr wrap="square" rtlCol="0">
            <a:spAutoFit/>
          </a:bodyPr>
          <a:lstStyle/>
          <a:p>
            <a:pPr algn="ctr"/>
            <a:r>
              <a:rPr lang="en-IN" sz="4800" dirty="0">
                <a:latin typeface="Montserrat" panose="00000500000000000000" pitchFamily="2" charset="0"/>
              </a:rPr>
              <a:t>HIGHLIGHTS OF THE PAPER</a:t>
            </a:r>
          </a:p>
        </p:txBody>
      </p:sp>
      <p:sp>
        <p:nvSpPr>
          <p:cNvPr id="5" name="TextBox 4">
            <a:extLst>
              <a:ext uri="{FF2B5EF4-FFF2-40B4-BE49-F238E27FC236}">
                <a16:creationId xmlns:a16="http://schemas.microsoft.com/office/drawing/2014/main" id="{87FB745A-96AB-71AD-B6A8-733FF3FA1098}"/>
              </a:ext>
            </a:extLst>
          </p:cNvPr>
          <p:cNvSpPr txBox="1"/>
          <p:nvPr/>
        </p:nvSpPr>
        <p:spPr>
          <a:xfrm>
            <a:off x="240890" y="1533831"/>
            <a:ext cx="11710219"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0000500000000000000" pitchFamily="2" charset="0"/>
              </a:rPr>
              <a:t>Diabetes is highlighted as one of the most severe illnesses, attributed to factors such as obesity, high blood glucose levels, and other causes. It disrupts insulin hormone function, leading to irregular metabolism and elevated blood sugar levels.</a:t>
            </a:r>
          </a:p>
          <a:p>
            <a:pPr marL="285750" indent="-285750" algn="just">
              <a:buFont typeface="Arial" panose="020B0604020202020204" pitchFamily="34" charset="0"/>
              <a:buChar char="•"/>
            </a:pPr>
            <a:endParaRPr lang="en-US" dirty="0">
              <a:latin typeface="Montserrat" panose="00000500000000000000" pitchFamily="2" charset="0"/>
            </a:endParaRPr>
          </a:p>
          <a:p>
            <a:pPr marL="285750" indent="-285750" algn="just">
              <a:buFont typeface="Arial" panose="020B0604020202020204" pitchFamily="34" charset="0"/>
              <a:buChar char="•"/>
            </a:pPr>
            <a:r>
              <a:rPr lang="en-US" dirty="0">
                <a:latin typeface="Montserrat" panose="00000500000000000000" pitchFamily="2" charset="0"/>
              </a:rPr>
              <a:t>The primary goal of the program is to reduce the risk of individuals developing diabetes by using forecasting techniques. It aims to encourage people to be more mindful of their diet and lifestyle choices to prevent diabetes.</a:t>
            </a:r>
          </a:p>
          <a:p>
            <a:pPr marL="285750" indent="-285750" algn="just">
              <a:buFont typeface="Arial" panose="020B0604020202020204" pitchFamily="34" charset="0"/>
              <a:buChar char="•"/>
            </a:pPr>
            <a:endParaRPr lang="en-US" dirty="0">
              <a:latin typeface="Montserrat" panose="00000500000000000000" pitchFamily="2" charset="0"/>
            </a:endParaRPr>
          </a:p>
          <a:p>
            <a:pPr marL="285750" indent="-285750" algn="just">
              <a:buFont typeface="Arial" panose="020B0604020202020204" pitchFamily="34" charset="0"/>
              <a:buChar char="•"/>
            </a:pPr>
            <a:r>
              <a:rPr lang="en-US" dirty="0">
                <a:latin typeface="Montserrat" panose="00000500000000000000" pitchFamily="2" charset="0"/>
              </a:rPr>
              <a:t>The research focuses on developing and implementing a method for predicting diabetes using machine learning techniques. It utilizes various classification and ensemble learning algorithms such as K-Nearest Neighbors (KNN), Label Encoder, and train-test split to achieve this goal.</a:t>
            </a:r>
          </a:p>
          <a:p>
            <a:pPr marL="285750" indent="-285750" algn="just">
              <a:buFont typeface="Arial" panose="020B0604020202020204" pitchFamily="34" charset="0"/>
              <a:buChar char="•"/>
            </a:pPr>
            <a:endParaRPr lang="en-US" dirty="0">
              <a:latin typeface="Montserrat" panose="00000500000000000000" pitchFamily="2" charset="0"/>
            </a:endParaRPr>
          </a:p>
          <a:p>
            <a:pPr marL="285750" indent="-285750" algn="just">
              <a:buFont typeface="Arial" panose="020B0604020202020204" pitchFamily="34" charset="0"/>
              <a:buChar char="•"/>
            </a:pPr>
            <a:r>
              <a:rPr lang="en-US" dirty="0">
                <a:latin typeface="Montserrat" panose="00000500000000000000" pitchFamily="2" charset="0"/>
              </a:rPr>
              <a:t>The results of the research are expected to provide valuable information for medical professionals to make more accurate early predictions and judgments, leading to better diabetes management and potentially saving lives. The use of machine learning, data visualization, and data interpretation is highlighted as essential in this context.</a:t>
            </a:r>
            <a:endParaRPr lang="en-IN" dirty="0">
              <a:latin typeface="Montserrat" panose="00000500000000000000" pitchFamily="2" charset="0"/>
            </a:endParaRPr>
          </a:p>
        </p:txBody>
      </p:sp>
    </p:spTree>
    <p:extLst>
      <p:ext uri="{BB962C8B-B14F-4D97-AF65-F5344CB8AC3E}">
        <p14:creationId xmlns:p14="http://schemas.microsoft.com/office/powerpoint/2010/main" val="92396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052502-1B46-F669-DE03-D7215AFDAD2F}"/>
              </a:ext>
            </a:extLst>
          </p:cNvPr>
          <p:cNvSpPr txBox="1"/>
          <p:nvPr/>
        </p:nvSpPr>
        <p:spPr>
          <a:xfrm>
            <a:off x="2399072" y="216308"/>
            <a:ext cx="6980902" cy="1569660"/>
          </a:xfrm>
          <a:prstGeom prst="rect">
            <a:avLst/>
          </a:prstGeom>
          <a:noFill/>
        </p:spPr>
        <p:txBody>
          <a:bodyPr wrap="square" rtlCol="0">
            <a:spAutoFit/>
          </a:bodyPr>
          <a:lstStyle/>
          <a:p>
            <a:pPr algn="ctr"/>
            <a:r>
              <a:rPr lang="en-IN" sz="4800" dirty="0">
                <a:latin typeface="Montserrat" panose="00000500000000000000" pitchFamily="2" charset="0"/>
              </a:rPr>
              <a:t>ARCHITECURE AND CONCEPTS</a:t>
            </a:r>
          </a:p>
        </p:txBody>
      </p:sp>
      <p:sp>
        <p:nvSpPr>
          <p:cNvPr id="6" name="TextBox 5">
            <a:extLst>
              <a:ext uri="{FF2B5EF4-FFF2-40B4-BE49-F238E27FC236}">
                <a16:creationId xmlns:a16="http://schemas.microsoft.com/office/drawing/2014/main" id="{53F1DF8D-CF45-34DF-B56C-537966CD252E}"/>
              </a:ext>
            </a:extLst>
          </p:cNvPr>
          <p:cNvSpPr txBox="1"/>
          <p:nvPr/>
        </p:nvSpPr>
        <p:spPr>
          <a:xfrm>
            <a:off x="285135" y="2241755"/>
            <a:ext cx="4365523" cy="461665"/>
          </a:xfrm>
          <a:prstGeom prst="rect">
            <a:avLst/>
          </a:prstGeom>
          <a:noFill/>
        </p:spPr>
        <p:txBody>
          <a:bodyPr wrap="square" rtlCol="0">
            <a:spAutoFit/>
          </a:bodyPr>
          <a:lstStyle/>
          <a:p>
            <a:r>
              <a:rPr lang="en-IN" sz="2400" b="1" dirty="0">
                <a:latin typeface="Montserrat" panose="00000500000000000000" pitchFamily="2" charset="0"/>
              </a:rPr>
              <a:t>LOGISTIC REGRESSION:</a:t>
            </a:r>
          </a:p>
        </p:txBody>
      </p:sp>
      <p:sp>
        <p:nvSpPr>
          <p:cNvPr id="7" name="TextBox 6">
            <a:extLst>
              <a:ext uri="{FF2B5EF4-FFF2-40B4-BE49-F238E27FC236}">
                <a16:creationId xmlns:a16="http://schemas.microsoft.com/office/drawing/2014/main" id="{8BFA9621-29DA-BCB7-2788-B596104D6612}"/>
              </a:ext>
            </a:extLst>
          </p:cNvPr>
          <p:cNvSpPr txBox="1"/>
          <p:nvPr/>
        </p:nvSpPr>
        <p:spPr>
          <a:xfrm>
            <a:off x="1332271" y="2906845"/>
            <a:ext cx="9527458" cy="3382297"/>
          </a:xfrm>
          <a:prstGeom prst="rect">
            <a:avLst/>
          </a:prstGeom>
        </p:spPr>
        <p:txBody>
          <a:bodyPr wrap="square" rtlCol="0">
            <a:spAutoFit/>
          </a:bodyPr>
          <a:lstStyle/>
          <a:p>
            <a:endParaRPr lang="en-IN" dirty="0"/>
          </a:p>
        </p:txBody>
      </p:sp>
      <p:sp>
        <p:nvSpPr>
          <p:cNvPr id="9" name="TextBox 8">
            <a:extLst>
              <a:ext uri="{FF2B5EF4-FFF2-40B4-BE49-F238E27FC236}">
                <a16:creationId xmlns:a16="http://schemas.microsoft.com/office/drawing/2014/main" id="{4876AF62-74A9-A6EF-7D6A-AAEF88D64B5A}"/>
              </a:ext>
            </a:extLst>
          </p:cNvPr>
          <p:cNvSpPr txBox="1"/>
          <p:nvPr/>
        </p:nvSpPr>
        <p:spPr>
          <a:xfrm>
            <a:off x="1764891" y="2906845"/>
            <a:ext cx="8662218" cy="3539430"/>
          </a:xfrm>
          <a:prstGeom prst="rect">
            <a:avLst/>
          </a:prstGeom>
          <a:noFill/>
        </p:spPr>
        <p:txBody>
          <a:bodyPr wrap="square">
            <a:spAutoFit/>
          </a:bodyPr>
          <a:lstStyle/>
          <a:p>
            <a:pPr algn="just"/>
            <a:r>
              <a:rPr lang="en-US" sz="2800" dirty="0"/>
              <a:t>Logistic regression is a statistical method used for binary classification tasks, where the outcome variable has two possible values, such as "yes" or "no," "0" or "1." It predicts the probability of occurrence of an event by fitting data to a logistic function. Unlike linear regression, which predicts continuous values, logistic regression predicts the probability that a given input belongs to a particular category.</a:t>
            </a:r>
            <a:endParaRPr lang="en-IN" sz="2800" dirty="0"/>
          </a:p>
        </p:txBody>
      </p:sp>
    </p:spTree>
    <p:extLst>
      <p:ext uri="{BB962C8B-B14F-4D97-AF65-F5344CB8AC3E}">
        <p14:creationId xmlns:p14="http://schemas.microsoft.com/office/powerpoint/2010/main" val="85965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8E346-6967-F260-5BD0-097C8ADFDFAB}"/>
              </a:ext>
            </a:extLst>
          </p:cNvPr>
          <p:cNvPicPr>
            <a:picLocks noChangeAspect="1"/>
          </p:cNvPicPr>
          <p:nvPr/>
        </p:nvPicPr>
        <p:blipFill>
          <a:blip r:embed="rId2"/>
          <a:stretch>
            <a:fillRect/>
          </a:stretch>
        </p:blipFill>
        <p:spPr>
          <a:xfrm>
            <a:off x="1844071" y="739413"/>
            <a:ext cx="7795936" cy="5044877"/>
          </a:xfrm>
          <a:prstGeom prst="rect">
            <a:avLst/>
          </a:prstGeom>
        </p:spPr>
      </p:pic>
    </p:spTree>
    <p:extLst>
      <p:ext uri="{BB962C8B-B14F-4D97-AF65-F5344CB8AC3E}">
        <p14:creationId xmlns:p14="http://schemas.microsoft.com/office/powerpoint/2010/main" val="1312027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7D145-BE1D-BF9B-7715-8A6DC0AD9EB7}"/>
              </a:ext>
            </a:extLst>
          </p:cNvPr>
          <p:cNvSpPr txBox="1"/>
          <p:nvPr/>
        </p:nvSpPr>
        <p:spPr>
          <a:xfrm>
            <a:off x="747252" y="216308"/>
            <a:ext cx="10441858" cy="830997"/>
          </a:xfrm>
          <a:prstGeom prst="rect">
            <a:avLst/>
          </a:prstGeom>
          <a:noFill/>
        </p:spPr>
        <p:txBody>
          <a:bodyPr wrap="square" rtlCol="0">
            <a:spAutoFit/>
          </a:bodyPr>
          <a:lstStyle/>
          <a:p>
            <a:pPr algn="ctr"/>
            <a:r>
              <a:rPr lang="en-IN" sz="4800" dirty="0">
                <a:latin typeface="Montserrat" panose="00000500000000000000" pitchFamily="2" charset="0"/>
              </a:rPr>
              <a:t>TOOLS USED</a:t>
            </a:r>
          </a:p>
        </p:txBody>
      </p:sp>
      <p:sp>
        <p:nvSpPr>
          <p:cNvPr id="5" name="TextBox 4">
            <a:extLst>
              <a:ext uri="{FF2B5EF4-FFF2-40B4-BE49-F238E27FC236}">
                <a16:creationId xmlns:a16="http://schemas.microsoft.com/office/drawing/2014/main" id="{CE79F9C0-3358-DB3C-2525-03886400C315}"/>
              </a:ext>
            </a:extLst>
          </p:cNvPr>
          <p:cNvSpPr txBox="1"/>
          <p:nvPr/>
        </p:nvSpPr>
        <p:spPr>
          <a:xfrm>
            <a:off x="388374" y="1394661"/>
            <a:ext cx="11415251" cy="5940088"/>
          </a:xfrm>
          <a:prstGeom prst="rect">
            <a:avLst/>
          </a:prstGeom>
          <a:noFill/>
        </p:spPr>
        <p:txBody>
          <a:bodyPr wrap="square" rtlCol="0">
            <a:spAutoFit/>
          </a:bodyPr>
          <a:lstStyle/>
          <a:p>
            <a:endParaRPr lang="en-US" sz="2000" dirty="0">
              <a:solidFill>
                <a:srgbClr val="1F1F1F"/>
              </a:solidFill>
              <a:latin typeface="Montserrat" panose="00000500000000000000" pitchFamily="2" charset="0"/>
            </a:endParaRPr>
          </a:p>
          <a:p>
            <a:pPr marL="342900" indent="-342900">
              <a:buFont typeface="Arial" panose="020B0604020202020204" pitchFamily="34" charset="0"/>
              <a:buChar char="•"/>
            </a:pPr>
            <a:r>
              <a:rPr lang="en-US" sz="2000" b="1" i="0" dirty="0">
                <a:solidFill>
                  <a:srgbClr val="1F1F1F"/>
                </a:solidFill>
                <a:effectLst/>
                <a:latin typeface="Montserrat" panose="00000500000000000000" pitchFamily="2" charset="0"/>
              </a:rPr>
              <a:t>VS CODE:  </a:t>
            </a:r>
            <a:r>
              <a:rPr lang="en-US" sz="2000" i="0" dirty="0">
                <a:solidFill>
                  <a:srgbClr val="1F1F1F"/>
                </a:solidFill>
                <a:effectLst/>
                <a:latin typeface="Montserrat" panose="00000500000000000000" pitchFamily="2" charset="0"/>
              </a:rPr>
              <a:t>Visual Studio Code (VS Code) is a free source-code editor developed by Microsoft for Windows, Linux, and macOS. It includes support for debugging, embedded Git control, syntax highlighting, intelligent code completion, snippets, and code refactoring.</a:t>
            </a:r>
          </a:p>
          <a:p>
            <a:pPr marL="342900" indent="-342900">
              <a:buFont typeface="Arial" panose="020B0604020202020204" pitchFamily="34" charset="0"/>
              <a:buChar char="•"/>
            </a:pPr>
            <a:endParaRPr lang="en-US" sz="2000" dirty="0">
              <a:solidFill>
                <a:srgbClr val="1F1F1F"/>
              </a:solidFill>
              <a:latin typeface="Montserrat" panose="00000500000000000000" pitchFamily="2" charset="0"/>
            </a:endParaRPr>
          </a:p>
          <a:p>
            <a:pPr marL="342900" indent="-342900">
              <a:buFont typeface="Arial" panose="020B0604020202020204" pitchFamily="34" charset="0"/>
              <a:buChar char="•"/>
            </a:pPr>
            <a:r>
              <a:rPr lang="en-IN" sz="2000" b="1" dirty="0">
                <a:latin typeface="Montserrat" panose="00000500000000000000" pitchFamily="2" charset="0"/>
              </a:rPr>
              <a:t>DJANGO :    </a:t>
            </a:r>
            <a:r>
              <a:rPr lang="en-US" sz="2000" b="0" i="0" dirty="0">
                <a:solidFill>
                  <a:srgbClr val="1F1F1F"/>
                </a:solidFill>
                <a:effectLst/>
                <a:latin typeface="Montserrat" panose="00000500000000000000" pitchFamily="2" charset="0"/>
              </a:rPr>
              <a:t>Django is a high-level Python web framework that encourages rapid development and clean, pragmatic design. It follows the model-template-views (MTV) architectural pattern, emphasizing reusability and "pluggability" of components</a:t>
            </a:r>
            <a:endParaRPr lang="en-US" sz="2000" i="0" dirty="0">
              <a:solidFill>
                <a:srgbClr val="1F1F1F"/>
              </a:solidFill>
              <a:effectLst/>
              <a:latin typeface="Montserrat" panose="00000500000000000000" pitchFamily="2" charset="0"/>
            </a:endParaRPr>
          </a:p>
          <a:p>
            <a:pPr marL="342900" indent="-342900">
              <a:buFont typeface="Arial" panose="020B0604020202020204" pitchFamily="34" charset="0"/>
              <a:buChar char="•"/>
            </a:pPr>
            <a:endParaRPr lang="en-US" sz="2000" dirty="0">
              <a:solidFill>
                <a:srgbClr val="1F1F1F"/>
              </a:solidFill>
              <a:latin typeface="Montserrat" panose="00000500000000000000" pitchFamily="2" charset="0"/>
            </a:endParaRPr>
          </a:p>
          <a:p>
            <a:pPr marL="342900" indent="-342900">
              <a:buFont typeface="Arial" panose="020B0604020202020204" pitchFamily="34" charset="0"/>
              <a:buChar char="•"/>
            </a:pPr>
            <a:r>
              <a:rPr lang="en-US" sz="2000" b="1" i="0" dirty="0">
                <a:solidFill>
                  <a:srgbClr val="1F1F1F"/>
                </a:solidFill>
                <a:effectLst/>
                <a:latin typeface="Montserrat" panose="00000500000000000000" pitchFamily="2" charset="0"/>
              </a:rPr>
              <a:t>BOOTSRAP: </a:t>
            </a:r>
            <a:r>
              <a:rPr lang="en-US" sz="2000" b="1" dirty="0">
                <a:solidFill>
                  <a:srgbClr val="1F1F1F"/>
                </a:solidFill>
                <a:latin typeface="Montserrat" panose="00000500000000000000" pitchFamily="2" charset="0"/>
              </a:rPr>
              <a:t> </a:t>
            </a:r>
            <a:r>
              <a:rPr lang="en-US" sz="2000" dirty="0">
                <a:solidFill>
                  <a:srgbClr val="1F1F1F"/>
                </a:solidFill>
                <a:latin typeface="Montserrat" panose="00000500000000000000" pitchFamily="2" charset="0"/>
              </a:rPr>
              <a:t>Bootstrap is known for its ease of use and flexibility, allowing developers to create sleek and responsive designs with minimal effort. Its pre-built components and responsive grid system make it a popular choice for building modern websites and web applications.</a:t>
            </a:r>
          </a:p>
          <a:p>
            <a:endParaRPr lang="en-US" sz="2000" b="0" i="0" dirty="0">
              <a:solidFill>
                <a:srgbClr val="1F1F1F"/>
              </a:solidFill>
              <a:effectLst/>
              <a:latin typeface="Montserrat" panose="00000500000000000000" pitchFamily="2" charset="0"/>
            </a:endParaRPr>
          </a:p>
          <a:p>
            <a:pPr marL="342900" indent="-342900">
              <a:buFont typeface="Arial" panose="020B0604020202020204" pitchFamily="34" charset="0"/>
              <a:buChar char="•"/>
            </a:pPr>
            <a:endParaRPr lang="en-US" sz="2000" b="0" i="0" dirty="0">
              <a:solidFill>
                <a:srgbClr val="1F1F1F"/>
              </a:solidFill>
              <a:effectLst/>
              <a:latin typeface="Montserrat" panose="00000500000000000000" pitchFamily="2" charset="0"/>
            </a:endParaRPr>
          </a:p>
          <a:p>
            <a:endParaRPr lang="en-US" sz="2000" b="0" i="0" dirty="0">
              <a:solidFill>
                <a:srgbClr val="1F1F1F"/>
              </a:solidFill>
              <a:effectLst/>
              <a:latin typeface="Montserrat" panose="00000500000000000000" pitchFamily="2" charset="0"/>
            </a:endParaRPr>
          </a:p>
          <a:p>
            <a:endParaRPr lang="en-IN" sz="2000" dirty="0"/>
          </a:p>
        </p:txBody>
      </p:sp>
    </p:spTree>
    <p:extLst>
      <p:ext uri="{BB962C8B-B14F-4D97-AF65-F5344CB8AC3E}">
        <p14:creationId xmlns:p14="http://schemas.microsoft.com/office/powerpoint/2010/main" val="3424836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5C3E5C-7195-A671-B2DE-0496D0D88C8D}"/>
              </a:ext>
            </a:extLst>
          </p:cNvPr>
          <p:cNvSpPr txBox="1"/>
          <p:nvPr/>
        </p:nvSpPr>
        <p:spPr>
          <a:xfrm>
            <a:off x="658762" y="245805"/>
            <a:ext cx="10441858" cy="584775"/>
          </a:xfrm>
          <a:prstGeom prst="rect">
            <a:avLst/>
          </a:prstGeom>
          <a:noFill/>
        </p:spPr>
        <p:txBody>
          <a:bodyPr wrap="square" rtlCol="0">
            <a:spAutoFit/>
          </a:bodyPr>
          <a:lstStyle/>
          <a:p>
            <a:pPr algn="ctr"/>
            <a:r>
              <a:rPr lang="en-IN" sz="3200" dirty="0">
                <a:latin typeface="Montserrat" panose="00000500000000000000" pitchFamily="2" charset="0"/>
              </a:rPr>
              <a:t>DATASET</a:t>
            </a:r>
          </a:p>
        </p:txBody>
      </p:sp>
      <p:pic>
        <p:nvPicPr>
          <p:cNvPr id="7" name="Picture 6">
            <a:extLst>
              <a:ext uri="{FF2B5EF4-FFF2-40B4-BE49-F238E27FC236}">
                <a16:creationId xmlns:a16="http://schemas.microsoft.com/office/drawing/2014/main" id="{A60D9AD6-7534-7747-7D30-D727CC4B2CC4}"/>
              </a:ext>
            </a:extLst>
          </p:cNvPr>
          <p:cNvPicPr>
            <a:picLocks noChangeAspect="1"/>
          </p:cNvPicPr>
          <p:nvPr/>
        </p:nvPicPr>
        <p:blipFill>
          <a:blip r:embed="rId2"/>
          <a:stretch>
            <a:fillRect/>
          </a:stretch>
        </p:blipFill>
        <p:spPr>
          <a:xfrm>
            <a:off x="201900" y="1471702"/>
            <a:ext cx="11788200" cy="3914596"/>
          </a:xfrm>
          <a:prstGeom prst="rect">
            <a:avLst/>
          </a:prstGeom>
        </p:spPr>
      </p:pic>
    </p:spTree>
    <p:extLst>
      <p:ext uri="{BB962C8B-B14F-4D97-AF65-F5344CB8AC3E}">
        <p14:creationId xmlns:p14="http://schemas.microsoft.com/office/powerpoint/2010/main" val="3021785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C34A41-2260-0286-3335-BFA0D64476ED}"/>
              </a:ext>
            </a:extLst>
          </p:cNvPr>
          <p:cNvPicPr>
            <a:picLocks noChangeAspect="1"/>
          </p:cNvPicPr>
          <p:nvPr/>
        </p:nvPicPr>
        <p:blipFill>
          <a:blip r:embed="rId2"/>
          <a:stretch>
            <a:fillRect/>
          </a:stretch>
        </p:blipFill>
        <p:spPr>
          <a:xfrm>
            <a:off x="894735" y="1828800"/>
            <a:ext cx="9747068" cy="4403214"/>
          </a:xfrm>
          <a:prstGeom prst="rect">
            <a:avLst/>
          </a:prstGeom>
        </p:spPr>
      </p:pic>
      <p:sp>
        <p:nvSpPr>
          <p:cNvPr id="6" name="TextBox 5">
            <a:extLst>
              <a:ext uri="{FF2B5EF4-FFF2-40B4-BE49-F238E27FC236}">
                <a16:creationId xmlns:a16="http://schemas.microsoft.com/office/drawing/2014/main" id="{4DC987B3-19DF-EA98-7A17-35E0F6FAD4E8}"/>
              </a:ext>
            </a:extLst>
          </p:cNvPr>
          <p:cNvSpPr txBox="1"/>
          <p:nvPr/>
        </p:nvSpPr>
        <p:spPr>
          <a:xfrm>
            <a:off x="658762" y="245805"/>
            <a:ext cx="10441858" cy="707886"/>
          </a:xfrm>
          <a:prstGeom prst="rect">
            <a:avLst/>
          </a:prstGeom>
          <a:noFill/>
        </p:spPr>
        <p:txBody>
          <a:bodyPr wrap="square" rtlCol="0">
            <a:spAutoFit/>
          </a:bodyPr>
          <a:lstStyle/>
          <a:p>
            <a:pPr algn="ctr"/>
            <a:r>
              <a:rPr lang="en-IN" sz="4000" dirty="0">
                <a:latin typeface="Montserrat" panose="00000500000000000000" pitchFamily="2" charset="0"/>
              </a:rPr>
              <a:t>OUTPUT</a:t>
            </a:r>
          </a:p>
        </p:txBody>
      </p:sp>
    </p:spTree>
    <p:extLst>
      <p:ext uri="{BB962C8B-B14F-4D97-AF65-F5344CB8AC3E}">
        <p14:creationId xmlns:p14="http://schemas.microsoft.com/office/powerpoint/2010/main" val="2113459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267B47-46A8-28C8-C61F-5AFC3A0C392C}"/>
              </a:ext>
            </a:extLst>
          </p:cNvPr>
          <p:cNvPicPr>
            <a:picLocks noChangeAspect="1"/>
          </p:cNvPicPr>
          <p:nvPr/>
        </p:nvPicPr>
        <p:blipFill>
          <a:blip r:embed="rId2"/>
          <a:stretch>
            <a:fillRect/>
          </a:stretch>
        </p:blipFill>
        <p:spPr>
          <a:xfrm>
            <a:off x="0" y="460206"/>
            <a:ext cx="6184490" cy="3008933"/>
          </a:xfrm>
          <a:prstGeom prst="rect">
            <a:avLst/>
          </a:prstGeom>
        </p:spPr>
      </p:pic>
      <p:pic>
        <p:nvPicPr>
          <p:cNvPr id="7" name="Picture 6">
            <a:extLst>
              <a:ext uri="{FF2B5EF4-FFF2-40B4-BE49-F238E27FC236}">
                <a16:creationId xmlns:a16="http://schemas.microsoft.com/office/drawing/2014/main" id="{526A65F4-B0AF-484A-CE1A-C9EA9A683CB9}"/>
              </a:ext>
            </a:extLst>
          </p:cNvPr>
          <p:cNvPicPr>
            <a:picLocks noChangeAspect="1"/>
          </p:cNvPicPr>
          <p:nvPr/>
        </p:nvPicPr>
        <p:blipFill>
          <a:blip r:embed="rId3"/>
          <a:stretch>
            <a:fillRect/>
          </a:stretch>
        </p:blipFill>
        <p:spPr>
          <a:xfrm>
            <a:off x="5407741" y="3618114"/>
            <a:ext cx="6656439" cy="3008933"/>
          </a:xfrm>
          <a:prstGeom prst="rect">
            <a:avLst/>
          </a:prstGeom>
        </p:spPr>
      </p:pic>
    </p:spTree>
    <p:extLst>
      <p:ext uri="{BB962C8B-B14F-4D97-AF65-F5344CB8AC3E}">
        <p14:creationId xmlns:p14="http://schemas.microsoft.com/office/powerpoint/2010/main" val="3941595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88C1F-B7DD-EB26-9592-B83906C7CA6F}"/>
              </a:ext>
            </a:extLst>
          </p:cNvPr>
          <p:cNvSpPr txBox="1"/>
          <p:nvPr/>
        </p:nvSpPr>
        <p:spPr>
          <a:xfrm>
            <a:off x="1474838" y="2015612"/>
            <a:ext cx="10717162" cy="1862048"/>
          </a:xfrm>
          <a:prstGeom prst="rect">
            <a:avLst/>
          </a:prstGeom>
          <a:noFill/>
        </p:spPr>
        <p:txBody>
          <a:bodyPr wrap="square" rtlCol="0">
            <a:spAutoFit/>
          </a:bodyPr>
          <a:lstStyle/>
          <a:p>
            <a:r>
              <a:rPr lang="en-IN" sz="11500" dirty="0">
                <a:latin typeface="Montserrat" panose="00000500000000000000" pitchFamily="2" charset="0"/>
              </a:rPr>
              <a:t>THANK YOU</a:t>
            </a:r>
          </a:p>
        </p:txBody>
      </p:sp>
    </p:spTree>
    <p:extLst>
      <p:ext uri="{BB962C8B-B14F-4D97-AF65-F5344CB8AC3E}">
        <p14:creationId xmlns:p14="http://schemas.microsoft.com/office/powerpoint/2010/main" val="417251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01386D-E1E2-ACF6-7CDB-2067FDC611AC}"/>
              </a:ext>
            </a:extLst>
          </p:cNvPr>
          <p:cNvSpPr txBox="1"/>
          <p:nvPr/>
        </p:nvSpPr>
        <p:spPr>
          <a:xfrm>
            <a:off x="3952568" y="393288"/>
            <a:ext cx="3598606" cy="830997"/>
          </a:xfrm>
          <a:prstGeom prst="rect">
            <a:avLst/>
          </a:prstGeom>
          <a:noFill/>
        </p:spPr>
        <p:txBody>
          <a:bodyPr wrap="square" rtlCol="0">
            <a:spAutoFit/>
          </a:bodyPr>
          <a:lstStyle/>
          <a:p>
            <a:pPr algn="ctr"/>
            <a:r>
              <a:rPr lang="en-IN" sz="4800" dirty="0">
                <a:latin typeface="Montserrat" panose="00000500000000000000" pitchFamily="2" charset="0"/>
              </a:rPr>
              <a:t>ABSTRACT</a:t>
            </a:r>
          </a:p>
        </p:txBody>
      </p:sp>
      <p:sp>
        <p:nvSpPr>
          <p:cNvPr id="6" name="TextBox 5">
            <a:extLst>
              <a:ext uri="{FF2B5EF4-FFF2-40B4-BE49-F238E27FC236}">
                <a16:creationId xmlns:a16="http://schemas.microsoft.com/office/drawing/2014/main" id="{75EFFEB7-EDBC-590F-45B1-6E739726D501}"/>
              </a:ext>
            </a:extLst>
          </p:cNvPr>
          <p:cNvSpPr txBox="1"/>
          <p:nvPr/>
        </p:nvSpPr>
        <p:spPr>
          <a:xfrm>
            <a:off x="240890" y="1499590"/>
            <a:ext cx="11710219" cy="5078313"/>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Montserrat" panose="00000500000000000000" pitchFamily="2" charset="0"/>
              </a:rPr>
              <a:t>The project aims to develop a machine learning model using logistic regression to predict the likelihood of a person having diabetes based on certain health indicators.</a:t>
            </a:r>
          </a:p>
          <a:p>
            <a:pPr marL="342900" indent="-342900">
              <a:buFont typeface="Arial" panose="020B0604020202020204" pitchFamily="34" charset="0"/>
              <a:buChar char="•"/>
            </a:pPr>
            <a:endParaRPr lang="en-US" dirty="0">
              <a:latin typeface="Montserrat" panose="00000500000000000000" pitchFamily="2" charset="0"/>
            </a:endParaRPr>
          </a:p>
          <a:p>
            <a:pPr marL="342900" indent="-342900">
              <a:buFont typeface="Arial" panose="020B0604020202020204" pitchFamily="34" charset="0"/>
              <a:buChar char="•"/>
            </a:pPr>
            <a:endParaRPr lang="en-US" dirty="0">
              <a:latin typeface="Montserrat" panose="00000500000000000000" pitchFamily="2" charset="0"/>
            </a:endParaRPr>
          </a:p>
          <a:p>
            <a:pPr marL="342900" indent="-342900" algn="just">
              <a:buFont typeface="Arial" panose="020B0604020202020204" pitchFamily="34" charset="0"/>
              <a:buChar char="•"/>
            </a:pPr>
            <a:r>
              <a:rPr lang="en-US" dirty="0">
                <a:latin typeface="Montserrat" panose="00000500000000000000" pitchFamily="2" charset="0"/>
              </a:rPr>
              <a:t>Logistic regression is a statistical method used for binary classification problems, making it suitable for predicting the presence or absence of diabetes.</a:t>
            </a:r>
          </a:p>
          <a:p>
            <a:pPr marL="342900" indent="-342900">
              <a:buFont typeface="Arial" panose="020B0604020202020204" pitchFamily="34" charset="0"/>
              <a:buChar char="•"/>
            </a:pPr>
            <a:endParaRPr lang="en-US" dirty="0">
              <a:latin typeface="Montserrat" panose="00000500000000000000" pitchFamily="2" charset="0"/>
            </a:endParaRPr>
          </a:p>
          <a:p>
            <a:pPr marL="342900" indent="-342900">
              <a:buFont typeface="Arial" panose="020B0604020202020204" pitchFamily="34" charset="0"/>
              <a:buChar char="•"/>
            </a:pPr>
            <a:endParaRPr lang="en-US" dirty="0">
              <a:latin typeface="Montserrat" panose="00000500000000000000" pitchFamily="2" charset="0"/>
            </a:endParaRPr>
          </a:p>
          <a:p>
            <a:pPr marL="342900" indent="-342900" algn="just">
              <a:buFont typeface="Arial" panose="020B0604020202020204" pitchFamily="34" charset="0"/>
              <a:buChar char="•"/>
            </a:pPr>
            <a:r>
              <a:rPr lang="en-US" dirty="0">
                <a:latin typeface="Montserrat" panose="00000500000000000000" pitchFamily="2" charset="0"/>
              </a:rPr>
              <a:t>The Project will be made as a web application utilizing the Model-View-Template of the Django framework.</a:t>
            </a:r>
          </a:p>
          <a:p>
            <a:pPr marL="342900" indent="-342900">
              <a:buFont typeface="Arial" panose="020B0604020202020204" pitchFamily="34" charset="0"/>
              <a:buChar char="•"/>
            </a:pPr>
            <a:endParaRPr lang="en-US" dirty="0">
              <a:latin typeface="Montserrat" panose="00000500000000000000" pitchFamily="2" charset="0"/>
            </a:endParaRPr>
          </a:p>
          <a:p>
            <a:pPr marL="342900" indent="-342900">
              <a:buFont typeface="Arial" panose="020B0604020202020204" pitchFamily="34" charset="0"/>
              <a:buChar char="•"/>
            </a:pPr>
            <a:endParaRPr lang="en-US" dirty="0">
              <a:latin typeface="Montserrat" panose="00000500000000000000" pitchFamily="2" charset="0"/>
            </a:endParaRPr>
          </a:p>
          <a:p>
            <a:pPr marL="342900" indent="-342900">
              <a:buFont typeface="Arial" panose="020B0604020202020204" pitchFamily="34" charset="0"/>
              <a:buChar char="•"/>
            </a:pPr>
            <a:r>
              <a:rPr lang="en-US" dirty="0">
                <a:latin typeface="Montserrat" panose="00000500000000000000" pitchFamily="2" charset="0"/>
              </a:rPr>
              <a:t>User Interface (UI) will be developed using bootstrap, HTML and CSS</a:t>
            </a:r>
          </a:p>
          <a:p>
            <a:pPr marL="342900" indent="-342900">
              <a:buFont typeface="Arial" panose="020B0604020202020204" pitchFamily="34" charset="0"/>
              <a:buChar char="•"/>
            </a:pPr>
            <a:endParaRPr lang="en-US" dirty="0">
              <a:latin typeface="Montserrat" panose="00000500000000000000" pitchFamily="2" charset="0"/>
            </a:endParaRPr>
          </a:p>
          <a:p>
            <a:pPr marL="342900" indent="-342900">
              <a:buFont typeface="Arial" panose="020B0604020202020204" pitchFamily="34" charset="0"/>
              <a:buChar char="•"/>
            </a:pPr>
            <a:endParaRPr lang="en-US" dirty="0">
              <a:latin typeface="Montserrat" panose="00000500000000000000" pitchFamily="2" charset="0"/>
            </a:endParaRPr>
          </a:p>
          <a:p>
            <a:pPr marL="342900" indent="-342900" algn="just">
              <a:buFont typeface="Arial" panose="020B0604020202020204" pitchFamily="34" charset="0"/>
              <a:buChar char="•"/>
            </a:pPr>
            <a:r>
              <a:rPr lang="en-US" dirty="0">
                <a:latin typeface="Montserrat" panose="00000500000000000000" pitchFamily="2" charset="0"/>
              </a:rPr>
              <a:t>Python will be used as the main language for this Logistic Regression Model</a:t>
            </a:r>
          </a:p>
          <a:p>
            <a:pPr marL="342900" indent="-342900" algn="just">
              <a:buFont typeface="Arial" panose="020B0604020202020204" pitchFamily="34" charset="0"/>
              <a:buChar char="•"/>
            </a:pPr>
            <a:endParaRPr lang="en-US" dirty="0">
              <a:latin typeface="Montserrat" panose="00000500000000000000" pitchFamily="2" charset="0"/>
            </a:endParaRPr>
          </a:p>
          <a:p>
            <a:pPr marL="342900" indent="-342900">
              <a:buFont typeface="Arial" panose="020B0604020202020204" pitchFamily="34" charset="0"/>
              <a:buChar char="•"/>
            </a:pPr>
            <a:endParaRPr lang="en-IN" dirty="0">
              <a:latin typeface="Montserrat" panose="00000500000000000000" pitchFamily="2" charset="0"/>
            </a:endParaRPr>
          </a:p>
        </p:txBody>
      </p:sp>
    </p:spTree>
    <p:extLst>
      <p:ext uri="{BB962C8B-B14F-4D97-AF65-F5344CB8AC3E}">
        <p14:creationId xmlns:p14="http://schemas.microsoft.com/office/powerpoint/2010/main" val="207794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4C7CDF-DDDD-C08F-9637-87435476DB61}"/>
              </a:ext>
            </a:extLst>
          </p:cNvPr>
          <p:cNvSpPr txBox="1"/>
          <p:nvPr/>
        </p:nvSpPr>
        <p:spPr>
          <a:xfrm>
            <a:off x="2399072" y="216308"/>
            <a:ext cx="6980902" cy="830997"/>
          </a:xfrm>
          <a:prstGeom prst="rect">
            <a:avLst/>
          </a:prstGeom>
          <a:noFill/>
        </p:spPr>
        <p:txBody>
          <a:bodyPr wrap="square" rtlCol="0">
            <a:spAutoFit/>
          </a:bodyPr>
          <a:lstStyle/>
          <a:p>
            <a:pPr algn="ctr"/>
            <a:r>
              <a:rPr lang="en-IN" sz="4800" dirty="0">
                <a:latin typeface="Montserrat" panose="00000500000000000000" pitchFamily="2" charset="0"/>
              </a:rPr>
              <a:t>LITERATURE SURVEY</a:t>
            </a:r>
          </a:p>
        </p:txBody>
      </p:sp>
      <p:sp>
        <p:nvSpPr>
          <p:cNvPr id="5" name="TextBox 4">
            <a:extLst>
              <a:ext uri="{FF2B5EF4-FFF2-40B4-BE49-F238E27FC236}">
                <a16:creationId xmlns:a16="http://schemas.microsoft.com/office/drawing/2014/main" id="{F21C9D40-444F-84B2-495F-305D811C6825}"/>
              </a:ext>
            </a:extLst>
          </p:cNvPr>
          <p:cNvSpPr txBox="1"/>
          <p:nvPr/>
        </p:nvSpPr>
        <p:spPr>
          <a:xfrm>
            <a:off x="334297" y="2446713"/>
            <a:ext cx="11415251" cy="3477875"/>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Montserrat" panose="00000500000000000000" pitchFamily="2" charset="0"/>
              </a:rPr>
              <a:t>TITLE :    </a:t>
            </a:r>
            <a:r>
              <a:rPr lang="en-US" sz="2000" b="0" i="0" dirty="0">
                <a:solidFill>
                  <a:srgbClr val="1F1F1F"/>
                </a:solidFill>
                <a:effectLst/>
                <a:latin typeface="Montserrat" panose="00000500000000000000" pitchFamily="2" charset="0"/>
              </a:rPr>
              <a:t>Prediction of diabetes using logistic regression and ensemble techniques</a:t>
            </a:r>
          </a:p>
          <a:p>
            <a:pPr marL="342900" indent="-342900">
              <a:buFont typeface="Arial" panose="020B0604020202020204" pitchFamily="34" charset="0"/>
              <a:buChar char="•"/>
            </a:pPr>
            <a:endParaRPr lang="en-US" sz="2000" dirty="0">
              <a:solidFill>
                <a:srgbClr val="1F1F1F"/>
              </a:solidFill>
              <a:latin typeface="Montserrat" panose="00000500000000000000" pitchFamily="2" charset="0"/>
            </a:endParaRPr>
          </a:p>
          <a:p>
            <a:pPr marL="342900" indent="-342900">
              <a:buFont typeface="Arial" panose="020B0604020202020204" pitchFamily="34" charset="0"/>
              <a:buChar char="•"/>
            </a:pPr>
            <a:r>
              <a:rPr lang="en-US" sz="2000" b="1" i="0" dirty="0">
                <a:solidFill>
                  <a:srgbClr val="1F1F1F"/>
                </a:solidFill>
                <a:effectLst/>
                <a:latin typeface="Montserrat" panose="00000500000000000000" pitchFamily="2" charset="0"/>
              </a:rPr>
              <a:t>AUTHOUR NAME:   </a:t>
            </a:r>
            <a:r>
              <a:rPr lang="en-US" sz="2000" i="0" dirty="0">
                <a:solidFill>
                  <a:srgbClr val="1F1F1F"/>
                </a:solidFill>
                <a:effectLst/>
                <a:latin typeface="Montserrat" panose="00000500000000000000" pitchFamily="2" charset="0"/>
              </a:rPr>
              <a:t>Priyanka Rajendra and Shahram Latifi</a:t>
            </a:r>
          </a:p>
          <a:p>
            <a:pPr marL="342900" indent="-342900">
              <a:buFont typeface="Arial" panose="020B0604020202020204" pitchFamily="34" charset="0"/>
              <a:buChar char="•"/>
            </a:pPr>
            <a:endParaRPr lang="en-US" sz="2000" b="1" dirty="0">
              <a:solidFill>
                <a:srgbClr val="1F1F1F"/>
              </a:solidFill>
              <a:latin typeface="Montserrat" panose="00000500000000000000" pitchFamily="2" charset="0"/>
            </a:endParaRPr>
          </a:p>
          <a:p>
            <a:pPr marL="342900" indent="-342900">
              <a:buFont typeface="Arial" panose="020B0604020202020204" pitchFamily="34" charset="0"/>
              <a:buChar char="•"/>
            </a:pPr>
            <a:r>
              <a:rPr lang="en-US" sz="2000" b="1" i="0" dirty="0">
                <a:solidFill>
                  <a:srgbClr val="1F1F1F"/>
                </a:solidFill>
                <a:effectLst/>
                <a:latin typeface="Montserrat" panose="00000500000000000000" pitchFamily="2" charset="0"/>
              </a:rPr>
              <a:t>NAME OF THE BOOK: </a:t>
            </a:r>
            <a:r>
              <a:rPr lang="en-US" sz="2000" b="1" dirty="0">
                <a:solidFill>
                  <a:srgbClr val="1F1F1F"/>
                </a:solidFill>
                <a:latin typeface="Montserrat" panose="00000500000000000000" pitchFamily="2" charset="0"/>
              </a:rPr>
              <a:t> </a:t>
            </a:r>
            <a:r>
              <a:rPr lang="en-US" sz="2000" dirty="0">
                <a:solidFill>
                  <a:srgbClr val="1F1F1F"/>
                </a:solidFill>
                <a:latin typeface="Montserrat" panose="00000500000000000000" pitchFamily="2" charset="0"/>
              </a:rPr>
              <a:t>Computer methods and programs in biomedicine update</a:t>
            </a:r>
          </a:p>
          <a:p>
            <a:pPr marL="342900" indent="-342900">
              <a:buFont typeface="Arial" panose="020B0604020202020204" pitchFamily="34" charset="0"/>
              <a:buChar char="•"/>
            </a:pPr>
            <a:endParaRPr lang="en-US" sz="2000" b="1" i="0" dirty="0">
              <a:solidFill>
                <a:srgbClr val="1F1F1F"/>
              </a:solidFill>
              <a:effectLst/>
              <a:latin typeface="Montserrat" panose="00000500000000000000" pitchFamily="2" charset="0"/>
            </a:endParaRPr>
          </a:p>
          <a:p>
            <a:pPr marL="342900" indent="-342900">
              <a:buFont typeface="Arial" panose="020B0604020202020204" pitchFamily="34" charset="0"/>
              <a:buChar char="•"/>
            </a:pPr>
            <a:r>
              <a:rPr lang="en-US" sz="2000" b="1" dirty="0">
                <a:solidFill>
                  <a:srgbClr val="1F1F1F"/>
                </a:solidFill>
                <a:latin typeface="Montserrat" panose="00000500000000000000" pitchFamily="2" charset="0"/>
              </a:rPr>
              <a:t>Published Year: </a:t>
            </a:r>
            <a:r>
              <a:rPr lang="en-US" sz="2000" dirty="0">
                <a:solidFill>
                  <a:srgbClr val="1F1F1F"/>
                </a:solidFill>
                <a:latin typeface="Montserrat" panose="00000500000000000000" pitchFamily="2" charset="0"/>
              </a:rPr>
              <a:t>2021</a:t>
            </a:r>
            <a:endParaRPr lang="en-US" sz="2000" i="0" dirty="0">
              <a:solidFill>
                <a:srgbClr val="1F1F1F"/>
              </a:solidFill>
              <a:effectLst/>
              <a:latin typeface="Montserrat" panose="00000500000000000000" pitchFamily="2" charset="0"/>
            </a:endParaRPr>
          </a:p>
          <a:p>
            <a:pPr marL="342900" indent="-342900">
              <a:buFont typeface="Arial" panose="020B0604020202020204" pitchFamily="34" charset="0"/>
              <a:buChar char="•"/>
            </a:pPr>
            <a:endParaRPr lang="en-US" sz="2000" b="0" i="0" dirty="0">
              <a:solidFill>
                <a:srgbClr val="1F1F1F"/>
              </a:solidFill>
              <a:effectLst/>
              <a:latin typeface="Montserrat" panose="00000500000000000000" pitchFamily="2" charset="0"/>
            </a:endParaRPr>
          </a:p>
          <a:p>
            <a:pPr marL="342900" indent="-342900">
              <a:buFont typeface="Arial" panose="020B0604020202020204" pitchFamily="34" charset="0"/>
              <a:buChar char="•"/>
            </a:pPr>
            <a:endParaRPr lang="en-US" sz="2000" b="0" i="0" dirty="0">
              <a:solidFill>
                <a:srgbClr val="1F1F1F"/>
              </a:solidFill>
              <a:effectLst/>
              <a:latin typeface="Montserrat" panose="00000500000000000000" pitchFamily="2" charset="0"/>
            </a:endParaRPr>
          </a:p>
          <a:p>
            <a:endParaRPr lang="en-US" sz="2000" b="0" i="0" dirty="0">
              <a:solidFill>
                <a:srgbClr val="1F1F1F"/>
              </a:solidFill>
              <a:effectLst/>
              <a:latin typeface="Montserrat" panose="00000500000000000000" pitchFamily="2" charset="0"/>
            </a:endParaRPr>
          </a:p>
          <a:p>
            <a:endParaRPr lang="en-IN" sz="2000" dirty="0"/>
          </a:p>
        </p:txBody>
      </p:sp>
    </p:spTree>
    <p:extLst>
      <p:ext uri="{BB962C8B-B14F-4D97-AF65-F5344CB8AC3E}">
        <p14:creationId xmlns:p14="http://schemas.microsoft.com/office/powerpoint/2010/main" val="175655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CF20CB-F361-1FF2-3A1A-E735F5AAC9EF}"/>
              </a:ext>
            </a:extLst>
          </p:cNvPr>
          <p:cNvSpPr txBox="1"/>
          <p:nvPr/>
        </p:nvSpPr>
        <p:spPr>
          <a:xfrm>
            <a:off x="747252" y="216308"/>
            <a:ext cx="10441858" cy="830997"/>
          </a:xfrm>
          <a:prstGeom prst="rect">
            <a:avLst/>
          </a:prstGeom>
          <a:noFill/>
        </p:spPr>
        <p:txBody>
          <a:bodyPr wrap="square" rtlCol="0">
            <a:spAutoFit/>
          </a:bodyPr>
          <a:lstStyle/>
          <a:p>
            <a:pPr algn="ctr"/>
            <a:r>
              <a:rPr lang="en-IN" sz="4800" dirty="0">
                <a:latin typeface="Montserrat" panose="00000500000000000000" pitchFamily="2" charset="0"/>
              </a:rPr>
              <a:t>HIGHLIGHTS OF THE PAPER</a:t>
            </a:r>
          </a:p>
        </p:txBody>
      </p:sp>
      <p:sp>
        <p:nvSpPr>
          <p:cNvPr id="5" name="TextBox 4">
            <a:extLst>
              <a:ext uri="{FF2B5EF4-FFF2-40B4-BE49-F238E27FC236}">
                <a16:creationId xmlns:a16="http://schemas.microsoft.com/office/drawing/2014/main" id="{421813E8-7C15-8CDF-44CF-9E4E0DA51E1E}"/>
              </a:ext>
            </a:extLst>
          </p:cNvPr>
          <p:cNvSpPr txBox="1"/>
          <p:nvPr/>
        </p:nvSpPr>
        <p:spPr>
          <a:xfrm>
            <a:off x="240890" y="1986115"/>
            <a:ext cx="11710219"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0000500000000000000" pitchFamily="2" charset="0"/>
              </a:rPr>
              <a:t>The predictive model was first designed with only the Logistic Regression algorithm after pre-processing the null values and eliminating the missing values.</a:t>
            </a:r>
          </a:p>
          <a:p>
            <a:pPr marL="285750" indent="-285750" algn="just">
              <a:buFont typeface="Arial" panose="020B0604020202020204" pitchFamily="34" charset="0"/>
              <a:buChar char="•"/>
            </a:pPr>
            <a:endParaRPr lang="en-US" dirty="0">
              <a:latin typeface="Montserrat" panose="00000500000000000000" pitchFamily="2" charset="0"/>
            </a:endParaRPr>
          </a:p>
          <a:p>
            <a:pPr marL="285750" indent="-285750" algn="just">
              <a:buFont typeface="Arial" panose="020B0604020202020204" pitchFamily="34" charset="0"/>
              <a:buChar char="•"/>
            </a:pPr>
            <a:r>
              <a:rPr lang="en-US" dirty="0">
                <a:latin typeface="Montserrat" panose="00000500000000000000" pitchFamily="2" charset="0"/>
              </a:rPr>
              <a:t>The feature selection techniques were later employed to help improve the accuracy and execution time. For Dataset 1, new features were created from existing ones and a correlation heat map was plotted to select the best eight features.</a:t>
            </a:r>
          </a:p>
          <a:p>
            <a:pPr marL="285750" indent="-285750" algn="just">
              <a:buFont typeface="Arial" panose="020B0604020202020204" pitchFamily="34" charset="0"/>
              <a:buChar char="•"/>
            </a:pPr>
            <a:endParaRPr lang="en-US" dirty="0">
              <a:latin typeface="Montserrat" panose="00000500000000000000" pitchFamily="2" charset="0"/>
            </a:endParaRPr>
          </a:p>
          <a:p>
            <a:pPr marL="285750" indent="-285750" algn="just">
              <a:buFont typeface="Arial" panose="020B0604020202020204" pitchFamily="34" charset="0"/>
              <a:buChar char="•"/>
            </a:pPr>
            <a:r>
              <a:rPr lang="en-US" dirty="0">
                <a:latin typeface="Montserrat" panose="00000500000000000000" pitchFamily="2" charset="0"/>
              </a:rPr>
              <a:t>For Dataset 2, Univariate feature selection using chi-square test, was employed, choosing eight top-scoring features. Ensemble methods were further used to try and boost performance. Max/Majority Voting and Stacking methods were tested on both the datasets. The former method proved to be a best method among all, by showing a significant improvement in performance.</a:t>
            </a:r>
          </a:p>
          <a:p>
            <a:pPr marL="285750" indent="-285750" algn="just">
              <a:buFont typeface="Arial" panose="020B0604020202020204" pitchFamily="34" charset="0"/>
              <a:buChar char="•"/>
            </a:pPr>
            <a:endParaRPr lang="en-US" dirty="0">
              <a:latin typeface="Montserrat" panose="00000500000000000000" pitchFamily="2" charset="0"/>
            </a:endParaRPr>
          </a:p>
          <a:p>
            <a:pPr marL="285750" indent="-285750" algn="just">
              <a:buFont typeface="Arial" panose="020B0604020202020204" pitchFamily="34" charset="0"/>
              <a:buChar char="•"/>
            </a:pPr>
            <a:r>
              <a:rPr lang="en-US" dirty="0">
                <a:latin typeface="Montserrat" panose="00000500000000000000" pitchFamily="2" charset="0"/>
              </a:rPr>
              <a:t>The latter performed well after cross- validation was incorporated.</a:t>
            </a:r>
            <a:endParaRPr lang="en-IN" dirty="0">
              <a:latin typeface="Montserrat" panose="00000500000000000000" pitchFamily="2" charset="0"/>
            </a:endParaRPr>
          </a:p>
        </p:txBody>
      </p:sp>
    </p:spTree>
    <p:extLst>
      <p:ext uri="{BB962C8B-B14F-4D97-AF65-F5344CB8AC3E}">
        <p14:creationId xmlns:p14="http://schemas.microsoft.com/office/powerpoint/2010/main" val="172453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72D8EB3-6AF5-AB37-B65D-262D55C54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93" y="255639"/>
            <a:ext cx="11464413" cy="649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4F6505-E6C1-E985-0433-F910E375AB32}"/>
              </a:ext>
            </a:extLst>
          </p:cNvPr>
          <p:cNvSpPr txBox="1"/>
          <p:nvPr/>
        </p:nvSpPr>
        <p:spPr>
          <a:xfrm>
            <a:off x="2399072" y="216308"/>
            <a:ext cx="6980902" cy="830997"/>
          </a:xfrm>
          <a:prstGeom prst="rect">
            <a:avLst/>
          </a:prstGeom>
          <a:noFill/>
        </p:spPr>
        <p:txBody>
          <a:bodyPr wrap="square" rtlCol="0">
            <a:spAutoFit/>
          </a:bodyPr>
          <a:lstStyle/>
          <a:p>
            <a:pPr algn="ctr"/>
            <a:r>
              <a:rPr lang="en-IN" sz="4800" dirty="0">
                <a:latin typeface="Montserrat" panose="00000500000000000000" pitchFamily="2" charset="0"/>
              </a:rPr>
              <a:t>LITERATURE SURVEY</a:t>
            </a:r>
          </a:p>
        </p:txBody>
      </p:sp>
      <p:sp>
        <p:nvSpPr>
          <p:cNvPr id="5" name="TextBox 4">
            <a:extLst>
              <a:ext uri="{FF2B5EF4-FFF2-40B4-BE49-F238E27FC236}">
                <a16:creationId xmlns:a16="http://schemas.microsoft.com/office/drawing/2014/main" id="{E0FE861F-CD63-00A6-5621-2463935DD43E}"/>
              </a:ext>
            </a:extLst>
          </p:cNvPr>
          <p:cNvSpPr txBox="1"/>
          <p:nvPr/>
        </p:nvSpPr>
        <p:spPr>
          <a:xfrm>
            <a:off x="334297" y="2446713"/>
            <a:ext cx="11415251" cy="3477875"/>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Montserrat" panose="00000500000000000000" pitchFamily="2" charset="0"/>
              </a:rPr>
              <a:t>TITLE :    </a:t>
            </a:r>
            <a:r>
              <a:rPr lang="en-US" sz="2000" b="0" i="0" dirty="0">
                <a:solidFill>
                  <a:srgbClr val="1F1F1F"/>
                </a:solidFill>
                <a:effectLst/>
                <a:latin typeface="Montserrat" panose="00000500000000000000" pitchFamily="2" charset="0"/>
              </a:rPr>
              <a:t>Prediction of Diabetes using Classification Algorithms</a:t>
            </a:r>
          </a:p>
          <a:p>
            <a:pPr marL="342900" indent="-342900">
              <a:buFont typeface="Arial" panose="020B0604020202020204" pitchFamily="34" charset="0"/>
              <a:buChar char="•"/>
            </a:pPr>
            <a:endParaRPr lang="en-US" sz="2000" dirty="0">
              <a:solidFill>
                <a:srgbClr val="1F1F1F"/>
              </a:solidFill>
              <a:latin typeface="Montserrat" panose="00000500000000000000" pitchFamily="2" charset="0"/>
            </a:endParaRPr>
          </a:p>
          <a:p>
            <a:pPr marL="342900" indent="-342900">
              <a:buFont typeface="Arial" panose="020B0604020202020204" pitchFamily="34" charset="0"/>
              <a:buChar char="•"/>
            </a:pPr>
            <a:r>
              <a:rPr lang="en-US" sz="2000" b="1" i="0" dirty="0">
                <a:solidFill>
                  <a:srgbClr val="1F1F1F"/>
                </a:solidFill>
                <a:effectLst/>
                <a:latin typeface="Montserrat" panose="00000500000000000000" pitchFamily="2" charset="0"/>
              </a:rPr>
              <a:t>AUTHOUR NAME:   </a:t>
            </a:r>
            <a:r>
              <a:rPr lang="en-US" sz="2000" i="0" dirty="0">
                <a:solidFill>
                  <a:srgbClr val="1F1F1F"/>
                </a:solidFill>
                <a:effectLst/>
                <a:latin typeface="Montserrat" panose="00000500000000000000" pitchFamily="2" charset="0"/>
              </a:rPr>
              <a:t>Deepti Sisodia, Dilip </a:t>
            </a:r>
            <a:r>
              <a:rPr lang="en-US" sz="2000" dirty="0">
                <a:solidFill>
                  <a:srgbClr val="1F1F1F"/>
                </a:solidFill>
                <a:latin typeface="Montserrat" panose="00000500000000000000" pitchFamily="2" charset="0"/>
              </a:rPr>
              <a:t>S</a:t>
            </a:r>
            <a:r>
              <a:rPr lang="en-US" sz="2000" i="0" dirty="0">
                <a:solidFill>
                  <a:srgbClr val="1F1F1F"/>
                </a:solidFill>
                <a:effectLst/>
                <a:latin typeface="Montserrat" panose="00000500000000000000" pitchFamily="2" charset="0"/>
              </a:rPr>
              <a:t>ingh Sisodia</a:t>
            </a:r>
          </a:p>
          <a:p>
            <a:pPr marL="342900" indent="-342900">
              <a:buFont typeface="Arial" panose="020B0604020202020204" pitchFamily="34" charset="0"/>
              <a:buChar char="•"/>
            </a:pPr>
            <a:endParaRPr lang="en-US" sz="2000" b="1" dirty="0">
              <a:solidFill>
                <a:srgbClr val="1F1F1F"/>
              </a:solidFill>
              <a:latin typeface="Montserrat" panose="00000500000000000000" pitchFamily="2" charset="0"/>
            </a:endParaRPr>
          </a:p>
          <a:p>
            <a:pPr marL="342900" indent="-342900">
              <a:buFont typeface="Arial" panose="020B0604020202020204" pitchFamily="34" charset="0"/>
              <a:buChar char="•"/>
            </a:pPr>
            <a:r>
              <a:rPr lang="en-US" sz="2000" b="1" i="0" dirty="0">
                <a:solidFill>
                  <a:srgbClr val="1F1F1F"/>
                </a:solidFill>
                <a:effectLst/>
                <a:latin typeface="Montserrat" panose="00000500000000000000" pitchFamily="2" charset="0"/>
              </a:rPr>
              <a:t>NAME OF THE BOOK: </a:t>
            </a:r>
            <a:r>
              <a:rPr lang="en-US" sz="2000" b="1" dirty="0">
                <a:solidFill>
                  <a:srgbClr val="1F1F1F"/>
                </a:solidFill>
                <a:latin typeface="Montserrat" panose="00000500000000000000" pitchFamily="2" charset="0"/>
              </a:rPr>
              <a:t> </a:t>
            </a:r>
            <a:r>
              <a:rPr lang="en-US" sz="2000" dirty="0">
                <a:solidFill>
                  <a:srgbClr val="1F1F1F"/>
                </a:solidFill>
                <a:latin typeface="Montserrat" panose="00000500000000000000" pitchFamily="2" charset="0"/>
              </a:rPr>
              <a:t>Procedia Computer Science</a:t>
            </a:r>
          </a:p>
          <a:p>
            <a:pPr marL="342900" indent="-342900">
              <a:buFont typeface="Arial" panose="020B0604020202020204" pitchFamily="34" charset="0"/>
              <a:buChar char="•"/>
            </a:pPr>
            <a:endParaRPr lang="en-US" sz="2000" b="1" i="0" dirty="0">
              <a:solidFill>
                <a:srgbClr val="1F1F1F"/>
              </a:solidFill>
              <a:effectLst/>
              <a:latin typeface="Montserrat" panose="00000500000000000000" pitchFamily="2" charset="0"/>
            </a:endParaRPr>
          </a:p>
          <a:p>
            <a:pPr marL="342900" indent="-342900">
              <a:buFont typeface="Arial" panose="020B0604020202020204" pitchFamily="34" charset="0"/>
              <a:buChar char="•"/>
            </a:pPr>
            <a:r>
              <a:rPr lang="en-US" sz="2000" b="1" dirty="0">
                <a:solidFill>
                  <a:srgbClr val="1F1F1F"/>
                </a:solidFill>
                <a:latin typeface="Montserrat" panose="00000500000000000000" pitchFamily="2" charset="0"/>
              </a:rPr>
              <a:t>Published Year: </a:t>
            </a:r>
            <a:r>
              <a:rPr lang="en-US" sz="2000" dirty="0">
                <a:solidFill>
                  <a:srgbClr val="1F1F1F"/>
                </a:solidFill>
                <a:latin typeface="Montserrat" panose="00000500000000000000" pitchFamily="2" charset="0"/>
              </a:rPr>
              <a:t>2018</a:t>
            </a:r>
            <a:endParaRPr lang="en-US" sz="2000" i="0" dirty="0">
              <a:solidFill>
                <a:srgbClr val="1F1F1F"/>
              </a:solidFill>
              <a:effectLst/>
              <a:latin typeface="Montserrat" panose="00000500000000000000" pitchFamily="2" charset="0"/>
            </a:endParaRPr>
          </a:p>
          <a:p>
            <a:pPr marL="342900" indent="-342900">
              <a:buFont typeface="Arial" panose="020B0604020202020204" pitchFamily="34" charset="0"/>
              <a:buChar char="•"/>
            </a:pPr>
            <a:endParaRPr lang="en-US" sz="2000" b="0" i="0" dirty="0">
              <a:solidFill>
                <a:srgbClr val="1F1F1F"/>
              </a:solidFill>
              <a:effectLst/>
              <a:latin typeface="Montserrat" panose="00000500000000000000" pitchFamily="2" charset="0"/>
            </a:endParaRPr>
          </a:p>
          <a:p>
            <a:pPr marL="342900" indent="-342900">
              <a:buFont typeface="Arial" panose="020B0604020202020204" pitchFamily="34" charset="0"/>
              <a:buChar char="•"/>
            </a:pPr>
            <a:endParaRPr lang="en-US" sz="2000" b="0" i="0" dirty="0">
              <a:solidFill>
                <a:srgbClr val="1F1F1F"/>
              </a:solidFill>
              <a:effectLst/>
              <a:latin typeface="Montserrat" panose="00000500000000000000" pitchFamily="2" charset="0"/>
            </a:endParaRPr>
          </a:p>
          <a:p>
            <a:endParaRPr lang="en-US" sz="2000" b="0" i="0" dirty="0">
              <a:solidFill>
                <a:srgbClr val="1F1F1F"/>
              </a:solidFill>
              <a:effectLst/>
              <a:latin typeface="Montserrat" panose="00000500000000000000" pitchFamily="2" charset="0"/>
            </a:endParaRPr>
          </a:p>
          <a:p>
            <a:endParaRPr lang="en-IN" sz="2000" dirty="0"/>
          </a:p>
        </p:txBody>
      </p:sp>
    </p:spTree>
    <p:extLst>
      <p:ext uri="{BB962C8B-B14F-4D97-AF65-F5344CB8AC3E}">
        <p14:creationId xmlns:p14="http://schemas.microsoft.com/office/powerpoint/2010/main" val="343130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4CFC42-25A4-185C-8EAF-4C3F20D80D7D}"/>
              </a:ext>
            </a:extLst>
          </p:cNvPr>
          <p:cNvSpPr txBox="1"/>
          <p:nvPr/>
        </p:nvSpPr>
        <p:spPr>
          <a:xfrm>
            <a:off x="747252" y="216308"/>
            <a:ext cx="10441858" cy="830997"/>
          </a:xfrm>
          <a:prstGeom prst="rect">
            <a:avLst/>
          </a:prstGeom>
          <a:noFill/>
        </p:spPr>
        <p:txBody>
          <a:bodyPr wrap="square" rtlCol="0">
            <a:spAutoFit/>
          </a:bodyPr>
          <a:lstStyle/>
          <a:p>
            <a:pPr algn="ctr"/>
            <a:r>
              <a:rPr lang="en-IN" sz="4800" dirty="0">
                <a:latin typeface="Montserrat" panose="00000500000000000000" pitchFamily="2" charset="0"/>
              </a:rPr>
              <a:t>HIGHLIGHTS OF THE PAPER</a:t>
            </a:r>
          </a:p>
        </p:txBody>
      </p:sp>
      <p:sp>
        <p:nvSpPr>
          <p:cNvPr id="5" name="TextBox 4">
            <a:extLst>
              <a:ext uri="{FF2B5EF4-FFF2-40B4-BE49-F238E27FC236}">
                <a16:creationId xmlns:a16="http://schemas.microsoft.com/office/drawing/2014/main" id="{20D6C81D-8D73-2D5E-68B6-A548BD296EFC}"/>
              </a:ext>
            </a:extLst>
          </p:cNvPr>
          <p:cNvSpPr txBox="1"/>
          <p:nvPr/>
        </p:nvSpPr>
        <p:spPr>
          <a:xfrm>
            <a:off x="240890" y="1533831"/>
            <a:ext cx="11710219"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0000500000000000000" pitchFamily="2" charset="0"/>
              </a:rPr>
              <a:t>Diabetes is a serious health issue that requires early detection for effective management. Traditional diagnosis methods are often cumbersome and time-consuming, leading to delays in treatment.</a:t>
            </a:r>
          </a:p>
          <a:p>
            <a:pPr marL="285750" indent="-285750" algn="just">
              <a:buFont typeface="Arial" panose="020B0604020202020204" pitchFamily="34" charset="0"/>
              <a:buChar char="•"/>
            </a:pPr>
            <a:endParaRPr lang="en-US" dirty="0">
              <a:latin typeface="Montserrat" panose="00000500000000000000" pitchFamily="2" charset="0"/>
            </a:endParaRPr>
          </a:p>
          <a:p>
            <a:pPr marL="285750" indent="-285750" algn="just">
              <a:buFont typeface="Arial" panose="020B0604020202020204" pitchFamily="34" charset="0"/>
              <a:buChar char="•"/>
            </a:pPr>
            <a:r>
              <a:rPr lang="en-US" dirty="0">
                <a:latin typeface="Montserrat" panose="00000500000000000000" pitchFamily="2" charset="0"/>
              </a:rPr>
              <a:t>The study aims to leverage machine learning algorithms, specifically Decision Tree, Support Vector Machine (SVM), and Naive Bayes, to predict the likelihood of diabetes in patients. These algorithms are chosen for their effectiveness in classification tasks.</a:t>
            </a:r>
          </a:p>
          <a:p>
            <a:pPr marL="285750" indent="-285750" algn="just">
              <a:buFont typeface="Arial" panose="020B0604020202020204" pitchFamily="34" charset="0"/>
              <a:buChar char="•"/>
            </a:pPr>
            <a:endParaRPr lang="en-US" dirty="0">
              <a:latin typeface="Montserrat" panose="00000500000000000000" pitchFamily="2" charset="0"/>
            </a:endParaRPr>
          </a:p>
          <a:p>
            <a:pPr marL="285750" indent="-285750" algn="just">
              <a:buFont typeface="Arial" panose="020B0604020202020204" pitchFamily="34" charset="0"/>
              <a:buChar char="•"/>
            </a:pPr>
            <a:r>
              <a:rPr lang="en-US" dirty="0">
                <a:latin typeface="Montserrat" panose="00000500000000000000" pitchFamily="2" charset="0"/>
              </a:rPr>
              <a:t>The experiments are conducted using the Pima Indians Diabetes Database (PIDD) from the UCI Machine Learning Repository. This dataset contains diagnostic measurements and outcomes related to diabetes, making it suitable for training and evaluating the models.</a:t>
            </a:r>
          </a:p>
          <a:p>
            <a:pPr marL="285750" indent="-285750" algn="just">
              <a:buFont typeface="Arial" panose="020B0604020202020204" pitchFamily="34" charset="0"/>
              <a:buChar char="•"/>
            </a:pPr>
            <a:endParaRPr lang="en-US" dirty="0">
              <a:latin typeface="Montserrat" panose="00000500000000000000" pitchFamily="2" charset="0"/>
            </a:endParaRPr>
          </a:p>
          <a:p>
            <a:pPr marL="285750" indent="-285750" algn="just">
              <a:buFont typeface="Arial" panose="020B0604020202020204" pitchFamily="34" charset="0"/>
              <a:buChar char="•"/>
            </a:pPr>
            <a:r>
              <a:rPr lang="en-US" dirty="0">
                <a:latin typeface="Montserrat" panose="00000500000000000000" pitchFamily="2" charset="0"/>
              </a:rPr>
              <a:t>Naive Bayes emerges as the top-performing algorithm, achieving the highest accuracy of 76.30% compared to Decision Tree and SVM. The evaluation metrics used include Precision, Accuracy, F-Measure, and Recall, providing a comprehensive assessment of the models' performance. Additionally, Receiver Operating Characteristic (ROC) curves are employed to validate the results in a systematic manner.</a:t>
            </a:r>
            <a:endParaRPr lang="en-IN" dirty="0">
              <a:latin typeface="Montserrat" panose="00000500000000000000" pitchFamily="2" charset="0"/>
            </a:endParaRPr>
          </a:p>
        </p:txBody>
      </p:sp>
    </p:spTree>
    <p:extLst>
      <p:ext uri="{BB962C8B-B14F-4D97-AF65-F5344CB8AC3E}">
        <p14:creationId xmlns:p14="http://schemas.microsoft.com/office/powerpoint/2010/main" val="88201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9D3A99-828B-BCCB-493C-0A7784F9DB1D}"/>
              </a:ext>
            </a:extLst>
          </p:cNvPr>
          <p:cNvPicPr>
            <a:picLocks noChangeAspect="1"/>
          </p:cNvPicPr>
          <p:nvPr/>
        </p:nvPicPr>
        <p:blipFill>
          <a:blip r:embed="rId2"/>
          <a:stretch>
            <a:fillRect/>
          </a:stretch>
        </p:blipFill>
        <p:spPr>
          <a:xfrm>
            <a:off x="1736262" y="1969173"/>
            <a:ext cx="7943662" cy="2919654"/>
          </a:xfrm>
          <a:prstGeom prst="rect">
            <a:avLst/>
          </a:prstGeom>
        </p:spPr>
      </p:pic>
    </p:spTree>
    <p:extLst>
      <p:ext uri="{BB962C8B-B14F-4D97-AF65-F5344CB8AC3E}">
        <p14:creationId xmlns:p14="http://schemas.microsoft.com/office/powerpoint/2010/main" val="255017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37AE8A-4C89-B409-1EF3-6606E5F18329}"/>
              </a:ext>
            </a:extLst>
          </p:cNvPr>
          <p:cNvSpPr txBox="1"/>
          <p:nvPr/>
        </p:nvSpPr>
        <p:spPr>
          <a:xfrm>
            <a:off x="2399072" y="216308"/>
            <a:ext cx="6980902" cy="830997"/>
          </a:xfrm>
          <a:prstGeom prst="rect">
            <a:avLst/>
          </a:prstGeom>
          <a:noFill/>
        </p:spPr>
        <p:txBody>
          <a:bodyPr wrap="square" rtlCol="0">
            <a:spAutoFit/>
          </a:bodyPr>
          <a:lstStyle/>
          <a:p>
            <a:pPr algn="ctr"/>
            <a:r>
              <a:rPr lang="en-IN" sz="4800" dirty="0">
                <a:latin typeface="Montserrat" panose="00000500000000000000" pitchFamily="2" charset="0"/>
              </a:rPr>
              <a:t>LITERATURE SURVEY</a:t>
            </a:r>
          </a:p>
        </p:txBody>
      </p:sp>
      <p:sp>
        <p:nvSpPr>
          <p:cNvPr id="5" name="TextBox 4">
            <a:extLst>
              <a:ext uri="{FF2B5EF4-FFF2-40B4-BE49-F238E27FC236}">
                <a16:creationId xmlns:a16="http://schemas.microsoft.com/office/drawing/2014/main" id="{A10DB736-F6AE-C9A2-0007-BDBB928FCABC}"/>
              </a:ext>
            </a:extLst>
          </p:cNvPr>
          <p:cNvSpPr txBox="1"/>
          <p:nvPr/>
        </p:nvSpPr>
        <p:spPr>
          <a:xfrm>
            <a:off x="334297" y="2446713"/>
            <a:ext cx="11415251" cy="3785652"/>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Montserrat" panose="00000500000000000000" pitchFamily="2" charset="0"/>
              </a:rPr>
              <a:t>TITLE :    </a:t>
            </a:r>
            <a:r>
              <a:rPr lang="en-US" sz="2000" b="0" i="0" dirty="0">
                <a:solidFill>
                  <a:srgbClr val="1F1F1F"/>
                </a:solidFill>
                <a:effectLst/>
                <a:latin typeface="Montserrat" panose="00000500000000000000" pitchFamily="2" charset="0"/>
              </a:rPr>
              <a:t>Diabetes Prediction Using Machine Learning</a:t>
            </a:r>
          </a:p>
          <a:p>
            <a:pPr marL="342900" indent="-342900">
              <a:buFont typeface="Arial" panose="020B0604020202020204" pitchFamily="34" charset="0"/>
              <a:buChar char="•"/>
            </a:pPr>
            <a:endParaRPr lang="en-US" sz="2000" dirty="0">
              <a:solidFill>
                <a:srgbClr val="1F1F1F"/>
              </a:solidFill>
              <a:latin typeface="Montserrat" panose="00000500000000000000" pitchFamily="2" charset="0"/>
            </a:endParaRPr>
          </a:p>
          <a:p>
            <a:pPr marL="342900" indent="-342900">
              <a:buFont typeface="Arial" panose="020B0604020202020204" pitchFamily="34" charset="0"/>
              <a:buChar char="•"/>
            </a:pPr>
            <a:r>
              <a:rPr lang="en-US" sz="2000" b="1" i="0" dirty="0">
                <a:solidFill>
                  <a:srgbClr val="1F1F1F"/>
                </a:solidFill>
                <a:effectLst/>
                <a:latin typeface="Montserrat" panose="00000500000000000000" pitchFamily="2" charset="0"/>
              </a:rPr>
              <a:t>AUTHOUR NAME:   </a:t>
            </a:r>
            <a:r>
              <a:rPr lang="en-US" sz="2000" i="0" dirty="0">
                <a:solidFill>
                  <a:srgbClr val="1F1F1F"/>
                </a:solidFill>
                <a:effectLst/>
                <a:latin typeface="Montserrat" panose="00000500000000000000" pitchFamily="2" charset="0"/>
              </a:rPr>
              <a:t>G. </a:t>
            </a:r>
            <a:r>
              <a:rPr lang="en-US" sz="2000" i="0" dirty="0" err="1">
                <a:solidFill>
                  <a:srgbClr val="1F1F1F"/>
                </a:solidFill>
                <a:effectLst/>
                <a:latin typeface="Montserrat" panose="00000500000000000000" pitchFamily="2" charset="0"/>
              </a:rPr>
              <a:t>Parimala</a:t>
            </a:r>
            <a:r>
              <a:rPr lang="en-US" sz="2000" i="0" dirty="0">
                <a:solidFill>
                  <a:srgbClr val="1F1F1F"/>
                </a:solidFill>
                <a:effectLst/>
                <a:latin typeface="Montserrat" panose="00000500000000000000" pitchFamily="2" charset="0"/>
              </a:rPr>
              <a:t> , R. </a:t>
            </a:r>
            <a:r>
              <a:rPr lang="en-US" sz="2000" i="0" dirty="0" err="1">
                <a:solidFill>
                  <a:srgbClr val="1F1F1F"/>
                </a:solidFill>
                <a:effectLst/>
                <a:latin typeface="Montserrat" panose="00000500000000000000" pitchFamily="2" charset="0"/>
              </a:rPr>
              <a:t>kayalvizhi</a:t>
            </a:r>
            <a:r>
              <a:rPr lang="en-US" sz="2000" i="0" dirty="0">
                <a:solidFill>
                  <a:srgbClr val="1F1F1F"/>
                </a:solidFill>
                <a:effectLst/>
                <a:latin typeface="Montserrat" panose="00000500000000000000" pitchFamily="2" charset="0"/>
              </a:rPr>
              <a:t> ,S. </a:t>
            </a:r>
            <a:r>
              <a:rPr lang="en-US" sz="2000" i="0" dirty="0" err="1">
                <a:solidFill>
                  <a:srgbClr val="1F1F1F"/>
                </a:solidFill>
                <a:effectLst/>
                <a:latin typeface="Montserrat" panose="00000500000000000000" pitchFamily="2" charset="0"/>
              </a:rPr>
              <a:t>Nithiya</a:t>
            </a:r>
            <a:endParaRPr lang="en-US" sz="2000" i="0" dirty="0">
              <a:solidFill>
                <a:srgbClr val="1F1F1F"/>
              </a:solidFill>
              <a:effectLst/>
              <a:latin typeface="Montserrat" panose="00000500000000000000" pitchFamily="2" charset="0"/>
            </a:endParaRPr>
          </a:p>
          <a:p>
            <a:pPr marL="342900" indent="-342900">
              <a:buFont typeface="Arial" panose="020B0604020202020204" pitchFamily="34" charset="0"/>
              <a:buChar char="•"/>
            </a:pPr>
            <a:endParaRPr lang="en-US" sz="2000" b="1" dirty="0">
              <a:solidFill>
                <a:srgbClr val="1F1F1F"/>
              </a:solidFill>
              <a:latin typeface="Montserrat" panose="00000500000000000000" pitchFamily="2" charset="0"/>
            </a:endParaRPr>
          </a:p>
          <a:p>
            <a:pPr marL="342900" indent="-342900">
              <a:buFont typeface="Arial" panose="020B0604020202020204" pitchFamily="34" charset="0"/>
              <a:buChar char="•"/>
            </a:pPr>
            <a:r>
              <a:rPr lang="en-US" sz="2000" b="1" i="0" dirty="0">
                <a:solidFill>
                  <a:srgbClr val="1F1F1F"/>
                </a:solidFill>
                <a:effectLst/>
                <a:latin typeface="Montserrat" panose="00000500000000000000" pitchFamily="2" charset="0"/>
              </a:rPr>
              <a:t>CONFERENCE: </a:t>
            </a:r>
            <a:r>
              <a:rPr lang="en-US" sz="2000" b="1" dirty="0">
                <a:solidFill>
                  <a:srgbClr val="1F1F1F"/>
                </a:solidFill>
                <a:latin typeface="Montserrat" panose="00000500000000000000" pitchFamily="2" charset="0"/>
              </a:rPr>
              <a:t> </a:t>
            </a:r>
            <a:r>
              <a:rPr lang="en-US" sz="2000" dirty="0">
                <a:solidFill>
                  <a:srgbClr val="1F1F1F"/>
                </a:solidFill>
                <a:latin typeface="Montserrat" panose="00000500000000000000" pitchFamily="2" charset="0"/>
              </a:rPr>
              <a:t>International Conference on Computer Communication and 						  	  Informatics (ICCCI)</a:t>
            </a:r>
          </a:p>
          <a:p>
            <a:pPr marL="342900" indent="-342900">
              <a:buFont typeface="Arial" panose="020B0604020202020204" pitchFamily="34" charset="0"/>
              <a:buChar char="•"/>
            </a:pPr>
            <a:endParaRPr lang="en-US" sz="2000" b="1" i="0" dirty="0">
              <a:solidFill>
                <a:srgbClr val="1F1F1F"/>
              </a:solidFill>
              <a:effectLst/>
              <a:latin typeface="Montserrat" panose="00000500000000000000" pitchFamily="2" charset="0"/>
            </a:endParaRPr>
          </a:p>
          <a:p>
            <a:pPr marL="342900" indent="-342900">
              <a:buFont typeface="Arial" panose="020B0604020202020204" pitchFamily="34" charset="0"/>
              <a:buChar char="•"/>
            </a:pPr>
            <a:r>
              <a:rPr lang="en-US" sz="2000" b="1" dirty="0">
                <a:solidFill>
                  <a:srgbClr val="1F1F1F"/>
                </a:solidFill>
                <a:latin typeface="Montserrat" panose="00000500000000000000" pitchFamily="2" charset="0"/>
              </a:rPr>
              <a:t>Published Year:  </a:t>
            </a:r>
            <a:r>
              <a:rPr lang="en-US" sz="2000" dirty="0">
                <a:solidFill>
                  <a:srgbClr val="1F1F1F"/>
                </a:solidFill>
                <a:latin typeface="Montserrat" panose="00000500000000000000" pitchFamily="2" charset="0"/>
              </a:rPr>
              <a:t>2023</a:t>
            </a:r>
            <a:endParaRPr lang="en-US" sz="2000" i="0" dirty="0">
              <a:solidFill>
                <a:srgbClr val="1F1F1F"/>
              </a:solidFill>
              <a:effectLst/>
              <a:latin typeface="Montserrat" panose="00000500000000000000" pitchFamily="2" charset="0"/>
            </a:endParaRPr>
          </a:p>
          <a:p>
            <a:pPr marL="342900" indent="-342900">
              <a:buFont typeface="Arial" panose="020B0604020202020204" pitchFamily="34" charset="0"/>
              <a:buChar char="•"/>
            </a:pPr>
            <a:endParaRPr lang="en-US" sz="2000" b="0" i="0" dirty="0">
              <a:solidFill>
                <a:srgbClr val="1F1F1F"/>
              </a:solidFill>
              <a:effectLst/>
              <a:latin typeface="Montserrat" panose="00000500000000000000" pitchFamily="2" charset="0"/>
            </a:endParaRPr>
          </a:p>
          <a:p>
            <a:pPr marL="342900" indent="-342900">
              <a:buFont typeface="Arial" panose="020B0604020202020204" pitchFamily="34" charset="0"/>
              <a:buChar char="•"/>
            </a:pPr>
            <a:endParaRPr lang="en-US" sz="2000" b="0" i="0" dirty="0">
              <a:solidFill>
                <a:srgbClr val="1F1F1F"/>
              </a:solidFill>
              <a:effectLst/>
              <a:latin typeface="Montserrat" panose="00000500000000000000" pitchFamily="2" charset="0"/>
            </a:endParaRPr>
          </a:p>
          <a:p>
            <a:endParaRPr lang="en-US" sz="2000" b="0" i="0" dirty="0">
              <a:solidFill>
                <a:srgbClr val="1F1F1F"/>
              </a:solidFill>
              <a:effectLst/>
              <a:latin typeface="Montserrat" panose="00000500000000000000" pitchFamily="2" charset="0"/>
            </a:endParaRPr>
          </a:p>
          <a:p>
            <a:endParaRPr lang="en-IN" sz="2000" dirty="0"/>
          </a:p>
        </p:txBody>
      </p:sp>
    </p:spTree>
    <p:extLst>
      <p:ext uri="{BB962C8B-B14F-4D97-AF65-F5344CB8AC3E}">
        <p14:creationId xmlns:p14="http://schemas.microsoft.com/office/powerpoint/2010/main" val="20911150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159</TotalTime>
  <Words>975</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Abdur Rahman Basil</dc:creator>
  <cp:lastModifiedBy>Abdur Rahman Basil</cp:lastModifiedBy>
  <cp:revision>14</cp:revision>
  <dcterms:created xsi:type="dcterms:W3CDTF">2024-04-18T07:39:32Z</dcterms:created>
  <dcterms:modified xsi:type="dcterms:W3CDTF">2024-04-19T14:48:35Z</dcterms:modified>
</cp:coreProperties>
</file>