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3" r:id="rId6"/>
    <p:sldId id="264" r:id="rId7"/>
    <p:sldId id="261" r:id="rId8"/>
    <p:sldId id="262" r:id="rId9"/>
    <p:sldId id="265" r:id="rId10"/>
    <p:sldId id="266" r:id="rId11"/>
    <p:sldId id="271"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79E24-4D40-4504-A78C-6BC7DD09109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36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79E24-4D40-4504-A78C-6BC7DD091099}" type="slidenum">
              <a:rPr lang="en-US" smtClean="0"/>
              <a:t>‹#›</a:t>
            </a:fld>
            <a:endParaRPr lang="en-US" dirty="0"/>
          </a:p>
        </p:txBody>
      </p:sp>
    </p:spTree>
    <p:extLst>
      <p:ext uri="{BB962C8B-B14F-4D97-AF65-F5344CB8AC3E}">
        <p14:creationId xmlns:p14="http://schemas.microsoft.com/office/powerpoint/2010/main" val="65674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79E24-4D40-4504-A78C-6BC7DD091099}" type="slidenum">
              <a:rPr lang="en-US" smtClean="0"/>
              <a:t>‹#›</a:t>
            </a:fld>
            <a:endParaRPr lang="en-US" dirty="0"/>
          </a:p>
        </p:txBody>
      </p:sp>
    </p:spTree>
    <p:extLst>
      <p:ext uri="{BB962C8B-B14F-4D97-AF65-F5344CB8AC3E}">
        <p14:creationId xmlns:p14="http://schemas.microsoft.com/office/powerpoint/2010/main" val="4008939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79E24-4D40-4504-A78C-6BC7DD091099}" type="slidenum">
              <a:rPr lang="en-US" smtClean="0"/>
              <a:t>‹#›</a:t>
            </a:fld>
            <a:endParaRPr lang="en-US" dirty="0"/>
          </a:p>
        </p:txBody>
      </p:sp>
    </p:spTree>
    <p:extLst>
      <p:ext uri="{BB962C8B-B14F-4D97-AF65-F5344CB8AC3E}">
        <p14:creationId xmlns:p14="http://schemas.microsoft.com/office/powerpoint/2010/main" val="197193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979E24-4D40-4504-A78C-6BC7DD09109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88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979E24-4D40-4504-A78C-6BC7DD091099}" type="slidenum">
              <a:rPr lang="en-US" smtClean="0"/>
              <a:t>‹#›</a:t>
            </a:fld>
            <a:endParaRPr lang="en-US" dirty="0"/>
          </a:p>
        </p:txBody>
      </p:sp>
    </p:spTree>
    <p:extLst>
      <p:ext uri="{BB962C8B-B14F-4D97-AF65-F5344CB8AC3E}">
        <p14:creationId xmlns:p14="http://schemas.microsoft.com/office/powerpoint/2010/main" val="135434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979E24-4D40-4504-A78C-6BC7DD091099}" type="slidenum">
              <a:rPr lang="en-US" smtClean="0"/>
              <a:t>‹#›</a:t>
            </a:fld>
            <a:endParaRPr lang="en-US" dirty="0"/>
          </a:p>
        </p:txBody>
      </p:sp>
    </p:spTree>
    <p:extLst>
      <p:ext uri="{BB962C8B-B14F-4D97-AF65-F5344CB8AC3E}">
        <p14:creationId xmlns:p14="http://schemas.microsoft.com/office/powerpoint/2010/main" val="36610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979E24-4D40-4504-A78C-6BC7DD091099}" type="slidenum">
              <a:rPr lang="en-US" smtClean="0"/>
              <a:t>‹#›</a:t>
            </a:fld>
            <a:endParaRPr lang="en-US" dirty="0"/>
          </a:p>
        </p:txBody>
      </p:sp>
    </p:spTree>
    <p:extLst>
      <p:ext uri="{BB962C8B-B14F-4D97-AF65-F5344CB8AC3E}">
        <p14:creationId xmlns:p14="http://schemas.microsoft.com/office/powerpoint/2010/main" val="368276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56979E24-4D40-4504-A78C-6BC7DD091099}" type="slidenum">
              <a:rPr lang="en-US" smtClean="0"/>
              <a:t>‹#›</a:t>
            </a:fld>
            <a:endParaRPr lang="en-US" dirty="0"/>
          </a:p>
        </p:txBody>
      </p:sp>
    </p:spTree>
    <p:extLst>
      <p:ext uri="{BB962C8B-B14F-4D97-AF65-F5344CB8AC3E}">
        <p14:creationId xmlns:p14="http://schemas.microsoft.com/office/powerpoint/2010/main" val="401735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03712E-16ED-420F-9A53-6234BC7AD9BA}" type="datetimeFigureOut">
              <a:rPr lang="en-US" smtClean="0"/>
              <a:t>9/26/2020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979E24-4D40-4504-A78C-6BC7DD091099}" type="slidenum">
              <a:rPr lang="en-US" smtClean="0"/>
              <a:t>‹#›</a:t>
            </a:fld>
            <a:endParaRPr lang="en-US" dirty="0"/>
          </a:p>
        </p:txBody>
      </p:sp>
    </p:spTree>
    <p:extLst>
      <p:ext uri="{BB962C8B-B14F-4D97-AF65-F5344CB8AC3E}">
        <p14:creationId xmlns:p14="http://schemas.microsoft.com/office/powerpoint/2010/main" val="415835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03712E-16ED-420F-9A53-6234BC7AD9BA}" type="datetimeFigureOut">
              <a:rPr lang="en-US" smtClean="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979E24-4D40-4504-A78C-6BC7DD091099}" type="slidenum">
              <a:rPr lang="en-US" smtClean="0"/>
              <a:t>‹#›</a:t>
            </a:fld>
            <a:endParaRPr lang="en-US" dirty="0"/>
          </a:p>
        </p:txBody>
      </p:sp>
    </p:spTree>
    <p:extLst>
      <p:ext uri="{BB962C8B-B14F-4D97-AF65-F5344CB8AC3E}">
        <p14:creationId xmlns:p14="http://schemas.microsoft.com/office/powerpoint/2010/main" val="423049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03712E-16ED-420F-9A53-6234BC7AD9BA}" type="datetimeFigureOut">
              <a:rPr lang="en-US" smtClean="0"/>
              <a:t>9/26/2020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979E24-4D40-4504-A78C-6BC7DD091099}"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9506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ctrTitle"/>
          </p:nvPr>
        </p:nvSpPr>
        <p:spPr>
          <a:xfrm>
            <a:off x="1440873" y="3158838"/>
            <a:ext cx="10474033" cy="1367127"/>
          </a:xfrm>
        </p:spPr>
        <p:txBody>
          <a:bodyPr>
            <a:normAutofit fontScale="90000"/>
          </a:bodyPr>
          <a:lstStyle/>
          <a:p>
            <a:pPr algn="r"/>
            <a:r>
              <a:rPr lang="en-US" sz="7300" dirty="0" smtClean="0"/>
              <a:t>Data Science Assignment – 1</a:t>
            </a:r>
            <a:br>
              <a:rPr lang="en-US" sz="7300" dirty="0" smtClean="0"/>
            </a:br>
            <a:r>
              <a:rPr lang="en-US" sz="7300" dirty="0" smtClean="0"/>
              <a:t/>
            </a:r>
            <a:br>
              <a:rPr lang="en-US" sz="7300" dirty="0" smtClean="0"/>
            </a:br>
            <a:r>
              <a:rPr lang="en-US" sz="6000" dirty="0" smtClean="0"/>
              <a:t>Top Mentor</a:t>
            </a:r>
            <a:endParaRPr lang="en-US" dirty="0"/>
          </a:p>
        </p:txBody>
      </p:sp>
    </p:spTree>
    <p:extLst>
      <p:ext uri="{BB962C8B-B14F-4D97-AF65-F5344CB8AC3E}">
        <p14:creationId xmlns:p14="http://schemas.microsoft.com/office/powerpoint/2010/main" val="152303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Description -1.2</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196948608"/>
              </p:ext>
            </p:extLst>
          </p:nvPr>
        </p:nvGraphicFramePr>
        <p:xfrm>
          <a:off x="692727" y="1825627"/>
          <a:ext cx="5153413" cy="4159538"/>
        </p:xfrm>
        <a:graphic>
          <a:graphicData uri="http://schemas.openxmlformats.org/drawingml/2006/table">
            <a:tbl>
              <a:tblPr firstRow="1" firstCol="1" bandRow="1">
                <a:tableStyleId>{5C22544A-7EE6-4342-B048-85BDC9FD1C3A}</a:tableStyleId>
              </a:tblPr>
              <a:tblGrid>
                <a:gridCol w="2087076">
                  <a:extLst>
                    <a:ext uri="{9D8B030D-6E8A-4147-A177-3AD203B41FA5}">
                      <a16:colId xmlns:a16="http://schemas.microsoft.com/office/drawing/2014/main" val="2405033262"/>
                    </a:ext>
                  </a:extLst>
                </a:gridCol>
                <a:gridCol w="1416115">
                  <a:extLst>
                    <a:ext uri="{9D8B030D-6E8A-4147-A177-3AD203B41FA5}">
                      <a16:colId xmlns:a16="http://schemas.microsoft.com/office/drawing/2014/main" val="3281122475"/>
                    </a:ext>
                  </a:extLst>
                </a:gridCol>
                <a:gridCol w="1650222">
                  <a:extLst>
                    <a:ext uri="{9D8B030D-6E8A-4147-A177-3AD203B41FA5}">
                      <a16:colId xmlns:a16="http://schemas.microsoft.com/office/drawing/2014/main" val="1739823598"/>
                    </a:ext>
                  </a:extLst>
                </a:gridCol>
              </a:tblGrid>
              <a:tr h="322670">
                <a:tc>
                  <a:txBody>
                    <a:bodyPr/>
                    <a:lstStyle/>
                    <a:p>
                      <a:pPr marL="0" marR="0" indent="0" algn="l">
                        <a:lnSpc>
                          <a:spcPct val="107000"/>
                        </a:lnSpc>
                        <a:spcBef>
                          <a:spcPts val="0"/>
                        </a:spcBef>
                        <a:spcAft>
                          <a:spcPts val="0"/>
                        </a:spcAft>
                      </a:pPr>
                      <a:r>
                        <a:rPr lang="en-US" sz="1100" dirty="0">
                          <a:solidFill>
                            <a:srgbClr val="002060"/>
                          </a:solidFill>
                          <a:effectLst/>
                        </a:rPr>
                        <a:t>Competitors nearby</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 </a:t>
                      </a:r>
                      <a:r>
                        <a:rPr lang="en-US" sz="1100" dirty="0" smtClean="0">
                          <a:solidFill>
                            <a:srgbClr val="002060"/>
                          </a:solidFill>
                          <a:effectLst/>
                        </a:rPr>
                        <a:t>For </a:t>
                      </a:r>
                      <a:r>
                        <a:rPr lang="en-US" sz="1100" dirty="0">
                          <a:solidFill>
                            <a:srgbClr val="002060"/>
                          </a:solidFill>
                          <a:effectLst/>
                        </a:rPr>
                        <a:t>each VADA PAV</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pPr>
                      <a:r>
                        <a:rPr lang="en-US" sz="1100" dirty="0" smtClean="0">
                          <a:solidFill>
                            <a:srgbClr val="002060"/>
                          </a:solidFill>
                          <a:effectLst/>
                        </a:rPr>
                        <a:t>Timings</a:t>
                      </a:r>
                      <a:endParaRPr lang="en-US" sz="1100" dirty="0">
                        <a:solidFill>
                          <a:srgbClr val="002060"/>
                        </a:solidFill>
                        <a:effectLst/>
                        <a:latin typeface="Calibri" panose="020F0502020204030204"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55263"/>
                  </a:ext>
                </a:extLst>
              </a:tr>
              <a:tr h="322670">
                <a:tc>
                  <a:txBody>
                    <a:bodyPr/>
                    <a:lstStyle/>
                    <a:p>
                      <a:pPr algn="l">
                        <a:lnSpc>
                          <a:spcPct val="107000"/>
                        </a:lnSpc>
                      </a:pPr>
                      <a:endParaRPr lang="en-US" sz="1100" dirty="0">
                        <a:solidFill>
                          <a:srgbClr val="002060"/>
                        </a:solidFill>
                        <a:effectLst/>
                        <a:latin typeface="Calibri" panose="020F0502020204030204"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pPr>
                      <a:endParaRPr lang="en-US" sz="1100" dirty="0">
                        <a:solidFill>
                          <a:srgbClr val="002060"/>
                        </a:solidFill>
                        <a:effectLst/>
                        <a:latin typeface="Calibri" panose="020F0502020204030204"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pPr>
                      <a:endParaRPr lang="en-US" sz="1100" dirty="0">
                        <a:solidFill>
                          <a:srgbClr val="002060"/>
                        </a:solidFill>
                        <a:effectLst/>
                        <a:latin typeface="Calibri" panose="020F0502020204030204"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2989206"/>
                  </a:ext>
                </a:extLst>
              </a:tr>
              <a:tr h="318762">
                <a:tc>
                  <a:txBody>
                    <a:bodyPr/>
                    <a:lstStyle/>
                    <a:p>
                      <a:pPr marL="0" marR="0" indent="0" algn="l">
                        <a:lnSpc>
                          <a:spcPct val="107000"/>
                        </a:lnSpc>
                        <a:spcBef>
                          <a:spcPts val="0"/>
                        </a:spcBef>
                        <a:spcAft>
                          <a:spcPts val="0"/>
                        </a:spcAft>
                      </a:pPr>
                      <a:r>
                        <a:rPr lang="en-US" sz="1100" dirty="0">
                          <a:solidFill>
                            <a:srgbClr val="002060"/>
                          </a:solidFill>
                          <a:effectLst/>
                        </a:rPr>
                        <a:t>aadhya-amruttulya-budhwar-peth</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107000"/>
                        </a:lnSpc>
                        <a:spcBef>
                          <a:spcPts val="0"/>
                        </a:spcBef>
                        <a:spcAft>
                          <a:spcPts val="0"/>
                        </a:spcAft>
                      </a:pPr>
                      <a:r>
                        <a:rPr lang="en-US" sz="1100" dirty="0">
                          <a:solidFill>
                            <a:srgbClr val="002060"/>
                          </a:solidFill>
                          <a:effectLst/>
                        </a:rPr>
                        <a:t>15</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from 8:00 Am</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337984"/>
                  </a:ext>
                </a:extLst>
              </a:tr>
              <a:tr h="318762">
                <a:tc>
                  <a:txBody>
                    <a:bodyPr/>
                    <a:lstStyle/>
                    <a:p>
                      <a:pPr marL="0" marR="0" indent="0" algn="l">
                        <a:lnSpc>
                          <a:spcPct val="107000"/>
                        </a:lnSpc>
                        <a:spcBef>
                          <a:spcPts val="0"/>
                        </a:spcBef>
                        <a:spcAft>
                          <a:spcPts val="0"/>
                        </a:spcAft>
                      </a:pPr>
                      <a:r>
                        <a:rPr lang="en-US" sz="1100" dirty="0">
                          <a:solidFill>
                            <a:srgbClr val="002060"/>
                          </a:solidFill>
                          <a:effectLst/>
                        </a:rPr>
                        <a:t>wadeshwar-fc-road</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107000"/>
                        </a:lnSpc>
                        <a:spcBef>
                          <a:spcPts val="0"/>
                        </a:spcBef>
                        <a:spcAft>
                          <a:spcPts val="0"/>
                        </a:spcAft>
                      </a:pPr>
                      <a:r>
                        <a:rPr lang="en-US" sz="1100" dirty="0">
                          <a:solidFill>
                            <a:srgbClr val="002060"/>
                          </a:solidFill>
                          <a:effectLst/>
                        </a:rPr>
                        <a:t>120</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from 12:30 pm</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61029"/>
                  </a:ext>
                </a:extLst>
              </a:tr>
              <a:tr h="318762">
                <a:tc>
                  <a:txBody>
                    <a:bodyPr/>
                    <a:lstStyle/>
                    <a:p>
                      <a:pPr marL="0" marR="0" indent="0" algn="l">
                        <a:lnSpc>
                          <a:spcPct val="107000"/>
                        </a:lnSpc>
                        <a:spcBef>
                          <a:spcPts val="0"/>
                        </a:spcBef>
                        <a:spcAft>
                          <a:spcPts val="0"/>
                        </a:spcAft>
                      </a:pPr>
                      <a:r>
                        <a:rPr lang="en-US" sz="1100" dirty="0">
                          <a:solidFill>
                            <a:srgbClr val="002060"/>
                          </a:solidFill>
                          <a:effectLst/>
                        </a:rPr>
                        <a:t>triveni-1-fc-road</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107000"/>
                        </a:lnSpc>
                        <a:spcBef>
                          <a:spcPts val="0"/>
                        </a:spcBef>
                        <a:spcAft>
                          <a:spcPts val="0"/>
                        </a:spcAft>
                      </a:pPr>
                      <a:r>
                        <a:rPr lang="en-US" sz="1100" dirty="0">
                          <a:solidFill>
                            <a:srgbClr val="002060"/>
                          </a:solidFill>
                          <a:effectLst/>
                        </a:rPr>
                        <a:t>15</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from: 7:00 AM</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2214097"/>
                  </a:ext>
                </a:extLst>
              </a:tr>
              <a:tr h="318762">
                <a:tc>
                  <a:txBody>
                    <a:bodyPr/>
                    <a:lstStyle/>
                    <a:p>
                      <a:pPr marL="0" marR="0" indent="0" algn="l">
                        <a:lnSpc>
                          <a:spcPct val="107000"/>
                        </a:lnSpc>
                        <a:spcBef>
                          <a:spcPts val="0"/>
                        </a:spcBef>
                        <a:spcAft>
                          <a:spcPts val="0"/>
                        </a:spcAft>
                      </a:pPr>
                      <a:r>
                        <a:rPr lang="en-US" sz="1100" dirty="0">
                          <a:solidFill>
                            <a:srgbClr val="002060"/>
                          </a:solidFill>
                          <a:effectLst/>
                        </a:rPr>
                        <a:t>imdr-canteen-fc-road</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107000"/>
                        </a:lnSpc>
                        <a:spcBef>
                          <a:spcPts val="0"/>
                        </a:spcBef>
                        <a:spcAft>
                          <a:spcPts val="0"/>
                        </a:spcAft>
                      </a:pPr>
                      <a:r>
                        <a:rPr lang="en-US" sz="1100" dirty="0">
                          <a:solidFill>
                            <a:srgbClr val="002060"/>
                          </a:solidFill>
                          <a:effectLst/>
                        </a:rPr>
                        <a:t>15</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from: 7:30 AM</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628478"/>
                  </a:ext>
                </a:extLst>
              </a:tr>
              <a:tr h="318762">
                <a:tc>
                  <a:txBody>
                    <a:bodyPr/>
                    <a:lstStyle/>
                    <a:p>
                      <a:pPr marL="0" marR="0" indent="0" algn="l">
                        <a:lnSpc>
                          <a:spcPct val="107000"/>
                        </a:lnSpc>
                        <a:spcBef>
                          <a:spcPts val="0"/>
                        </a:spcBef>
                        <a:spcAft>
                          <a:spcPts val="0"/>
                        </a:spcAft>
                      </a:pPr>
                      <a:r>
                        <a:rPr lang="en-US" sz="1100" dirty="0">
                          <a:solidFill>
                            <a:srgbClr val="002060"/>
                          </a:solidFill>
                          <a:effectLst/>
                        </a:rPr>
                        <a:t>joshi-wadewale-shivaji-nagar</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107000"/>
                        </a:lnSpc>
                        <a:spcBef>
                          <a:spcPts val="0"/>
                        </a:spcBef>
                        <a:spcAft>
                          <a:spcPts val="0"/>
                        </a:spcAft>
                      </a:pPr>
                      <a:r>
                        <a:rPr lang="en-US" sz="1100" dirty="0">
                          <a:solidFill>
                            <a:srgbClr val="002060"/>
                          </a:solidFill>
                          <a:effectLst/>
                        </a:rPr>
                        <a:t>15</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from 8:00 Am</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312916"/>
                  </a:ext>
                </a:extLst>
              </a:tr>
              <a:tr h="322670">
                <a:tc>
                  <a:txBody>
                    <a:bodyPr/>
                    <a:lstStyle/>
                    <a:p>
                      <a:pPr algn="l">
                        <a:lnSpc>
                          <a:spcPct val="107000"/>
                        </a:lnSpc>
                      </a:pPr>
                      <a:endParaRPr lang="en-US" sz="1100" dirty="0">
                        <a:solidFill>
                          <a:srgbClr val="002060"/>
                        </a:solidFill>
                        <a:effectLst/>
                        <a:latin typeface="Calibri" panose="020F0502020204030204"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pPr>
                      <a:endParaRPr lang="en-US" sz="1100" dirty="0">
                        <a:solidFill>
                          <a:srgbClr val="002060"/>
                        </a:solidFill>
                        <a:effectLst/>
                        <a:latin typeface="Calibri" panose="020F0502020204030204"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pPr>
                      <a:endParaRPr lang="en-US" sz="1100" dirty="0">
                        <a:solidFill>
                          <a:srgbClr val="002060"/>
                        </a:solidFill>
                        <a:effectLst/>
                        <a:latin typeface="Calibri" panose="020F0502020204030204"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23625"/>
                  </a:ext>
                </a:extLst>
              </a:tr>
              <a:tr h="322670">
                <a:tc gridSpan="2">
                  <a:txBody>
                    <a:bodyPr/>
                    <a:lstStyle/>
                    <a:p>
                      <a:pPr marL="0" marR="0" indent="0" algn="ctr">
                        <a:lnSpc>
                          <a:spcPct val="107000"/>
                        </a:lnSpc>
                        <a:spcBef>
                          <a:spcPts val="0"/>
                        </a:spcBef>
                        <a:spcAft>
                          <a:spcPts val="0"/>
                        </a:spcAft>
                      </a:pPr>
                      <a:r>
                        <a:rPr lang="en-US" sz="1100" dirty="0">
                          <a:solidFill>
                            <a:srgbClr val="002060"/>
                          </a:solidFill>
                          <a:effectLst/>
                        </a:rPr>
                        <a:t>Top Competitors in Shivaji Nagar</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07000"/>
                        </a:lnSpc>
                      </a:pPr>
                      <a:r>
                        <a:rPr lang="en-US" sz="1100" dirty="0" smtClean="0">
                          <a:solidFill>
                            <a:srgbClr val="002060"/>
                          </a:solidFill>
                          <a:effectLst/>
                        </a:rPr>
                        <a:t>Timings</a:t>
                      </a:r>
                      <a:endParaRPr lang="en-US" sz="1100" dirty="0">
                        <a:solidFill>
                          <a:srgbClr val="002060"/>
                        </a:solidFill>
                        <a:effectLst/>
                        <a:latin typeface="Calibri" panose="020F0502020204030204"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7120672"/>
                  </a:ext>
                </a:extLst>
              </a:tr>
              <a:tr h="318762">
                <a:tc>
                  <a:txBody>
                    <a:bodyPr/>
                    <a:lstStyle/>
                    <a:p>
                      <a:pPr marL="0" marR="0" indent="0" algn="l">
                        <a:lnSpc>
                          <a:spcPct val="107000"/>
                        </a:lnSpc>
                        <a:spcBef>
                          <a:spcPts val="0"/>
                        </a:spcBef>
                        <a:spcAft>
                          <a:spcPts val="0"/>
                        </a:spcAft>
                      </a:pPr>
                      <a:r>
                        <a:rPr lang="en-US" sz="1200" b="1" dirty="0" smtClean="0">
                          <a:ln>
                            <a:noFill/>
                          </a:ln>
                          <a:solidFill>
                            <a:srgbClr val="002060"/>
                          </a:solidFill>
                          <a:effectLst/>
                          <a:latin typeface="+mn-lt"/>
                          <a:ea typeface="Segoe UI" panose="020B0502040204020203" pitchFamily="34" charset="0"/>
                          <a:cs typeface="Times New Roman" panose="02020603050405020304" pitchFamily="18" charset="0"/>
                        </a:rPr>
                        <a:t>Joshi</a:t>
                      </a:r>
                      <a:r>
                        <a:rPr lang="en-US" sz="1200" b="1" baseline="0" dirty="0" smtClean="0">
                          <a:ln>
                            <a:noFill/>
                          </a:ln>
                          <a:solidFill>
                            <a:srgbClr val="002060"/>
                          </a:solidFill>
                          <a:effectLst/>
                          <a:latin typeface="+mn-lt"/>
                          <a:ea typeface="Segoe UI" panose="020B0502040204020203" pitchFamily="34" charset="0"/>
                          <a:cs typeface="Times New Roman" panose="02020603050405020304" pitchFamily="18" charset="0"/>
                        </a:rPr>
                        <a:t> </a:t>
                      </a:r>
                      <a:r>
                        <a:rPr lang="en-US" sz="1200" b="1" baseline="0" dirty="0" err="1" smtClean="0">
                          <a:ln>
                            <a:noFill/>
                          </a:ln>
                          <a:solidFill>
                            <a:srgbClr val="002060"/>
                          </a:solidFill>
                          <a:effectLst/>
                          <a:latin typeface="+mn-lt"/>
                          <a:ea typeface="Segoe UI" panose="020B0502040204020203" pitchFamily="34" charset="0"/>
                          <a:cs typeface="Times New Roman" panose="02020603050405020304" pitchFamily="18" charset="0"/>
                        </a:rPr>
                        <a:t>Wadevale</a:t>
                      </a:r>
                      <a:endParaRPr lang="en-US" sz="1200" b="1" dirty="0">
                        <a:ln>
                          <a:noFill/>
                        </a:ln>
                        <a:solidFill>
                          <a:srgbClr val="002060"/>
                        </a:solidFill>
                        <a:effectLst/>
                        <a:latin typeface="+mn-lt"/>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107000"/>
                        </a:lnSpc>
                        <a:spcBef>
                          <a:spcPts val="0"/>
                        </a:spcBef>
                        <a:spcAft>
                          <a:spcPts val="0"/>
                        </a:spcAft>
                      </a:pPr>
                      <a:r>
                        <a:rPr lang="en-US" sz="1100" dirty="0">
                          <a:solidFill>
                            <a:srgbClr val="002060"/>
                          </a:solidFill>
                          <a:effectLst/>
                        </a:rPr>
                        <a:t>15</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8am - 10pm</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7371163"/>
                  </a:ext>
                </a:extLst>
              </a:tr>
              <a:tr h="318762">
                <a:tc>
                  <a:txBody>
                    <a:bodyPr/>
                    <a:lstStyle/>
                    <a:p>
                      <a:pPr marL="0" marR="0" indent="0" algn="l">
                        <a:lnSpc>
                          <a:spcPct val="107000"/>
                        </a:lnSpc>
                        <a:spcBef>
                          <a:spcPts val="0"/>
                        </a:spcBef>
                        <a:spcAft>
                          <a:spcPts val="0"/>
                        </a:spcAft>
                      </a:pPr>
                      <a:r>
                        <a:rPr lang="en-US" sz="1100" dirty="0">
                          <a:solidFill>
                            <a:srgbClr val="002060"/>
                          </a:solidFill>
                          <a:effectLst/>
                        </a:rPr>
                        <a:t>R'Adda</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107000"/>
                        </a:lnSpc>
                        <a:spcBef>
                          <a:spcPts val="0"/>
                        </a:spcBef>
                        <a:spcAft>
                          <a:spcPts val="0"/>
                        </a:spcAft>
                      </a:pPr>
                      <a:r>
                        <a:rPr lang="en-US" sz="1100" dirty="0">
                          <a:solidFill>
                            <a:srgbClr val="002060"/>
                          </a:solidFill>
                          <a:effectLst/>
                        </a:rPr>
                        <a:t>249</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5pm – 12midnight</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2509564"/>
                  </a:ext>
                </a:extLst>
              </a:tr>
              <a:tr h="318762">
                <a:tc>
                  <a:txBody>
                    <a:bodyPr/>
                    <a:lstStyle/>
                    <a:p>
                      <a:pPr marL="0" marR="0" indent="0" algn="l">
                        <a:lnSpc>
                          <a:spcPct val="107000"/>
                        </a:lnSpc>
                        <a:spcBef>
                          <a:spcPts val="0"/>
                        </a:spcBef>
                        <a:spcAft>
                          <a:spcPts val="0"/>
                        </a:spcAft>
                      </a:pPr>
                      <a:r>
                        <a:rPr lang="en-US" sz="1100" u="sng" dirty="0" smtClean="0">
                          <a:solidFill>
                            <a:srgbClr val="002060"/>
                          </a:solidFill>
                          <a:effectLst/>
                        </a:rPr>
                        <a:t>Santosh Bakery</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107000"/>
                        </a:lnSpc>
                        <a:spcBef>
                          <a:spcPts val="0"/>
                        </a:spcBef>
                        <a:spcAft>
                          <a:spcPts val="0"/>
                        </a:spcAft>
                      </a:pPr>
                      <a:r>
                        <a:rPr lang="en-US" sz="1100" dirty="0">
                          <a:solidFill>
                            <a:srgbClr val="002060"/>
                          </a:solidFill>
                          <a:effectLst/>
                        </a:rPr>
                        <a:t>25</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7am – 1pm, 4pm – 9pm</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3132003"/>
                  </a:ext>
                </a:extLst>
              </a:tr>
              <a:tr h="318762">
                <a:tc>
                  <a:txBody>
                    <a:bodyPr/>
                    <a:lstStyle/>
                    <a:p>
                      <a:pPr marL="0" marR="0" indent="0" algn="l">
                        <a:lnSpc>
                          <a:spcPct val="107000"/>
                        </a:lnSpc>
                        <a:spcBef>
                          <a:spcPts val="0"/>
                        </a:spcBef>
                        <a:spcAft>
                          <a:spcPts val="0"/>
                        </a:spcAft>
                      </a:pPr>
                      <a:r>
                        <a:rPr lang="en-US" sz="1100" u="sng" dirty="0" err="1" smtClean="0">
                          <a:solidFill>
                            <a:srgbClr val="002060"/>
                          </a:solidFill>
                          <a:effectLst/>
                        </a:rPr>
                        <a:t>Hakuna</a:t>
                      </a:r>
                      <a:r>
                        <a:rPr lang="en-US" sz="1100" u="sng" dirty="0" smtClean="0">
                          <a:solidFill>
                            <a:srgbClr val="002060"/>
                          </a:solidFill>
                          <a:effectLst/>
                        </a:rPr>
                        <a:t> </a:t>
                      </a:r>
                      <a:r>
                        <a:rPr lang="en-US" sz="1100" u="sng" dirty="0" err="1" smtClean="0">
                          <a:solidFill>
                            <a:srgbClr val="002060"/>
                          </a:solidFill>
                          <a:effectLst/>
                        </a:rPr>
                        <a:t>Matata</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a:lnSpc>
                          <a:spcPct val="107000"/>
                        </a:lnSpc>
                        <a:spcBef>
                          <a:spcPts val="0"/>
                        </a:spcBef>
                        <a:spcAft>
                          <a:spcPts val="0"/>
                        </a:spcAft>
                      </a:pPr>
                      <a:r>
                        <a:rPr lang="en-US" sz="1100" dirty="0">
                          <a:solidFill>
                            <a:srgbClr val="002060"/>
                          </a:solidFill>
                          <a:effectLst/>
                        </a:rPr>
                        <a:t>-</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107000"/>
                        </a:lnSpc>
                        <a:spcBef>
                          <a:spcPts val="0"/>
                        </a:spcBef>
                        <a:spcAft>
                          <a:spcPts val="0"/>
                        </a:spcAft>
                      </a:pPr>
                      <a:r>
                        <a:rPr lang="en-US" sz="1100" dirty="0">
                          <a:solidFill>
                            <a:srgbClr val="002060"/>
                          </a:solidFill>
                          <a:effectLst/>
                        </a:rPr>
                        <a:t>11:30am – 12midnight</a:t>
                      </a:r>
                      <a:endParaRPr lang="en-US" sz="1800" dirty="0">
                        <a:solidFill>
                          <a:srgbClr val="00206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45794" marR="4579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202774"/>
                  </a:ext>
                </a:extLst>
              </a:tr>
            </a:tbl>
          </a:graphicData>
        </a:graphic>
      </p:graphicFrame>
      <p:sp>
        <p:nvSpPr>
          <p:cNvPr id="4" name="Text Placeholder 3"/>
          <p:cNvSpPr>
            <a:spLocks noGrp="1"/>
          </p:cNvSpPr>
          <p:nvPr>
            <p:ph sz="half" idx="2"/>
          </p:nvPr>
        </p:nvSpPr>
        <p:spPr>
          <a:xfrm>
            <a:off x="6003637" y="1845735"/>
            <a:ext cx="5920507" cy="370992"/>
          </a:xfrm>
        </p:spPr>
        <p:txBody>
          <a:bodyPr>
            <a:noAutofit/>
          </a:bodyPr>
          <a:lstStyle/>
          <a:p>
            <a:pPr marL="0" indent="0">
              <a:buNone/>
            </a:pPr>
            <a:r>
              <a:rPr lang="en-US" sz="1600" dirty="0" smtClean="0"/>
              <a:t>Based on the information collected, below is a </a:t>
            </a:r>
            <a:r>
              <a:rPr lang="en-US" sz="1600" dirty="0" err="1" smtClean="0"/>
              <a:t>deepdive</a:t>
            </a:r>
            <a:r>
              <a:rPr lang="en-US" sz="1600" dirty="0" smtClean="0"/>
              <a:t> on </a:t>
            </a:r>
            <a:r>
              <a:rPr lang="en-US" sz="1600" dirty="0"/>
              <a:t>the ingredients:</a:t>
            </a:r>
            <a:br>
              <a:rPr lang="en-US" sz="1600" dirty="0"/>
            </a:br>
            <a:endParaRPr lang="en-US" sz="1600" dirty="0" smtClean="0"/>
          </a:p>
          <a:p>
            <a:pPr marL="0" indent="0">
              <a:buNone/>
            </a:pP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311051744"/>
              </p:ext>
            </p:extLst>
          </p:nvPr>
        </p:nvGraphicFramePr>
        <p:xfrm>
          <a:off x="6003637" y="2346035"/>
          <a:ext cx="3657599" cy="3639132"/>
        </p:xfrm>
        <a:graphic>
          <a:graphicData uri="http://schemas.openxmlformats.org/drawingml/2006/table">
            <a:tbl>
              <a:tblPr firstRow="1" lastCol="1" bandRow="1">
                <a:tableStyleId>{00A15C55-8517-42AA-B614-E9B94910E393}</a:tableStyleId>
              </a:tblPr>
              <a:tblGrid>
                <a:gridCol w="3262850">
                  <a:extLst>
                    <a:ext uri="{9D8B030D-6E8A-4147-A177-3AD203B41FA5}">
                      <a16:colId xmlns:a16="http://schemas.microsoft.com/office/drawing/2014/main" val="1345123068"/>
                    </a:ext>
                  </a:extLst>
                </a:gridCol>
                <a:gridCol w="394749">
                  <a:extLst>
                    <a:ext uri="{9D8B030D-6E8A-4147-A177-3AD203B41FA5}">
                      <a16:colId xmlns:a16="http://schemas.microsoft.com/office/drawing/2014/main" val="1059159747"/>
                    </a:ext>
                  </a:extLst>
                </a:gridCol>
              </a:tblGrid>
              <a:tr h="202174">
                <a:tc gridSpan="2">
                  <a:txBody>
                    <a:bodyPr/>
                    <a:lstStyle/>
                    <a:p>
                      <a:pPr algn="ctr" rtl="0" fontAlgn="ctr"/>
                      <a:r>
                        <a:rPr lang="pt-BR" sz="1200" u="none" strike="noStrike">
                          <a:effectLst/>
                        </a:rPr>
                        <a:t>Batata Vada (Serves 12 nos) -</a:t>
                      </a:r>
                      <a:endParaRPr lang="pt-BR"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83174887"/>
                  </a:ext>
                </a:extLst>
              </a:tr>
              <a:tr h="202174">
                <a:tc>
                  <a:txBody>
                    <a:bodyPr/>
                    <a:lstStyle/>
                    <a:p>
                      <a:pPr algn="l" rtl="0" fontAlgn="ctr"/>
                      <a:r>
                        <a:rPr lang="en-US" sz="1200" u="none" strike="noStrike">
                          <a:effectLst/>
                        </a:rPr>
                        <a:t>400 gms potatoes (boiled)</a:t>
                      </a:r>
                      <a:endParaRPr lang="en-US"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18</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4453590"/>
                  </a:ext>
                </a:extLst>
              </a:tr>
              <a:tr h="202174">
                <a:tc>
                  <a:txBody>
                    <a:bodyPr/>
                    <a:lstStyle/>
                    <a:p>
                      <a:pPr algn="l" rtl="0" fontAlgn="ctr"/>
                      <a:r>
                        <a:rPr lang="en-US" sz="1200" u="none" strike="noStrike">
                          <a:effectLst/>
                        </a:rPr>
                        <a:t>1 tbsp garlic</a:t>
                      </a:r>
                      <a:endParaRPr lang="en-US"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5758605"/>
                  </a:ext>
                </a:extLst>
              </a:tr>
              <a:tr h="202174">
                <a:tc>
                  <a:txBody>
                    <a:bodyPr/>
                    <a:lstStyle/>
                    <a:p>
                      <a:pPr algn="l" rtl="0" fontAlgn="ctr"/>
                      <a:r>
                        <a:rPr lang="en-US" sz="1200" u="none" strike="noStrike">
                          <a:effectLst/>
                        </a:rPr>
                        <a:t>1 green chilly crushed</a:t>
                      </a:r>
                      <a:endParaRPr lang="en-US"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65783"/>
                  </a:ext>
                </a:extLst>
              </a:tr>
              <a:tr h="202174">
                <a:tc>
                  <a:txBody>
                    <a:bodyPr/>
                    <a:lstStyle/>
                    <a:p>
                      <a:pPr algn="l" rtl="0" fontAlgn="ctr"/>
                      <a:r>
                        <a:rPr lang="en-US" sz="1200" u="none" strike="noStrike">
                          <a:effectLst/>
                        </a:rPr>
                        <a:t>1 tsp mustard seeds</a:t>
                      </a:r>
                      <a:endParaRPr lang="en-US"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414425"/>
                  </a:ext>
                </a:extLst>
              </a:tr>
              <a:tr h="202174">
                <a:tc>
                  <a:txBody>
                    <a:bodyPr/>
                    <a:lstStyle/>
                    <a:p>
                      <a:pPr algn="l" rtl="0" fontAlgn="ctr"/>
                      <a:r>
                        <a:rPr lang="en-US" sz="1200" u="none" strike="noStrike">
                          <a:effectLst/>
                        </a:rPr>
                        <a:t>a pinch of asafoetida</a:t>
                      </a:r>
                      <a:endParaRPr lang="en-US"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396142"/>
                  </a:ext>
                </a:extLst>
              </a:tr>
              <a:tr h="202174">
                <a:tc>
                  <a:txBody>
                    <a:bodyPr/>
                    <a:lstStyle/>
                    <a:p>
                      <a:pPr algn="l" rtl="0" fontAlgn="ctr"/>
                      <a:r>
                        <a:rPr lang="en-US" sz="1200" u="none" strike="noStrike">
                          <a:effectLst/>
                        </a:rPr>
                        <a:t>1/4 tsp turmeric powder</a:t>
                      </a:r>
                      <a:endParaRPr lang="en-US"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9985826"/>
                  </a:ext>
                </a:extLst>
              </a:tr>
              <a:tr h="202174">
                <a:tc>
                  <a:txBody>
                    <a:bodyPr/>
                    <a:lstStyle/>
                    <a:p>
                      <a:pPr algn="l" rtl="0" fontAlgn="ctr"/>
                      <a:r>
                        <a:rPr lang="en-US" sz="1200" u="none" strike="noStrike" dirty="0">
                          <a:effectLst/>
                        </a:rPr>
                        <a:t>10 </a:t>
                      </a:r>
                      <a:r>
                        <a:rPr lang="en-US" sz="1200" u="none" strike="noStrike" dirty="0" err="1">
                          <a:effectLst/>
                        </a:rPr>
                        <a:t>nos</a:t>
                      </a:r>
                      <a:r>
                        <a:rPr lang="en-US" sz="1200" u="none" strike="noStrike" dirty="0">
                          <a:effectLst/>
                        </a:rPr>
                        <a:t> curry leaves</a:t>
                      </a:r>
                      <a:endParaRPr lang="en-US" sz="1200" b="0" i="0" u="none" strike="noStrike" dirty="0">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796281"/>
                  </a:ext>
                </a:extLst>
              </a:tr>
              <a:tr h="202174">
                <a:tc>
                  <a:txBody>
                    <a:bodyPr/>
                    <a:lstStyle/>
                    <a:p>
                      <a:pPr algn="l" rtl="0" fontAlgn="ctr"/>
                      <a:r>
                        <a:rPr lang="en-US" sz="1200" u="none" strike="noStrike" dirty="0">
                          <a:effectLst/>
                        </a:rPr>
                        <a:t>2 </a:t>
                      </a:r>
                      <a:r>
                        <a:rPr lang="en-US" sz="1200" u="none" strike="noStrike" dirty="0" err="1">
                          <a:effectLst/>
                        </a:rPr>
                        <a:t>tbsp</a:t>
                      </a:r>
                      <a:r>
                        <a:rPr lang="en-US" sz="1200" u="none" strike="noStrike" dirty="0">
                          <a:effectLst/>
                        </a:rPr>
                        <a:t> coriander leaves </a:t>
                      </a:r>
                      <a:endParaRPr lang="en-US" sz="1200" b="0" i="0" u="none" strike="noStrike" dirty="0">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839833"/>
                  </a:ext>
                </a:extLst>
              </a:tr>
              <a:tr h="202174">
                <a:tc>
                  <a:txBody>
                    <a:bodyPr/>
                    <a:lstStyle/>
                    <a:p>
                      <a:pPr algn="l" rtl="0" fontAlgn="ctr"/>
                      <a:r>
                        <a:rPr lang="en-US" sz="1200" u="none" strike="noStrike" dirty="0">
                          <a:effectLst/>
                        </a:rPr>
                        <a:t>salt as required</a:t>
                      </a:r>
                      <a:endParaRPr lang="en-US" sz="1200" b="0" i="0" u="none" strike="noStrike" dirty="0">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197911"/>
                  </a:ext>
                </a:extLst>
              </a:tr>
              <a:tr h="202174">
                <a:tc gridSpan="2">
                  <a:txBody>
                    <a:bodyPr/>
                    <a:lstStyle/>
                    <a:p>
                      <a:pPr algn="ctr" rtl="0" fontAlgn="ctr"/>
                      <a:r>
                        <a:rPr lang="en-US" sz="1200" u="none" strike="noStrike" dirty="0">
                          <a:effectLst/>
                        </a:rPr>
                        <a:t>for batter</a:t>
                      </a:r>
                      <a:endParaRPr lang="en-US" sz="1200" b="0" i="0" u="none" strike="noStrike" dirty="0">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81378402"/>
                  </a:ext>
                </a:extLst>
              </a:tr>
              <a:tr h="202174">
                <a:tc>
                  <a:txBody>
                    <a:bodyPr/>
                    <a:lstStyle/>
                    <a:p>
                      <a:pPr algn="l" rtl="0" fontAlgn="ctr"/>
                      <a:r>
                        <a:rPr lang="en-US" sz="1200" u="none" strike="noStrike" dirty="0">
                          <a:effectLst/>
                        </a:rPr>
                        <a:t>1.5 cups gram flour </a:t>
                      </a:r>
                      <a:endParaRPr lang="en-US" sz="1200" b="0" i="0" u="none" strike="noStrike" dirty="0">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7500606"/>
                  </a:ext>
                </a:extLst>
              </a:tr>
              <a:tr h="202174">
                <a:tc>
                  <a:txBody>
                    <a:bodyPr/>
                    <a:lstStyle/>
                    <a:p>
                      <a:pPr algn="l" rtl="0" fontAlgn="ctr"/>
                      <a:r>
                        <a:rPr lang="en-US" sz="1200" u="none" strike="noStrike" dirty="0">
                          <a:effectLst/>
                        </a:rPr>
                        <a:t>½ cup water or as required</a:t>
                      </a:r>
                      <a:endParaRPr lang="en-US" sz="1200" b="0" i="0" u="none" strike="noStrike" dirty="0">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9599376"/>
                  </a:ext>
                </a:extLst>
              </a:tr>
              <a:tr h="202174">
                <a:tc>
                  <a:txBody>
                    <a:bodyPr/>
                    <a:lstStyle/>
                    <a:p>
                      <a:pPr algn="l" rtl="0" fontAlgn="ctr"/>
                      <a:r>
                        <a:rPr lang="en-US" sz="1200" u="none" strike="noStrike" dirty="0">
                          <a:effectLst/>
                        </a:rPr>
                        <a:t>salt as required</a:t>
                      </a:r>
                      <a:endParaRPr lang="en-US" sz="1200" b="0" i="0" u="none" strike="noStrike" dirty="0">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8057566"/>
                  </a:ext>
                </a:extLst>
              </a:tr>
              <a:tr h="202174">
                <a:tc gridSpan="2">
                  <a:txBody>
                    <a:bodyPr/>
                    <a:lstStyle/>
                    <a:p>
                      <a:pPr algn="ctr" rtl="0" fontAlgn="ctr"/>
                      <a:r>
                        <a:rPr lang="en-US" sz="1200" u="none" strike="noStrike" dirty="0">
                          <a:effectLst/>
                        </a:rPr>
                        <a:t>for red chutney </a:t>
                      </a:r>
                      <a:endParaRPr lang="en-US" sz="1200" b="0" i="0" u="none" strike="noStrike" dirty="0">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09199895"/>
                  </a:ext>
                </a:extLst>
              </a:tr>
              <a:tr h="202174">
                <a:tc>
                  <a:txBody>
                    <a:bodyPr/>
                    <a:lstStyle/>
                    <a:p>
                      <a:pPr algn="l" rtl="0" fontAlgn="ctr"/>
                      <a:r>
                        <a:rPr lang="en-US" sz="1200" u="none" strike="noStrike">
                          <a:effectLst/>
                        </a:rPr>
                        <a:t>3 tbsp red chili powder</a:t>
                      </a:r>
                      <a:endParaRPr lang="en-US"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408897"/>
                  </a:ext>
                </a:extLst>
              </a:tr>
              <a:tr h="202174">
                <a:tc>
                  <a:txBody>
                    <a:bodyPr/>
                    <a:lstStyle/>
                    <a:p>
                      <a:pPr algn="l" rtl="0" fontAlgn="ctr"/>
                      <a:r>
                        <a:rPr lang="en-US" sz="1200" u="none" strike="noStrike">
                          <a:effectLst/>
                        </a:rPr>
                        <a:t>10-12  garlic cloves</a:t>
                      </a:r>
                      <a:endParaRPr lang="en-US"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658313"/>
                  </a:ext>
                </a:extLst>
              </a:tr>
              <a:tr h="202174">
                <a:tc>
                  <a:txBody>
                    <a:bodyPr/>
                    <a:lstStyle/>
                    <a:p>
                      <a:pPr algn="l" rtl="0" fontAlgn="ctr"/>
                      <a:r>
                        <a:rPr lang="en-US" sz="1200" u="none" strike="noStrike">
                          <a:effectLst/>
                        </a:rPr>
                        <a:t>Salt as required</a:t>
                      </a:r>
                      <a:endParaRPr lang="en-US" sz="1200" b="0" i="0" u="none" strike="noStrike">
                        <a:solidFill>
                          <a:srgbClr val="404040"/>
                        </a:solidFill>
                        <a:effectLst/>
                        <a:latin typeface="Franklin Gothic Book" panose="020B05030201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2453658"/>
                  </a:ext>
                </a:extLst>
              </a:tr>
            </a:tbl>
          </a:graphicData>
        </a:graphic>
      </p:graphicFrame>
      <p:sp>
        <p:nvSpPr>
          <p:cNvPr id="5" name="TextBox 4"/>
          <p:cNvSpPr txBox="1"/>
          <p:nvPr/>
        </p:nvSpPr>
        <p:spPr>
          <a:xfrm>
            <a:off x="9818255" y="2223502"/>
            <a:ext cx="2198254" cy="4278094"/>
          </a:xfrm>
          <a:prstGeom prst="rect">
            <a:avLst/>
          </a:prstGeom>
          <a:noFill/>
        </p:spPr>
        <p:txBody>
          <a:bodyPr wrap="square" rtlCol="0">
            <a:spAutoFit/>
          </a:bodyPr>
          <a:lstStyle/>
          <a:p>
            <a:r>
              <a:rPr lang="en-US" sz="1600" u="sng" dirty="0"/>
              <a:t>Observations</a:t>
            </a:r>
            <a:r>
              <a:rPr lang="en-US" sz="1600" dirty="0"/>
              <a:t>:</a:t>
            </a:r>
          </a:p>
          <a:p>
            <a:pPr marL="285750" indent="-285750">
              <a:buFont typeface="Arial" panose="020B0604020202020204" pitchFamily="34" charset="0"/>
              <a:buChar char="•"/>
            </a:pPr>
            <a:r>
              <a:rPr lang="en-US" sz="1600" dirty="0"/>
              <a:t>The pricing competitors have are aggressive.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total is costing:</a:t>
            </a:r>
            <a:br>
              <a:rPr lang="en-US" sz="1600" dirty="0"/>
            </a:br>
            <a:r>
              <a:rPr lang="en-US" sz="1600" dirty="0"/>
              <a:t>73 </a:t>
            </a:r>
            <a:r>
              <a:rPr lang="en-US" sz="1600" dirty="0" err="1"/>
              <a:t>Rs</a:t>
            </a:r>
            <a:r>
              <a:rPr lang="en-US" sz="1600" dirty="0"/>
              <a:t> for </a:t>
            </a:r>
            <a:r>
              <a:rPr lang="en-US" sz="1600" dirty="0" smtClean="0"/>
              <a:t>12 </a:t>
            </a:r>
            <a:r>
              <a:rPr lang="en-US" sz="1600" dirty="0" err="1" smtClean="0"/>
              <a:t>Vadas</a:t>
            </a:r>
            <a:r>
              <a:rPr lang="en-US" sz="1600" dirty="0" smtClean="0"/>
              <a:t> which equals</a:t>
            </a:r>
          </a:p>
          <a:p>
            <a:r>
              <a:rPr lang="en-US" sz="1600" dirty="0"/>
              <a:t> </a:t>
            </a:r>
            <a:r>
              <a:rPr lang="en-US" sz="1600" dirty="0" smtClean="0"/>
              <a:t>     6.08 </a:t>
            </a:r>
            <a:r>
              <a:rPr lang="en-US" sz="1600" dirty="0" err="1"/>
              <a:t>Rs</a:t>
            </a:r>
            <a:r>
              <a:rPr lang="en-US" sz="1600" dirty="0"/>
              <a:t> Per </a:t>
            </a:r>
            <a:r>
              <a:rPr lang="en-US" sz="1600" dirty="0" err="1" smtClean="0"/>
              <a:t>Vada</a:t>
            </a:r>
            <a:endParaRPr lang="en-US" sz="1600" dirty="0" smtClean="0"/>
          </a:p>
          <a:p>
            <a:endParaRPr lang="en-US" sz="1600" dirty="0"/>
          </a:p>
          <a:p>
            <a:pPr marL="285750" indent="-285750">
              <a:buFont typeface="Arial" panose="020B0604020202020204" pitchFamily="34" charset="0"/>
              <a:buChar char="•"/>
            </a:pPr>
            <a:r>
              <a:rPr lang="en-US" sz="1600" dirty="0"/>
              <a:t>If he makes buns, the prices will go up significantly</a:t>
            </a:r>
            <a:r>
              <a:rPr lang="en-US" sz="1600" dirty="0" smtClean="0"/>
              <a:t>.</a:t>
            </a:r>
          </a:p>
          <a:p>
            <a:pPr marL="285750" indent="-285750">
              <a:buFont typeface="Arial" panose="020B0604020202020204" pitchFamily="34" charset="0"/>
              <a:buChar char="•"/>
            </a:pPr>
            <a:r>
              <a:rPr lang="en-US" sz="1600" dirty="0" smtClean="0"/>
              <a:t>It </a:t>
            </a:r>
            <a:r>
              <a:rPr lang="en-US" sz="1600" dirty="0"/>
              <a:t>would be cheaper to purchase bun </a:t>
            </a:r>
            <a:r>
              <a:rPr lang="en-US" sz="1600" dirty="0" smtClean="0"/>
              <a:t>directly</a:t>
            </a:r>
            <a:endParaRPr lang="en-US" sz="1600" dirty="0"/>
          </a:p>
          <a:p>
            <a:endParaRPr lang="en-US" sz="1600" dirty="0"/>
          </a:p>
        </p:txBody>
      </p:sp>
    </p:spTree>
    <p:extLst>
      <p:ext uri="{BB962C8B-B14F-4D97-AF65-F5344CB8AC3E}">
        <p14:creationId xmlns:p14="http://schemas.microsoft.com/office/powerpoint/2010/main" val="4108847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Description -1.2</a:t>
            </a:r>
          </a:p>
        </p:txBody>
      </p:sp>
      <p:sp>
        <p:nvSpPr>
          <p:cNvPr id="5" name="Content Placeholder 4"/>
          <p:cNvSpPr>
            <a:spLocks noGrp="1"/>
          </p:cNvSpPr>
          <p:nvPr>
            <p:ph sz="half" idx="1"/>
          </p:nvPr>
        </p:nvSpPr>
        <p:spPr/>
        <p:txBody>
          <a:bodyPr>
            <a:normAutofit fontScale="85000" lnSpcReduction="20000"/>
          </a:bodyPr>
          <a:lstStyle/>
          <a:p>
            <a:pPr marL="0" indent="0">
              <a:buNone/>
            </a:pPr>
            <a:r>
              <a:rPr lang="en-US" dirty="0"/>
              <a:t>a. What will be the price of each Wada </a:t>
            </a:r>
            <a:r>
              <a:rPr lang="en-US" dirty="0" err="1"/>
              <a:t>Pav</a:t>
            </a:r>
            <a:r>
              <a:rPr lang="en-US" dirty="0"/>
              <a:t>? </a:t>
            </a:r>
          </a:p>
          <a:p>
            <a:pPr marL="0" indent="0">
              <a:buNone/>
            </a:pPr>
            <a:r>
              <a:rPr lang="en-US" dirty="0" smtClean="0"/>
              <a:t>Due to the aggressive pricing, by our competitors, we will have to sell at 15 </a:t>
            </a:r>
            <a:r>
              <a:rPr lang="en-US" dirty="0" err="1" smtClean="0"/>
              <a:t>Rs</a:t>
            </a:r>
            <a:r>
              <a:rPr lang="en-US" dirty="0" smtClean="0"/>
              <a:t> Each as well.</a:t>
            </a:r>
          </a:p>
          <a:p>
            <a:pPr marL="0" indent="0">
              <a:buNone/>
            </a:pPr>
            <a:r>
              <a:rPr lang="en-US" dirty="0" smtClean="0"/>
              <a:t>b</a:t>
            </a:r>
            <a:r>
              <a:rPr lang="en-US" dirty="0"/>
              <a:t>. How will he differentiate from the other competitors</a:t>
            </a:r>
            <a:r>
              <a:rPr lang="en-US" dirty="0" smtClean="0"/>
              <a:t>?</a:t>
            </a:r>
          </a:p>
          <a:p>
            <a:pPr>
              <a:buFont typeface="Courier New" panose="02070309020205020404" pitchFamily="49" charset="0"/>
              <a:buChar char="o"/>
            </a:pPr>
            <a:r>
              <a:rPr lang="en-US" dirty="0" smtClean="0"/>
              <a:t> </a:t>
            </a:r>
            <a:r>
              <a:rPr lang="en-US" dirty="0" smtClean="0"/>
              <a:t>Selling </a:t>
            </a:r>
            <a:r>
              <a:rPr lang="en-US" dirty="0"/>
              <a:t>monthly Vouchers (</a:t>
            </a:r>
            <a:r>
              <a:rPr lang="en-US" dirty="0" smtClean="0"/>
              <a:t>Prepaid rechargeable cards) pay </a:t>
            </a:r>
            <a:r>
              <a:rPr lang="en-US" dirty="0"/>
              <a:t>once for 30 </a:t>
            </a:r>
            <a:r>
              <a:rPr lang="en-US" dirty="0" err="1" smtClean="0"/>
              <a:t>pavs</a:t>
            </a:r>
            <a:r>
              <a:rPr lang="en-US" dirty="0" smtClean="0"/>
              <a:t> (limit 2 </a:t>
            </a:r>
            <a:r>
              <a:rPr lang="en-US" dirty="0" err="1" smtClean="0"/>
              <a:t>pavs</a:t>
            </a:r>
            <a:r>
              <a:rPr lang="en-US" dirty="0" smtClean="0"/>
              <a:t> a day )</a:t>
            </a:r>
            <a:endParaRPr lang="en-US" dirty="0" smtClean="0"/>
          </a:p>
          <a:p>
            <a:pPr>
              <a:buFont typeface="Courier New" panose="02070309020205020404" pitchFamily="49" charset="0"/>
              <a:buChar char="o"/>
            </a:pPr>
            <a:r>
              <a:rPr lang="en-US" dirty="0" smtClean="0"/>
              <a:t> Unlimited </a:t>
            </a:r>
            <a:r>
              <a:rPr lang="en-US" dirty="0" err="1" smtClean="0"/>
              <a:t>Chatnis</a:t>
            </a:r>
            <a:r>
              <a:rPr lang="en-US" dirty="0" smtClean="0"/>
              <a:t>, Clean </a:t>
            </a:r>
            <a:r>
              <a:rPr lang="en-US" dirty="0" smtClean="0"/>
              <a:t>Drinking Water</a:t>
            </a:r>
          </a:p>
          <a:p>
            <a:pPr>
              <a:buFont typeface="Courier New" panose="02070309020205020404" pitchFamily="49" charset="0"/>
              <a:buChar char="o"/>
            </a:pPr>
            <a:r>
              <a:rPr lang="en-US" dirty="0" smtClean="0"/>
              <a:t> UPI </a:t>
            </a:r>
            <a:r>
              <a:rPr lang="en-US" dirty="0" smtClean="0"/>
              <a:t>payments</a:t>
            </a:r>
          </a:p>
          <a:p>
            <a:pPr>
              <a:buFont typeface="Courier New" panose="02070309020205020404" pitchFamily="49" charset="0"/>
              <a:buChar char="o"/>
            </a:pPr>
            <a:r>
              <a:rPr lang="en-US" dirty="0" smtClean="0"/>
              <a:t> Investing more </a:t>
            </a:r>
            <a:r>
              <a:rPr lang="en-US" dirty="0"/>
              <a:t>on branding (LED signs) to </a:t>
            </a:r>
            <a:r>
              <a:rPr lang="en-US" dirty="0" smtClean="0"/>
              <a:t>attract </a:t>
            </a:r>
            <a:r>
              <a:rPr lang="en-US" dirty="0"/>
              <a:t>customers at </a:t>
            </a:r>
            <a:r>
              <a:rPr lang="en-US" dirty="0" smtClean="0"/>
              <a:t>non </a:t>
            </a:r>
            <a:r>
              <a:rPr lang="en-US" dirty="0"/>
              <a:t>prime </a:t>
            </a:r>
            <a:r>
              <a:rPr lang="en-US" dirty="0" smtClean="0"/>
              <a:t>time (Night)</a:t>
            </a:r>
          </a:p>
          <a:p>
            <a:pPr>
              <a:buFont typeface="Courier New" panose="02070309020205020404" pitchFamily="49" charset="0"/>
              <a:buChar char="o"/>
            </a:pPr>
            <a:r>
              <a:rPr lang="en-US" dirty="0" smtClean="0"/>
              <a:t> Introduce </a:t>
            </a:r>
            <a:r>
              <a:rPr lang="en-US" dirty="0"/>
              <a:t>trendy combos which can fetch higher </a:t>
            </a:r>
            <a:r>
              <a:rPr lang="en-US" dirty="0" smtClean="0"/>
              <a:t>profits.</a:t>
            </a:r>
            <a:endParaRPr lang="en-US" dirty="0"/>
          </a:p>
        </p:txBody>
      </p:sp>
      <p:sp>
        <p:nvSpPr>
          <p:cNvPr id="7" name="Content Placeholder 6"/>
          <p:cNvSpPr>
            <a:spLocks noGrp="1"/>
          </p:cNvSpPr>
          <p:nvPr>
            <p:ph sz="half" idx="2"/>
          </p:nvPr>
        </p:nvSpPr>
        <p:spPr/>
        <p:txBody>
          <a:bodyPr>
            <a:normAutofit fontScale="85000" lnSpcReduction="20000"/>
          </a:bodyPr>
          <a:lstStyle/>
          <a:p>
            <a:pPr marL="0" indent="0">
              <a:buNone/>
            </a:pPr>
            <a:r>
              <a:rPr lang="en-US" dirty="0"/>
              <a:t>c. How will you bring insights when he has no data of his shop?</a:t>
            </a:r>
          </a:p>
          <a:p>
            <a:pPr marL="0" indent="0">
              <a:buNone/>
            </a:pPr>
            <a:r>
              <a:rPr lang="en-US" dirty="0" smtClean="0"/>
              <a:t>Set up the shop on </a:t>
            </a:r>
            <a:r>
              <a:rPr lang="en-US" dirty="0" err="1" smtClean="0"/>
              <a:t>Zomato</a:t>
            </a:r>
            <a:r>
              <a:rPr lang="en-US" dirty="0" smtClean="0"/>
              <a:t>, </a:t>
            </a:r>
            <a:r>
              <a:rPr lang="en-US" dirty="0" err="1" smtClean="0"/>
              <a:t>Swiggy</a:t>
            </a:r>
            <a:r>
              <a:rPr lang="en-US" dirty="0" smtClean="0"/>
              <a:t>, Google </a:t>
            </a:r>
            <a:r>
              <a:rPr lang="en-US" dirty="0" err="1" smtClean="0"/>
              <a:t>etc</a:t>
            </a:r>
            <a:r>
              <a:rPr lang="en-US" dirty="0" smtClean="0"/>
              <a:t> and keep it updated</a:t>
            </a:r>
          </a:p>
          <a:p>
            <a:pPr marL="0" indent="0">
              <a:buNone/>
            </a:pPr>
            <a:r>
              <a:rPr lang="en-US" dirty="0" smtClean="0"/>
              <a:t>Start </a:t>
            </a:r>
            <a:r>
              <a:rPr lang="en-US" dirty="0"/>
              <a:t>keeping track of customer feedback from Day -1</a:t>
            </a:r>
          </a:p>
          <a:p>
            <a:pPr marL="0" indent="0">
              <a:buNone/>
            </a:pPr>
            <a:r>
              <a:rPr lang="en-US" dirty="0"/>
              <a:t>d. Why will be the Customer comes to your shop? (What will be the positioning)</a:t>
            </a:r>
          </a:p>
          <a:p>
            <a:pPr>
              <a:buFont typeface="Arial" panose="020B0604020202020204" pitchFamily="34" charset="0"/>
              <a:buChar char="•"/>
            </a:pPr>
            <a:r>
              <a:rPr lang="en-US" dirty="0" smtClean="0"/>
              <a:t> Unlimited </a:t>
            </a:r>
            <a:r>
              <a:rPr lang="en-US" dirty="0" err="1"/>
              <a:t>Chatni</a:t>
            </a:r>
            <a:r>
              <a:rPr lang="en-US" dirty="0"/>
              <a:t> &amp; </a:t>
            </a:r>
            <a:r>
              <a:rPr lang="en-US" dirty="0" smtClean="0"/>
              <a:t>Sauces</a:t>
            </a:r>
          </a:p>
          <a:p>
            <a:pPr>
              <a:buFont typeface="Arial" panose="020B0604020202020204" pitchFamily="34" charset="0"/>
              <a:buChar char="•"/>
            </a:pPr>
            <a:r>
              <a:rPr lang="en-US" dirty="0" smtClean="0"/>
              <a:t> Cleaner &amp; sanitized shop, </a:t>
            </a:r>
          </a:p>
          <a:p>
            <a:pPr>
              <a:buFont typeface="Arial" panose="020B0604020202020204" pitchFamily="34" charset="0"/>
              <a:buChar char="•"/>
            </a:pPr>
            <a:r>
              <a:rPr lang="en-US" dirty="0" smtClean="0"/>
              <a:t> Faster Payments, </a:t>
            </a:r>
          </a:p>
          <a:p>
            <a:pPr>
              <a:buFont typeface="Arial" panose="020B0604020202020204" pitchFamily="34" charset="0"/>
              <a:buChar char="•"/>
            </a:pPr>
            <a:r>
              <a:rPr lang="en-US" dirty="0" smtClean="0"/>
              <a:t> More staff to accommodate Peak </a:t>
            </a:r>
            <a:r>
              <a:rPr lang="en-US" dirty="0" smtClean="0"/>
              <a:t>hours</a:t>
            </a:r>
            <a:endParaRPr lang="en-US" dirty="0" smtClean="0"/>
          </a:p>
          <a:p>
            <a:endParaRPr lang="en-US" dirty="0"/>
          </a:p>
        </p:txBody>
      </p:sp>
      <p:cxnSp>
        <p:nvCxnSpPr>
          <p:cNvPr id="4" name="Straight Connector 3"/>
          <p:cNvCxnSpPr/>
          <p:nvPr/>
        </p:nvCxnSpPr>
        <p:spPr>
          <a:xfrm>
            <a:off x="6035039" y="1845734"/>
            <a:ext cx="0" cy="3474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675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Business Impact</a:t>
            </a:r>
          </a:p>
        </p:txBody>
      </p:sp>
      <p:sp>
        <p:nvSpPr>
          <p:cNvPr id="6" name="Content Placeholder 5"/>
          <p:cNvSpPr>
            <a:spLocks noGrp="1"/>
          </p:cNvSpPr>
          <p:nvPr>
            <p:ph idx="1"/>
          </p:nvPr>
        </p:nvSpPr>
        <p:spPr/>
        <p:txBody>
          <a:bodyPr/>
          <a:lstStyle/>
          <a:p>
            <a:pPr lvl="0" fontAlgn="base">
              <a:buFont typeface="Courier New" panose="02070309020205020404" pitchFamily="49" charset="0"/>
              <a:buChar char="o"/>
            </a:pPr>
            <a:r>
              <a:rPr lang="en-US" dirty="0" smtClean="0"/>
              <a:t> Increases Longevity of the Shops with scope of Improvement.</a:t>
            </a:r>
          </a:p>
          <a:p>
            <a:pPr lvl="0" fontAlgn="base">
              <a:buFont typeface="Courier New" panose="02070309020205020404" pitchFamily="49" charset="0"/>
              <a:buChar char="o"/>
            </a:pPr>
            <a:r>
              <a:rPr lang="en-US" dirty="0" smtClean="0"/>
              <a:t> Potential </a:t>
            </a:r>
            <a:r>
              <a:rPr lang="en-US" dirty="0"/>
              <a:t>for both businesses to do better. </a:t>
            </a:r>
          </a:p>
        </p:txBody>
      </p:sp>
    </p:spTree>
    <p:extLst>
      <p:ext uri="{BB962C8B-B14F-4D97-AF65-F5344CB8AC3E}">
        <p14:creationId xmlns:p14="http://schemas.microsoft.com/office/powerpoint/2010/main" val="387905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1533236"/>
            <a:ext cx="9144000" cy="1274763"/>
          </a:xfrm>
        </p:spPr>
        <p:txBody>
          <a:bodyPr>
            <a:normAutofit/>
          </a:bodyPr>
          <a:lstStyle/>
          <a:p>
            <a:r>
              <a:rPr lang="en-US" sz="4400" b="1" dirty="0"/>
              <a:t>THANK YOU </a:t>
            </a:r>
            <a:r>
              <a:rPr lang="en-US" sz="4400" b="1" dirty="0" smtClean="0"/>
              <a:t>FOR </a:t>
            </a:r>
            <a:r>
              <a:rPr lang="en-US" sz="4400" b="1" dirty="0"/>
              <a:t>YOU </a:t>
            </a:r>
            <a:r>
              <a:rPr lang="en-US" sz="4400" b="1" dirty="0" smtClean="0"/>
              <a:t>ATTENTION</a:t>
            </a:r>
            <a:endParaRPr lang="en-US" sz="4400" dirty="0"/>
          </a:p>
        </p:txBody>
      </p:sp>
      <p:sp>
        <p:nvSpPr>
          <p:cNvPr id="6" name="Subtitle 5"/>
          <p:cNvSpPr>
            <a:spLocks noGrp="1"/>
          </p:cNvSpPr>
          <p:nvPr>
            <p:ph type="subTitle" idx="1"/>
          </p:nvPr>
        </p:nvSpPr>
        <p:spPr>
          <a:xfrm>
            <a:off x="1523999" y="3602037"/>
            <a:ext cx="9938327" cy="2216871"/>
          </a:xfrm>
        </p:spPr>
        <p:txBody>
          <a:bodyPr>
            <a:normAutofit lnSpcReduction="10000"/>
          </a:bodyPr>
          <a:lstStyle/>
          <a:p>
            <a:pPr algn="l"/>
            <a:r>
              <a:rPr lang="en-US" dirty="0" smtClean="0"/>
              <a:t>Mohammed Arbaz</a:t>
            </a:r>
            <a:br>
              <a:rPr lang="en-US" dirty="0" smtClean="0"/>
            </a:br>
            <a:r>
              <a:rPr lang="en-US" dirty="0" smtClean="0"/>
              <a:t>8309428247</a:t>
            </a:r>
          </a:p>
          <a:p>
            <a:pPr algn="l"/>
            <a:endParaRPr lang="en-US" dirty="0" smtClean="0"/>
          </a:p>
          <a:p>
            <a:pPr algn="r"/>
            <a:r>
              <a:rPr lang="en-US" dirty="0" smtClean="0"/>
              <a:t>Mail: arbazasif@gmail.com</a:t>
            </a:r>
          </a:p>
          <a:p>
            <a:pPr algn="r"/>
            <a:r>
              <a:rPr lang="en-US" dirty="0" smtClean="0"/>
              <a:t>IG:@Arbazigar</a:t>
            </a:r>
            <a:endParaRPr lang="en-US" dirty="0"/>
          </a:p>
        </p:txBody>
      </p:sp>
    </p:spTree>
    <p:extLst>
      <p:ext uri="{BB962C8B-B14F-4D97-AF65-F5344CB8AC3E}">
        <p14:creationId xmlns:p14="http://schemas.microsoft.com/office/powerpoint/2010/main" val="1105608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fontAlgn="base"/>
            <a:r>
              <a:rPr lang="en-US" dirty="0" smtClean="0"/>
              <a:t>Introduction</a:t>
            </a:r>
          </a:p>
          <a:p>
            <a:pPr lvl="0" fontAlgn="base"/>
            <a:r>
              <a:rPr lang="en-US" dirty="0" smtClean="0"/>
              <a:t>Problem </a:t>
            </a:r>
            <a:r>
              <a:rPr lang="en-US" dirty="0"/>
              <a:t>Statement and Data Source</a:t>
            </a:r>
          </a:p>
          <a:p>
            <a:pPr lvl="0" fontAlgn="base"/>
            <a:r>
              <a:rPr lang="en-US" dirty="0"/>
              <a:t>Objective &amp; Methodology</a:t>
            </a:r>
          </a:p>
          <a:p>
            <a:pPr lvl="0" fontAlgn="base"/>
            <a:r>
              <a:rPr lang="en-US" dirty="0"/>
              <a:t>Solution Description</a:t>
            </a:r>
          </a:p>
          <a:p>
            <a:pPr lvl="0" fontAlgn="base"/>
            <a:r>
              <a:rPr lang="en-US" dirty="0"/>
              <a:t>Impact</a:t>
            </a:r>
          </a:p>
        </p:txBody>
      </p:sp>
    </p:spTree>
    <p:extLst>
      <p:ext uri="{BB962C8B-B14F-4D97-AF65-F5344CB8AC3E}">
        <p14:creationId xmlns:p14="http://schemas.microsoft.com/office/powerpoint/2010/main" val="3080060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Assignment 1.1</a:t>
            </a:r>
          </a:p>
          <a:p>
            <a:r>
              <a:rPr lang="en-US" dirty="0"/>
              <a:t>Analysis of a Local Running Shop in BTM Layout,Bangalore</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Assignment 1.2</a:t>
            </a:r>
            <a:endParaRPr lang="en-US" dirty="0"/>
          </a:p>
          <a:p>
            <a:r>
              <a:rPr lang="en-US" dirty="0"/>
              <a:t>Opening of a Wada Pav Shop near Shivaji </a:t>
            </a:r>
            <a:r>
              <a:rPr lang="en-US" dirty="0" smtClean="0"/>
              <a:t>Nagar in </a:t>
            </a:r>
            <a:r>
              <a:rPr lang="en-US" dirty="0"/>
              <a:t>Pune</a:t>
            </a:r>
          </a:p>
          <a:p>
            <a:endParaRPr lang="en-US" dirty="0"/>
          </a:p>
        </p:txBody>
      </p:sp>
    </p:spTree>
    <p:extLst>
      <p:ext uri="{BB962C8B-B14F-4D97-AF65-F5344CB8AC3E}">
        <p14:creationId xmlns:p14="http://schemas.microsoft.com/office/powerpoint/2010/main" val="2032558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&amp; Data Source</a:t>
            </a:r>
            <a:endParaRPr lang="en-US" dirty="0"/>
          </a:p>
        </p:txBody>
      </p:sp>
      <p:sp>
        <p:nvSpPr>
          <p:cNvPr id="3" name="Content Placeholder 2"/>
          <p:cNvSpPr>
            <a:spLocks noGrp="1"/>
          </p:cNvSpPr>
          <p:nvPr>
            <p:ph idx="1"/>
          </p:nvPr>
        </p:nvSpPr>
        <p:spPr/>
        <p:txBody>
          <a:bodyPr/>
          <a:lstStyle/>
          <a:p>
            <a:pPr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000000"/>
                </a:solidFill>
                <a:ea typeface="Segoe UI" panose="020B0502040204020203" pitchFamily="34" charset="0"/>
              </a:rPr>
              <a:t>Understanding the trend and pattern of the shops near BTM Layout,Bangalore  &amp; Sivaji Nagar, Pune which are suggested by the clients and help in optimizing the results for operation of their shops and incubation of the shop which will result in minimum risk and medium investment</a:t>
            </a:r>
            <a:r>
              <a:rPr lang="en-US" altLang="en-US" dirty="0" smtClean="0">
                <a:solidFill>
                  <a:srgbClr val="000000"/>
                </a:solidFill>
                <a:ea typeface="Segoe UI" panose="020B0502040204020203" pitchFamily="34" charset="0"/>
              </a:rPr>
              <a:t>.</a:t>
            </a:r>
          </a:p>
          <a:p>
            <a:pPr marL="0" lvl="0" indent="0" eaLnBrk="0" fontAlgn="base" hangingPunct="0">
              <a:lnSpc>
                <a:spcPct val="100000"/>
              </a:lnSpc>
              <a:spcBef>
                <a:spcPct val="0"/>
              </a:spcBef>
              <a:spcAft>
                <a:spcPct val="0"/>
              </a:spcAft>
              <a:buNone/>
            </a:pPr>
            <a:endParaRPr lang="en-US" altLang="en-US" dirty="0" smtClean="0">
              <a:solidFill>
                <a:srgbClr val="000000"/>
              </a:solidFill>
              <a:ea typeface="Segoe UI" panose="020B0502040204020203"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kumimoji="0" lang="en-US" altLang="en-US" b="0" i="0" u="none" strike="noStrike" cap="none" normalizeH="0" baseline="0" dirty="0" smtClean="0">
                <a:ln>
                  <a:noFill/>
                </a:ln>
                <a:solidFill>
                  <a:srgbClr val="000000"/>
                </a:solidFill>
                <a:effectLst/>
                <a:ea typeface="Segoe UI" panose="020B0502040204020203" pitchFamily="34" charset="0"/>
              </a:rPr>
              <a:t>The Main Focus of this being assisting the shopowner with sustaining his shop .</a:t>
            </a:r>
            <a:endParaRPr kumimoji="0" lang="en-US" altLang="en-US"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ea typeface="Segoe UI" panose="020B0502040204020203" pitchFamily="34" charset="0"/>
              </a:rPr>
              <a:t> Helping incubate the Vada Paw shop in Pune.</a:t>
            </a:r>
            <a:endParaRPr kumimoji="0" lang="en-US" altLang="en-US"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ea typeface="Segoe UI" panose="020B0502040204020203" pitchFamily="34" charset="0"/>
              </a:rPr>
              <a:t>Data is Collected from Zomato and the inputs provided by Mr. Rao.</a:t>
            </a:r>
            <a:endParaRPr kumimoji="0" lang="en-US" altLang="en-US"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endParaRPr kumimoji="0" lang="en-US" altLang="en-US" sz="105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t>Food prices	</a:t>
            </a:r>
          </a:p>
        </p:txBody>
      </p:sp>
      <p:graphicFrame>
        <p:nvGraphicFramePr>
          <p:cNvPr id="6" name="Object 5"/>
          <p:cNvGraphicFramePr>
            <a:graphicFrameLocks noChangeAspect="1"/>
          </p:cNvGraphicFramePr>
          <p:nvPr>
            <p:extLst>
              <p:ext uri="{D42A27DB-BD31-4B8C-83A1-F6EECF244321}">
                <p14:modId xmlns:p14="http://schemas.microsoft.com/office/powerpoint/2010/main" val="3558296596"/>
              </p:ext>
            </p:extLst>
          </p:nvPr>
        </p:nvGraphicFramePr>
        <p:xfrm>
          <a:off x="2847571" y="4590281"/>
          <a:ext cx="5696065" cy="1479550"/>
        </p:xfrm>
        <a:graphic>
          <a:graphicData uri="http://schemas.openxmlformats.org/presentationml/2006/ole">
            <mc:AlternateContent xmlns:mc="http://schemas.openxmlformats.org/markup-compatibility/2006">
              <mc:Choice xmlns:v="urn:schemas-microsoft-com:vml" Requires="v">
                <p:oleObj spid="_x0000_s1038" name="Worksheet" r:id="rId3" imgW="5708469" imgH="1479425" progId="Excel.Sheet.12">
                  <p:embed/>
                </p:oleObj>
              </mc:Choice>
              <mc:Fallback>
                <p:oleObj name="Worksheet" r:id="rId3" imgW="5708469" imgH="1479425" progId="Excel.Sheet.12">
                  <p:embed/>
                  <p:pic>
                    <p:nvPicPr>
                      <p:cNvPr id="0" name=""/>
                      <p:cNvPicPr/>
                      <p:nvPr/>
                    </p:nvPicPr>
                    <p:blipFill>
                      <a:blip r:embed="rId4"/>
                      <a:stretch>
                        <a:fillRect/>
                      </a:stretch>
                    </p:blipFill>
                    <p:spPr>
                      <a:xfrm>
                        <a:off x="2847571" y="4590281"/>
                        <a:ext cx="5696065" cy="1479550"/>
                      </a:xfrm>
                      <a:prstGeom prst="rect">
                        <a:avLst/>
                      </a:prstGeom>
                    </p:spPr>
                  </p:pic>
                </p:oleObj>
              </mc:Fallback>
            </mc:AlternateContent>
          </a:graphicData>
        </a:graphic>
      </p:graphicFrame>
    </p:spTree>
    <p:extLst>
      <p:ext uri="{BB962C8B-B14F-4D97-AF65-F5344CB8AC3E}">
        <p14:creationId xmlns:p14="http://schemas.microsoft.com/office/powerpoint/2010/main" val="2659746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 of the problems</a:t>
            </a:r>
            <a:endParaRPr lang="en-US" dirty="0"/>
          </a:p>
        </p:txBody>
      </p:sp>
      <p:sp>
        <p:nvSpPr>
          <p:cNvPr id="3" name="Content Placeholder 2"/>
          <p:cNvSpPr>
            <a:spLocks noGrp="1"/>
          </p:cNvSpPr>
          <p:nvPr>
            <p:ph sz="half" idx="1"/>
          </p:nvPr>
        </p:nvSpPr>
        <p:spPr>
          <a:xfrm>
            <a:off x="838199" y="1825625"/>
            <a:ext cx="10873509" cy="4351338"/>
          </a:xfrm>
        </p:spPr>
        <p:txBody>
          <a:bodyPr>
            <a:normAutofit lnSpcReduction="10000"/>
          </a:bodyPr>
          <a:lstStyle/>
          <a:p>
            <a:pPr marL="0" indent="0">
              <a:buNone/>
            </a:pPr>
            <a:r>
              <a:rPr lang="en-US" dirty="0" smtClean="0"/>
              <a:t>1. A </a:t>
            </a:r>
            <a:r>
              <a:rPr lang="en-US" dirty="0"/>
              <a:t>man has took a shop in Rent near BTM Layout</a:t>
            </a:r>
            <a:r>
              <a:rPr lang="en-US" dirty="0" smtClean="0"/>
              <a:t>, Bangalore, not </a:t>
            </a:r>
            <a:r>
              <a:rPr lang="en-US" dirty="0"/>
              <a:t>in the main road but as a local shop. The rent of the shop is 14000 per month. The man took the shop to sell fast food like -Biryani, Maggie, Egg Bhujia, </a:t>
            </a:r>
            <a:r>
              <a:rPr lang="en-US" dirty="0" smtClean="0"/>
              <a:t>Omelets, </a:t>
            </a:r>
            <a:r>
              <a:rPr lang="en-US" dirty="0"/>
              <a:t>Chicken Kabab etc</a:t>
            </a:r>
            <a:r>
              <a:rPr lang="en-US" dirty="0" smtClean="0"/>
              <a:t>.</a:t>
            </a:r>
          </a:p>
          <a:p>
            <a:pPr marL="0" indent="0">
              <a:buNone/>
            </a:pPr>
            <a:r>
              <a:rPr lang="en-US" dirty="0" smtClean="0"/>
              <a:t>a. In </a:t>
            </a:r>
            <a:r>
              <a:rPr lang="en-US" dirty="0"/>
              <a:t>the first 3 months he make a profit of around 100000, with a sales of around 300000</a:t>
            </a:r>
            <a:r>
              <a:rPr lang="en-US" dirty="0" smtClean="0"/>
              <a:t>.</a:t>
            </a:r>
          </a:p>
          <a:p>
            <a:pPr marL="0" indent="0">
              <a:buNone/>
            </a:pPr>
            <a:r>
              <a:rPr lang="en-US" dirty="0" smtClean="0"/>
              <a:t>b. In </a:t>
            </a:r>
            <a:r>
              <a:rPr lang="en-US" dirty="0"/>
              <a:t>the 1stmonth he was selling veg food also, but he stopped after the 2ndmonth as it stock was not getting out</a:t>
            </a:r>
            <a:r>
              <a:rPr lang="en-US" dirty="0" smtClean="0"/>
              <a:t>.</a:t>
            </a:r>
          </a:p>
          <a:p>
            <a:pPr marL="0" indent="0">
              <a:buNone/>
            </a:pPr>
            <a:r>
              <a:rPr lang="en-US" dirty="0" smtClean="0"/>
              <a:t>c. After </a:t>
            </a:r>
            <a:r>
              <a:rPr lang="en-US" dirty="0"/>
              <a:t>4 –5 months down the line the man is making a huge loss in his investment. He has a due of 2 months to pay the rent</a:t>
            </a:r>
            <a:r>
              <a:rPr lang="en-US" dirty="0" smtClean="0"/>
              <a:t>.</a:t>
            </a:r>
          </a:p>
          <a:p>
            <a:pPr marL="0" indent="0">
              <a:buNone/>
            </a:pPr>
            <a:r>
              <a:rPr lang="en-US" dirty="0" smtClean="0"/>
              <a:t>d. The </a:t>
            </a:r>
            <a:r>
              <a:rPr lang="en-US" dirty="0"/>
              <a:t>sale has drastically gone down and he is thinking to close the shop</a:t>
            </a:r>
            <a:r>
              <a:rPr lang="en-US" dirty="0" smtClean="0"/>
              <a:t>.</a:t>
            </a:r>
          </a:p>
          <a:p>
            <a:pPr marL="0" indent="0">
              <a:buNone/>
            </a:pPr>
            <a:r>
              <a:rPr lang="en-US" dirty="0" smtClean="0"/>
              <a:t>e. The </a:t>
            </a:r>
            <a:r>
              <a:rPr lang="en-US" dirty="0"/>
              <a:t>Man is very lazy in working hard and also very poor in any other investment.How will you tackle a situation of this kind</a:t>
            </a:r>
            <a:r>
              <a:rPr lang="en-US" dirty="0" smtClean="0"/>
              <a:t>?</a:t>
            </a:r>
          </a:p>
          <a:p>
            <a:pPr marL="0" indent="0">
              <a:buNone/>
            </a:pPr>
            <a:r>
              <a:rPr lang="en-US" dirty="0" smtClean="0"/>
              <a:t>Write </a:t>
            </a:r>
            <a:r>
              <a:rPr lang="en-US" dirty="0"/>
              <a:t>a solution to this kind of problem</a:t>
            </a:r>
            <a:r>
              <a:rPr lang="en-US" dirty="0" smtClean="0"/>
              <a:t>. Give </a:t>
            </a:r>
            <a:r>
              <a:rPr lang="en-US" dirty="0"/>
              <a:t>a Fact-full answer by understanding the critical problems</a:t>
            </a:r>
          </a:p>
        </p:txBody>
      </p:sp>
    </p:spTree>
    <p:extLst>
      <p:ext uri="{BB962C8B-B14F-4D97-AF65-F5344CB8AC3E}">
        <p14:creationId xmlns:p14="http://schemas.microsoft.com/office/powerpoint/2010/main" val="2705334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 of the problems</a:t>
            </a:r>
            <a:endParaRPr lang="en-US" dirty="0"/>
          </a:p>
        </p:txBody>
      </p:sp>
      <p:sp>
        <p:nvSpPr>
          <p:cNvPr id="3" name="Content Placeholder 2"/>
          <p:cNvSpPr>
            <a:spLocks noGrp="1"/>
          </p:cNvSpPr>
          <p:nvPr>
            <p:ph sz="half" idx="1"/>
          </p:nvPr>
        </p:nvSpPr>
        <p:spPr>
          <a:xfrm>
            <a:off x="838199" y="1825625"/>
            <a:ext cx="10873509" cy="4351338"/>
          </a:xfrm>
        </p:spPr>
        <p:txBody>
          <a:bodyPr>
            <a:normAutofit/>
          </a:bodyPr>
          <a:lstStyle/>
          <a:p>
            <a:pPr marL="0" indent="0">
              <a:buNone/>
            </a:pPr>
            <a:r>
              <a:rPr lang="en-US" dirty="0" smtClean="0"/>
              <a:t>2.  A </a:t>
            </a:r>
            <a:r>
              <a:rPr lang="en-US" dirty="0"/>
              <a:t>man wants to open a Wada Pav Shop near Shivaji </a:t>
            </a:r>
            <a:r>
              <a:rPr lang="en-US" dirty="0" smtClean="0"/>
              <a:t>Nagar in </a:t>
            </a:r>
            <a:r>
              <a:rPr lang="en-US" dirty="0"/>
              <a:t>Pune. He has got </a:t>
            </a:r>
            <a:r>
              <a:rPr lang="en-US" dirty="0" smtClean="0"/>
              <a:t>a location </a:t>
            </a:r>
            <a:r>
              <a:rPr lang="en-US" dirty="0"/>
              <a:t>where there are other 4 more wada pav shops. He is not able to understand what will be the strategy to take over his clients</a:t>
            </a:r>
            <a:r>
              <a:rPr lang="en-US" dirty="0" smtClean="0"/>
              <a:t>.</a:t>
            </a:r>
          </a:p>
          <a:p>
            <a:pPr marL="0" indent="0">
              <a:buNone/>
            </a:pPr>
            <a:r>
              <a:rPr lang="en-US" dirty="0" smtClean="0"/>
              <a:t>a. What </a:t>
            </a:r>
            <a:r>
              <a:rPr lang="en-US" dirty="0"/>
              <a:t>will be the price of each Wada Pav? </a:t>
            </a:r>
            <a:endParaRPr lang="en-US" dirty="0" smtClean="0"/>
          </a:p>
          <a:p>
            <a:pPr marL="0" indent="0">
              <a:buNone/>
            </a:pPr>
            <a:r>
              <a:rPr lang="en-US" dirty="0" smtClean="0"/>
              <a:t>b. How </a:t>
            </a:r>
            <a:r>
              <a:rPr lang="en-US" dirty="0"/>
              <a:t>will he differentiate from the other competitors</a:t>
            </a:r>
            <a:r>
              <a:rPr lang="en-US" dirty="0" smtClean="0"/>
              <a:t>?</a:t>
            </a:r>
          </a:p>
          <a:p>
            <a:pPr marL="0" indent="0">
              <a:buNone/>
            </a:pPr>
            <a:r>
              <a:rPr lang="en-US" dirty="0" smtClean="0"/>
              <a:t>c. How </a:t>
            </a:r>
            <a:r>
              <a:rPr lang="en-US" dirty="0"/>
              <a:t>will you bring insights when he has no data of his shop</a:t>
            </a:r>
            <a:r>
              <a:rPr lang="en-US" dirty="0" smtClean="0"/>
              <a:t>?</a:t>
            </a:r>
          </a:p>
          <a:p>
            <a:pPr marL="0" indent="0">
              <a:buNone/>
            </a:pPr>
            <a:r>
              <a:rPr lang="en-US" dirty="0" smtClean="0"/>
              <a:t>d. Why </a:t>
            </a:r>
            <a:r>
              <a:rPr lang="en-US" dirty="0"/>
              <a:t>will be the Customer comes to your shop? (What will be the positioning</a:t>
            </a:r>
            <a:r>
              <a:rPr lang="en-US" dirty="0" smtClean="0"/>
              <a:t>)</a:t>
            </a:r>
          </a:p>
        </p:txBody>
      </p:sp>
    </p:spTree>
    <p:extLst>
      <p:ext uri="{BB962C8B-B14F-4D97-AF65-F5344CB8AC3E}">
        <p14:creationId xmlns:p14="http://schemas.microsoft.com/office/powerpoint/2010/main" val="2378156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&amp; Methodology</a:t>
            </a:r>
          </a:p>
        </p:txBody>
      </p:sp>
      <p:sp>
        <p:nvSpPr>
          <p:cNvPr id="3" name="Content Placeholder 2"/>
          <p:cNvSpPr>
            <a:spLocks noGrp="1"/>
          </p:cNvSpPr>
          <p:nvPr>
            <p:ph idx="1"/>
          </p:nvPr>
        </p:nvSpPr>
        <p:spPr/>
        <p:txBody>
          <a:bodyPr/>
          <a:lstStyle/>
          <a:p>
            <a:pPr lvl="0" fontAlgn="base"/>
            <a:r>
              <a:rPr lang="en-US" dirty="0" smtClean="0"/>
              <a:t>A</a:t>
            </a:r>
            <a:r>
              <a:rPr lang="en-US" dirty="0"/>
              <a:t>ssisting the </a:t>
            </a:r>
            <a:r>
              <a:rPr lang="en-US" dirty="0" smtClean="0"/>
              <a:t>shop owner </a:t>
            </a:r>
            <a:r>
              <a:rPr lang="en-US" dirty="0"/>
              <a:t>in Bengaluru with keeping his Business Running</a:t>
            </a:r>
          </a:p>
          <a:p>
            <a:pPr marL="0" lvl="0" indent="0" fontAlgn="base">
              <a:buNone/>
            </a:pPr>
            <a:r>
              <a:rPr lang="en-US" dirty="0"/>
              <a:t>Identifying the Areas of opportunities and fixing any issues</a:t>
            </a:r>
            <a:r>
              <a:rPr lang="en-US" dirty="0" smtClean="0"/>
              <a:t>.</a:t>
            </a:r>
          </a:p>
          <a:p>
            <a:pPr marL="0" indent="0">
              <a:buNone/>
            </a:pPr>
            <a:endParaRPr lang="en-US" dirty="0"/>
          </a:p>
          <a:p>
            <a:r>
              <a:rPr lang="en-US" dirty="0" smtClean="0"/>
              <a:t>Assisting with setting </a:t>
            </a:r>
            <a:r>
              <a:rPr lang="en-US" dirty="0"/>
              <a:t>the Vada Pav store in Pune.</a:t>
            </a:r>
          </a:p>
          <a:p>
            <a:pPr marL="0" lvl="0" indent="0" fontAlgn="base">
              <a:buNone/>
            </a:pPr>
            <a:r>
              <a:rPr lang="en-US" dirty="0"/>
              <a:t>Also providing insights of competing stores nearby</a:t>
            </a:r>
          </a:p>
          <a:p>
            <a:pPr marL="0" indent="0">
              <a:buNone/>
            </a:pPr>
            <a:endParaRPr lang="en-US" dirty="0"/>
          </a:p>
        </p:txBody>
      </p:sp>
    </p:spTree>
    <p:extLst>
      <p:ext uri="{BB962C8B-B14F-4D97-AF65-F5344CB8AC3E}">
        <p14:creationId xmlns:p14="http://schemas.microsoft.com/office/powerpoint/2010/main" val="520241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a:t>
            </a:r>
            <a:r>
              <a:rPr lang="en-US" b="1" dirty="0"/>
              <a:t>Description -1.1</a:t>
            </a:r>
          </a:p>
        </p:txBody>
      </p:sp>
      <p:pic>
        <p:nvPicPr>
          <p:cNvPr id="8" name="Picture Placeholder 7"/>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427" t="30354" r="75206" b="23862"/>
          <a:stretch/>
        </p:blipFill>
        <p:spPr>
          <a:xfrm>
            <a:off x="1209964" y="1889149"/>
            <a:ext cx="4378036" cy="4115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 Placeholder 6"/>
          <p:cNvSpPr>
            <a:spLocks noGrp="1"/>
          </p:cNvSpPr>
          <p:nvPr>
            <p:ph sz="half" idx="2"/>
          </p:nvPr>
        </p:nvSpPr>
        <p:spPr>
          <a:xfrm>
            <a:off x="5772727" y="1845735"/>
            <a:ext cx="5382953" cy="4023360"/>
          </a:xfrm>
        </p:spPr>
        <p:txBody>
          <a:bodyPr>
            <a:normAutofit fontScale="92500"/>
          </a:bodyPr>
          <a:lstStyle/>
          <a:p>
            <a:pPr lvl="0" eaLnBrk="0" fontAlgn="base" hangingPunct="0">
              <a:lnSpc>
                <a:spcPct val="100000"/>
              </a:lnSpc>
              <a:spcBef>
                <a:spcPct val="0"/>
              </a:spcBef>
              <a:spcAft>
                <a:spcPct val="0"/>
              </a:spcAft>
            </a:pPr>
            <a:r>
              <a:rPr lang="en-US" altLang="en-US" dirty="0" smtClean="0">
                <a:solidFill>
                  <a:srgbClr val="000000"/>
                </a:solidFill>
                <a:latin typeface="Arial" panose="020B0604020202020204" pitchFamily="34" charset="0"/>
                <a:ea typeface="Segoe UI" panose="020B0502040204020203" pitchFamily="34" charset="0"/>
              </a:rPr>
              <a:t>As per the insights and the screenshots provided below, Following are my  solution advises:</a:t>
            </a:r>
          </a:p>
          <a:p>
            <a:pPr lvl="0" eaLnBrk="0" fontAlgn="base" hangingPunct="0">
              <a:lnSpc>
                <a:spcPct val="100000"/>
              </a:lnSpc>
              <a:spcBef>
                <a:spcPct val="0"/>
              </a:spcBef>
              <a:spcAft>
                <a:spcPct val="0"/>
              </a:spcAf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dirty="0" smtClean="0">
                <a:solidFill>
                  <a:srgbClr val="000000"/>
                </a:solidFill>
                <a:latin typeface="Arial" panose="020B0604020202020204" pitchFamily="34" charset="0"/>
                <a:ea typeface="Segoe UI" panose="020B0502040204020203" pitchFamily="34" charset="0"/>
              </a:rPr>
              <a:t>1. In both the categories the biggest drop was for the following items: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dirty="0" smtClean="0">
                <a:solidFill>
                  <a:srgbClr val="000000"/>
                </a:solidFill>
                <a:latin typeface="Arial" panose="020B0604020202020204" pitchFamily="34" charset="0"/>
                <a:ea typeface="Segoe UI" panose="020B0502040204020203" pitchFamily="34" charset="0"/>
              </a:rPr>
              <a:t>Veg: Sandwiches, Pizza , Burger , Soups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dirty="0" smtClean="0">
                <a:solidFill>
                  <a:srgbClr val="000000"/>
                </a:solidFill>
                <a:latin typeface="Arial" panose="020B0604020202020204" pitchFamily="34" charset="0"/>
                <a:ea typeface="Segoe UI" panose="020B0502040204020203" pitchFamily="34" charset="0"/>
              </a:rPr>
              <a:t>Non- Veg :Biryani, Sandwiches, Pizza, Pakodas, Noodles</a:t>
            </a:r>
          </a:p>
          <a:p>
            <a:pPr lvl="0" eaLnBrk="0" fontAlgn="base" hangingPunct="0">
              <a:lnSpc>
                <a:spcPct val="100000"/>
              </a:lnSpc>
              <a:spcBef>
                <a:spcPct val="0"/>
              </a:spcBef>
              <a:spcAft>
                <a:spcPct val="0"/>
              </a:spcAf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dirty="0" smtClean="0">
                <a:solidFill>
                  <a:srgbClr val="000000"/>
                </a:solidFill>
                <a:latin typeface="Arial" panose="020B0604020202020204" pitchFamily="34" charset="0"/>
                <a:ea typeface="Segoe UI" panose="020B0502040204020203" pitchFamily="34" charset="0"/>
              </a:rPr>
              <a:t>These caused losses and would take extra material to prepare for lesser Items.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dirty="0" smtClean="0">
                <a:solidFill>
                  <a:srgbClr val="000000"/>
                </a:solidFill>
                <a:latin typeface="Arial" panose="020B0604020202020204" pitchFamily="34" charset="0"/>
                <a:ea typeface="Segoe UI" panose="020B0502040204020203" pitchFamily="34" charset="0"/>
              </a:rPr>
              <a:t>I would suggest looking out for options that are not just confined to a single product and can be used for multiple Items</a:t>
            </a:r>
            <a:endParaRPr kumimoji="0" lang="en-US" altLang="en-US" sz="1400" b="0" i="0" u="none" strike="noStrike" cap="none" normalizeH="0" baseline="0" dirty="0" smtClean="0">
              <a:ln>
                <a:noFill/>
              </a:ln>
              <a:solidFill>
                <a:srgbClr val="000000"/>
              </a:solidFill>
              <a:effectLst/>
              <a:latin typeface="Arial" panose="020B0604020202020204" pitchFamily="34" charset="0"/>
            </a:endParaRPr>
          </a:p>
          <a:p>
            <a:pPr lvl="0" eaLnBrk="0" fontAlgn="base" hangingPunct="0">
              <a:lnSpc>
                <a:spcPct val="100000"/>
              </a:lnSpc>
              <a:spcBef>
                <a:spcPct val="0"/>
              </a:spcBef>
              <a:spcAft>
                <a:spcPct val="0"/>
              </a:spcAft>
            </a:pPr>
            <a:endParaRPr lang="en-US" altLang="en-US" sz="1400" dirty="0" smtClean="0">
              <a:solidFill>
                <a:srgbClr val="000000"/>
              </a:solidFill>
              <a:latin typeface="Arial" panose="020B0604020202020204" pitchFamily="34" charset="0"/>
            </a:endParaRPr>
          </a:p>
          <a:p>
            <a:pPr lvl="0" eaLnBrk="0" fontAlgn="base" hangingPunct="0">
              <a:lnSpc>
                <a:spcPct val="100000"/>
              </a:lnSpc>
              <a:spcBef>
                <a:spcPct val="0"/>
              </a:spcBef>
              <a:spcAft>
                <a:spcPct val="0"/>
              </a:spcAft>
            </a:pPr>
            <a:endParaRPr kumimoji="0" lang="en-US" altLang="en-US" sz="1400" b="0" i="0" u="none" strike="noStrike" cap="none" normalizeH="0" baseline="0" dirty="0" smtClean="0">
              <a:ln>
                <a:noFill/>
              </a:ln>
              <a:solidFill>
                <a:srgbClr val="000000"/>
              </a:solidFill>
              <a:effectLst/>
              <a:latin typeface="Arial" panose="020B0604020202020204" pitchFamily="34" charset="0"/>
            </a:endParaRPr>
          </a:p>
          <a:p>
            <a:pPr lvl="0" eaLnBrk="0" fontAlgn="base" hangingPunct="0">
              <a:lnSpc>
                <a:spcPct val="100000"/>
              </a:lnSpc>
              <a:spcBef>
                <a:spcPct val="0"/>
              </a:spcBef>
              <a:spcAft>
                <a:spcPct val="0"/>
              </a:spcAft>
            </a:pPr>
            <a:endParaRPr lang="en-US" altLang="en-US" sz="1400" dirty="0" smtClean="0">
              <a:solidFill>
                <a:srgbClr val="000000"/>
              </a:solidFill>
              <a:latin typeface="Arial" panose="020B0604020202020204" pitchFamily="34" charset="0"/>
            </a:endParaRPr>
          </a:p>
          <a:p>
            <a:pPr lvl="0" eaLnBrk="0" fontAlgn="base" hangingPunct="0">
              <a:lnSpc>
                <a:spcPct val="100000"/>
              </a:lnSpc>
              <a:spcBef>
                <a:spcPct val="0"/>
              </a:spcBef>
              <a:spcAft>
                <a:spcPct val="0"/>
              </a:spcAf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endParaRPr lang="en-US" dirty="0" smtClean="0"/>
          </a:p>
          <a:p>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138993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Solution Description -1.1</a:t>
            </a:r>
            <a:endParaRPr lang="en-US" dirty="0"/>
          </a:p>
        </p:txBody>
      </p:sp>
      <p:sp>
        <p:nvSpPr>
          <p:cNvPr id="6" name="Text Placeholder 5"/>
          <p:cNvSpPr>
            <a:spLocks noGrp="1"/>
          </p:cNvSpPr>
          <p:nvPr>
            <p:ph sz="half" idx="2"/>
          </p:nvPr>
        </p:nvSpPr>
        <p:spPr>
          <a:xfrm>
            <a:off x="5800435" y="1845735"/>
            <a:ext cx="6049820" cy="4023360"/>
          </a:xfrm>
        </p:spPr>
        <p:txBody>
          <a:bodyPr>
            <a:normAutofit/>
          </a:bodyPr>
          <a:lstStyle/>
          <a:p>
            <a:pPr lvl="0" eaLnBrk="0" fontAlgn="base" hangingPunct="0">
              <a:lnSpc>
                <a:spcPct val="100000"/>
              </a:lnSpc>
              <a:spcBef>
                <a:spcPct val="0"/>
              </a:spcBef>
              <a:spcAft>
                <a:spcPct val="0"/>
              </a:spcAft>
            </a:pPr>
            <a:r>
              <a:rPr lang="en-US" altLang="en-US" sz="1800" dirty="0" smtClean="0">
                <a:solidFill>
                  <a:srgbClr val="000000"/>
                </a:solidFill>
                <a:latin typeface="Arial" panose="020B0604020202020204" pitchFamily="34" charset="0"/>
                <a:ea typeface="Segoe UI" panose="020B0502040204020203" pitchFamily="34" charset="0"/>
              </a:rPr>
              <a:t>2. Focusing on shortening the menu and providing a better taste. The most profitable were: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sz="1800" dirty="0" smtClean="0">
                <a:solidFill>
                  <a:srgbClr val="000000"/>
                </a:solidFill>
                <a:latin typeface="Arial" panose="020B0604020202020204" pitchFamily="34" charset="0"/>
                <a:ea typeface="Segoe UI" panose="020B0502040204020203" pitchFamily="34" charset="0"/>
              </a:rPr>
              <a:t>samosas, Maggie in Veg</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sz="1800" dirty="0" smtClean="0">
                <a:solidFill>
                  <a:srgbClr val="000000"/>
                </a:solidFill>
                <a:latin typeface="Arial" panose="020B0604020202020204" pitchFamily="34" charset="0"/>
                <a:ea typeface="Segoe UI" panose="020B0502040204020203" pitchFamily="34" charset="0"/>
              </a:rPr>
              <a:t>Currys, Soups, Hot dog, Burger &amp; egg puffs in Non Veg</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sz="1800" dirty="0" smtClean="0">
                <a:solidFill>
                  <a:srgbClr val="000000"/>
                </a:solidFill>
                <a:latin typeface="Arial" panose="020B0604020202020204" pitchFamily="34" charset="0"/>
                <a:ea typeface="Segoe UI" panose="020B0502040204020203" pitchFamily="34" charset="0"/>
              </a:rPr>
              <a:t>This would also help in reducing the Raw Material Cost, Oil and even Wages if an extra employee can be let go</a:t>
            </a:r>
          </a:p>
          <a:p>
            <a:pPr lvl="0" eaLnBrk="0" fontAlgn="base" hangingPunct="0">
              <a:lnSpc>
                <a:spcPct val="100000"/>
              </a:lnSpc>
              <a:spcBef>
                <a:spcPct val="0"/>
              </a:spcBef>
              <a:spcAft>
                <a:spcPct val="0"/>
              </a:spcAf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sz="1800" u="sng" dirty="0" smtClean="0">
                <a:solidFill>
                  <a:srgbClr val="000000"/>
                </a:solidFill>
                <a:latin typeface="Arial" panose="020B0604020202020204" pitchFamily="34" charset="0"/>
                <a:ea typeface="Segoe UI" panose="020B0502040204020203" pitchFamily="34" charset="0"/>
              </a:rPr>
              <a:t>Other Options to Consider</a:t>
            </a:r>
            <a:r>
              <a:rPr lang="en-US" altLang="en-US" sz="1800" dirty="0" smtClean="0">
                <a:solidFill>
                  <a:srgbClr val="000000"/>
                </a:solidFill>
                <a:latin typeface="Arial" panose="020B0604020202020204" pitchFamily="34" charset="0"/>
                <a:ea typeface="Segoe UI" panose="020B0502040204020203" pitchFamily="34"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800" dirty="0" smtClean="0">
                <a:solidFill>
                  <a:srgbClr val="000000"/>
                </a:solidFill>
                <a:latin typeface="Arial" panose="020B0604020202020204" pitchFamily="34" charset="0"/>
                <a:ea typeface="Segoe UI" panose="020B0502040204020203" pitchFamily="34" charset="0"/>
              </a:rPr>
              <a:t>  1. Leasing the shop to someone else</a:t>
            </a:r>
          </a:p>
          <a:p>
            <a:pPr lvl="0" eaLnBrk="0" fontAlgn="base" hangingPunct="0">
              <a:lnSpc>
                <a:spcPct val="100000"/>
              </a:lnSpc>
              <a:spcBef>
                <a:spcPct val="0"/>
              </a:spcBef>
              <a:spcAft>
                <a:spcPct val="0"/>
              </a:spcAf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sz="1800" dirty="0" smtClean="0">
                <a:solidFill>
                  <a:srgbClr val="000000"/>
                </a:solidFill>
                <a:latin typeface="Arial" panose="020B0604020202020204" pitchFamily="34" charset="0"/>
                <a:ea typeface="Segoe UI" panose="020B0502040204020203" pitchFamily="34" charset="0"/>
              </a:rPr>
              <a:t>2. Replacing few non profitable items with juices &amp; tea and experimenting</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pPr>
            <a:endParaRPr lang="en-US" altLang="en-US" sz="1800" dirty="0" smtClean="0">
              <a:solidFill>
                <a:srgbClr val="000000"/>
              </a:solidFill>
              <a:latin typeface="Arial" panose="020B0604020202020204" pitchFamily="34" charset="0"/>
              <a:ea typeface="Segoe UI" panose="020B0502040204020203" pitchFamily="34" charset="0"/>
            </a:endParaRPr>
          </a:p>
          <a:p>
            <a:pPr lvl="0" eaLnBrk="0" fontAlgn="base" hangingPunct="0">
              <a:lnSpc>
                <a:spcPct val="100000"/>
              </a:lnSpc>
              <a:spcBef>
                <a:spcPct val="0"/>
              </a:spcBef>
              <a:spcAft>
                <a:spcPct val="0"/>
              </a:spcAft>
            </a:pPr>
            <a:r>
              <a:rPr lang="en-US" altLang="en-US" sz="1800" dirty="0" smtClean="0">
                <a:solidFill>
                  <a:srgbClr val="000000"/>
                </a:solidFill>
                <a:latin typeface="Arial" panose="020B0604020202020204" pitchFamily="34" charset="0"/>
                <a:ea typeface="Segoe UI" panose="020B0502040204020203" pitchFamily="34" charset="0"/>
              </a:rPr>
              <a:t>3. Marketing, Partnering with </a:t>
            </a:r>
          </a:p>
          <a:p>
            <a:pPr lvl="0" eaLnBrk="0" fontAlgn="base" hangingPunct="0">
              <a:lnSpc>
                <a:spcPct val="100000"/>
              </a:lnSpc>
              <a:spcBef>
                <a:spcPct val="0"/>
              </a:spcBef>
              <a:spcAft>
                <a:spcPct val="0"/>
              </a:spcAft>
            </a:pPr>
            <a:r>
              <a:rPr lang="en-US" altLang="en-US" sz="1800" dirty="0" smtClean="0">
                <a:solidFill>
                  <a:srgbClr val="000000"/>
                </a:solidFill>
                <a:latin typeface="Arial" panose="020B0604020202020204" pitchFamily="34" charset="0"/>
                <a:ea typeface="Segoe UI" panose="020B0502040204020203" pitchFamily="34" charset="0"/>
              </a:rPr>
              <a:t>Swiggy /Zomato</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pic>
        <p:nvPicPr>
          <p:cNvPr id="11" name="Content Placeholder 10"/>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23796" t="27506" r="44972" b="13978"/>
          <a:stretch/>
        </p:blipFill>
        <p:spPr>
          <a:xfrm>
            <a:off x="785091" y="1662545"/>
            <a:ext cx="4849092" cy="4620653"/>
          </a:xfrm>
          <a:prstGeom prst="rect">
            <a:avLst/>
          </a:prstGeom>
          <a:ln>
            <a:noFill/>
          </a:ln>
          <a:effectLst>
            <a:softEdge rad="112500"/>
          </a:effectLst>
        </p:spPr>
      </p:pic>
    </p:spTree>
    <p:extLst>
      <p:ext uri="{BB962C8B-B14F-4D97-AF65-F5344CB8AC3E}">
        <p14:creationId xmlns:p14="http://schemas.microsoft.com/office/powerpoint/2010/main" val="1809751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2588</TotalTime>
  <Words>1146</Words>
  <Application>Microsoft Office PowerPoint</Application>
  <PresentationFormat>Widescreen</PresentationFormat>
  <Paragraphs>169</Paragraphs>
  <Slides>13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Arial</vt:lpstr>
      <vt:lpstr>Calibri</vt:lpstr>
      <vt:lpstr>Constantia</vt:lpstr>
      <vt:lpstr>Courier New</vt:lpstr>
      <vt:lpstr>Franklin Gothic Book</vt:lpstr>
      <vt:lpstr>Segoe UI</vt:lpstr>
      <vt:lpstr>Times New Roman</vt:lpstr>
      <vt:lpstr>Wingdings</vt:lpstr>
      <vt:lpstr>Retrospect</vt:lpstr>
      <vt:lpstr>Worksheet</vt:lpstr>
      <vt:lpstr>Data Science Assignment – 1  Top Mentor</vt:lpstr>
      <vt:lpstr>Agenda</vt:lpstr>
      <vt:lpstr>Introduction</vt:lpstr>
      <vt:lpstr>Problem Statement &amp; Data Source</vt:lpstr>
      <vt:lpstr>An Overview of the problems</vt:lpstr>
      <vt:lpstr>An Overview of the problems</vt:lpstr>
      <vt:lpstr>Objective &amp; Methodology</vt:lpstr>
      <vt:lpstr>Solution Description -1.1</vt:lpstr>
      <vt:lpstr>Solution Description -1.1</vt:lpstr>
      <vt:lpstr>Solution Description -1.2</vt:lpstr>
      <vt:lpstr>Solution Description -1.2</vt:lpstr>
      <vt:lpstr>Business Impact</vt:lpstr>
      <vt:lpstr>THANK YOU FOR YOU ATTENTION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Assignment - 1</dc:title>
  <dc:creator>Arbaz, Mohammed</dc:creator>
  <cp:lastModifiedBy>Arbaz, Mohammed</cp:lastModifiedBy>
  <cp:revision>21</cp:revision>
  <dcterms:created xsi:type="dcterms:W3CDTF">2020-09-19T13:26:48Z</dcterms:created>
  <dcterms:modified xsi:type="dcterms:W3CDTF">2020-09-25T20:29:06Z</dcterms:modified>
</cp:coreProperties>
</file>