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4269600"/>
            <a:ext cx="885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25744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000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063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2000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25744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269600"/>
            <a:ext cx="8854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269600"/>
            <a:ext cx="885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25744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2000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063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000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5744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4269600"/>
            <a:ext cx="8854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F1B1E1-8151-4141-A101-C151B141B181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AutoNum type="arabicPeriod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612000" y="6563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555360" y="6563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335360" y="6563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C191E1-7121-4131-A1F1-E10071213101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Dialog Driven Wayfinding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720000" y="1980000"/>
            <a:ext cx="8855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IN" u="sng"/>
              <a:t>MTech Thesis</a:t>
            </a:r>
            <a:endParaRPr/>
          </a:p>
          <a:p>
            <a:pPr algn="ctr"/>
            <a:endParaRPr/>
          </a:p>
          <a:p>
            <a:pPr algn="ctr"/>
            <a:r>
              <a:rPr lang="en-IN"/>
              <a:t>Arbaz Khan, Prof. H. Karnick, Prof. B. Lohani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Dialog Driven Wayfinding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720000" y="1980000"/>
            <a:ext cx="8855640" cy="486756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AutoNum type="arabicPeriod"/>
            </a:pPr>
            <a:r>
              <a:rPr lang="en-IN"/>
              <a:t>Goal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a cross-lingual wayfinding service compatible and accessible to even low-end feature phones.</a:t>
            </a:r>
            <a:endParaRPr/>
          </a:p>
          <a:p>
            <a:pPr>
              <a:buFont typeface="Times New Roman"/>
              <a:buAutoNum type="arabicPeriod"/>
            </a:pPr>
            <a:r>
              <a:rPr lang="en-IN"/>
              <a:t>Challenge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To build a dialog driven wayfinding tool specifically targeting maps and people of India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To resolve contexts of the user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To help deal with “Reorientation” of the lost.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Wayfinding Properties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720000" y="1980000"/>
            <a:ext cx="8855640" cy="53146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AutoNum type="arabicPeriod"/>
            </a:pPr>
            <a:r>
              <a:rPr b="1" lang="en-IN"/>
              <a:t>DOs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Use of landmarks to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Identify turns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Confirm orientations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Description of route passage</a:t>
            </a:r>
            <a:endParaRPr/>
          </a:p>
          <a:p>
            <a:pPr>
              <a:buFont typeface="Times New Roman"/>
              <a:buAutoNum type="arabicPeriod"/>
            </a:pPr>
            <a:r>
              <a:rPr b="1" lang="en-IN"/>
              <a:t>DON'Ts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Use of distance metrics or cardinal directions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Naive turn by turn instructions (“turn left”,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“</a:t>
            </a:r>
            <a:r>
              <a:rPr lang="en-IN"/>
              <a:t>go straight”)</a:t>
            </a:r>
            <a:endParaRPr/>
          </a:p>
          <a:p>
            <a:pPr>
              <a:buFont typeface="Times New Roman"/>
              <a:buAutoNum type="arabicPeriod"/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System Architecture</a:t>
            </a:r>
            <a:endParaRPr/>
          </a:p>
        </p:txBody>
      </p:sp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152000"/>
            <a:ext cx="9432000" cy="60480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Route Generation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720000" y="1486440"/>
            <a:ext cx="8855640" cy="58438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AutoNum type="arabicPeriod"/>
            </a:pPr>
            <a:r>
              <a:rPr lang="en-IN"/>
              <a:t>For two given points, compute a sequence of edges on the shortest path</a:t>
            </a:r>
            <a:endParaRPr/>
          </a:p>
          <a:p>
            <a:pPr>
              <a:buFont typeface="Times New Roman"/>
              <a:buAutoNum type="arabicPeriod"/>
            </a:pPr>
            <a:r>
              <a:rPr lang="en-IN"/>
              <a:t>Cost features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Distance (cost=edge length)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Number of turns (cost=number of end-connections)</a:t>
            </a:r>
            <a:endParaRPr/>
          </a:p>
          <a:p>
            <a:pPr>
              <a:buFont typeface="Times New Roman"/>
              <a:buAutoNum type="arabicPeriod"/>
            </a:pPr>
            <a:r>
              <a:rPr lang="en-IN"/>
              <a:t>Edge features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Id, name, length, type, geometry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no. of end-connections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absolute angles {(startpoint, startpoint+1),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(endpoint, endpoint-1)}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Route Annotation</a:t>
            </a:r>
            <a:r>
              <a:rPr lang="en-IN"/>
              <a:t>
</a:t>
            </a:r>
            <a:r>
              <a:rPr lang="en-IN"/>
              <a:t>via Landmarks Info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720000" y="1980000"/>
            <a:ext cx="8855640" cy="481536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AutoNum type="arabicPeriod"/>
            </a:pPr>
            <a:r>
              <a:rPr lang="en-IN"/>
              <a:t>Annotating each route with sufficient information for discourse generation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Static time complexity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Font typeface="Times New Roman"/>
              <a:buAutoNum type="arabicPeriod"/>
            </a:pPr>
            <a:r>
              <a:rPr lang="en-IN"/>
              <a:t> </a:t>
            </a:r>
            <a:r>
              <a:rPr lang="en-IN"/>
              <a:t>Edge relation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varying neighborhood threshholds</a:t>
            </a:r>
            <a:endParaRPr/>
          </a:p>
        </p:txBody>
      </p:sp>
      <p:graphicFrame>
        <p:nvGraphicFramePr>
          <p:cNvPr id="86" name="Table 3"/>
          <p:cNvGraphicFramePr/>
          <p:nvPr/>
        </p:nvGraphicFramePr>
        <p:xfrm>
          <a:off x="769320" y="5159160"/>
          <a:ext cx="7487640" cy="1079640"/>
        </p:xfrm>
        <a:graphic>
          <a:graphicData uri="http://schemas.openxmlformats.org/drawingml/2006/table">
            <a:tbl>
              <a:tblPr/>
              <a:tblGrid>
                <a:gridCol w="1496880"/>
                <a:gridCol w="1496880"/>
                <a:gridCol w="1496880"/>
                <a:gridCol w="1496880"/>
                <a:gridCol w="1500120"/>
                <a:gridCol w="1500120"/>
              </a:tblGrid>
              <a:tr h="87984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edge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IN"/>
                        <a:t>Academic</a:t>
                      </a:r>
                      <a:endParaRPr/>
                    </a:p>
                    <a:p>
                      <a:r>
                        <a:rPr lang="en-IN"/>
                        <a:t>Area Buildings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Hostel</a:t>
                      </a:r>
                      <a:endParaRPr/>
                    </a:p>
                    <a:p>
                      <a:r>
                        <a:rPr lang="en-IN"/>
                        <a:t>Buildings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Playgrounds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Parks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P.O.I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Route Annotation</a:t>
            </a:r>
            <a:r>
              <a:rPr lang="en-IN"/>
              <a:t>
</a:t>
            </a:r>
            <a:r>
              <a:rPr lang="en-IN"/>
              <a:t>via Landmarks Info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720000" y="1980000"/>
            <a:ext cx="8855640" cy="43844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2. Landmark Saliency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varying neighborhood threshholds</a:t>
            </a:r>
            <a:endParaRPr/>
          </a:p>
        </p:txBody>
      </p:sp>
      <p:graphicFrame>
        <p:nvGraphicFramePr>
          <p:cNvPr id="89" name="Table 3"/>
          <p:cNvGraphicFramePr/>
          <p:nvPr/>
        </p:nvGraphicFramePr>
        <p:xfrm>
          <a:off x="769320" y="5159160"/>
          <a:ext cx="7487640" cy="1079640"/>
        </p:xfrm>
        <a:graphic>
          <a:graphicData uri="http://schemas.openxmlformats.org/drawingml/2006/table">
            <a:tbl>
              <a:tblPr/>
              <a:tblGrid>
                <a:gridCol w="1496880"/>
                <a:gridCol w="1496880"/>
                <a:gridCol w="1496880"/>
                <a:gridCol w="1496880"/>
                <a:gridCol w="1500120"/>
                <a:gridCol w="1500120"/>
              </a:tblGrid>
              <a:tr h="87984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edge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IN"/>
                        <a:t>Academic</a:t>
                      </a:r>
                      <a:endParaRPr/>
                    </a:p>
                    <a:p>
                      <a:r>
                        <a:rPr lang="en-IN"/>
                        <a:t>Area Buildings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Hostel</a:t>
                      </a:r>
                      <a:endParaRPr/>
                    </a:p>
                    <a:p>
                      <a:r>
                        <a:rPr lang="en-IN"/>
                        <a:t>Buildings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Playgrounds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Parks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P.O.I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