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5"/>
  </p:notesMasterIdLst>
  <p:sldIdLst>
    <p:sldId id="257" r:id="rId2"/>
    <p:sldId id="417" r:id="rId3"/>
    <p:sldId id="418" r:id="rId4"/>
    <p:sldId id="421" r:id="rId5"/>
    <p:sldId id="424" r:id="rId6"/>
    <p:sldId id="439" r:id="rId7"/>
    <p:sldId id="457" r:id="rId8"/>
    <p:sldId id="425" r:id="rId9"/>
    <p:sldId id="430" r:id="rId10"/>
    <p:sldId id="426" r:id="rId11"/>
    <p:sldId id="427" r:id="rId12"/>
    <p:sldId id="459" r:id="rId13"/>
    <p:sldId id="442" r:id="rId14"/>
    <p:sldId id="443" r:id="rId15"/>
    <p:sldId id="444" r:id="rId16"/>
    <p:sldId id="460" r:id="rId17"/>
    <p:sldId id="458" r:id="rId18"/>
    <p:sldId id="461" r:id="rId19"/>
    <p:sldId id="431" r:id="rId20"/>
    <p:sldId id="428" r:id="rId21"/>
    <p:sldId id="465" r:id="rId22"/>
    <p:sldId id="462" r:id="rId23"/>
    <p:sldId id="429" r:id="rId24"/>
    <p:sldId id="432" r:id="rId25"/>
    <p:sldId id="464" r:id="rId26"/>
    <p:sldId id="434" r:id="rId27"/>
    <p:sldId id="440" r:id="rId28"/>
    <p:sldId id="435" r:id="rId29"/>
    <p:sldId id="436" r:id="rId30"/>
    <p:sldId id="437" r:id="rId31"/>
    <p:sldId id="422" r:id="rId32"/>
    <p:sldId id="446" r:id="rId33"/>
    <p:sldId id="423" r:id="rId34"/>
    <p:sldId id="447" r:id="rId35"/>
    <p:sldId id="448" r:id="rId36"/>
    <p:sldId id="449" r:id="rId37"/>
    <p:sldId id="450" r:id="rId38"/>
    <p:sldId id="451" r:id="rId39"/>
    <p:sldId id="466" r:id="rId40"/>
    <p:sldId id="452" r:id="rId41"/>
    <p:sldId id="454" r:id="rId42"/>
    <p:sldId id="456" r:id="rId43"/>
    <p:sldId id="463" r:id="rId44"/>
  </p:sldIdLst>
  <p:sldSz cx="12192000" cy="6858000"/>
  <p:notesSz cx="9926638" cy="6797675"/>
  <p:embeddedFontLst>
    <p:embeddedFont>
      <p:font typeface="나눔스퀘어" panose="020B0600000101010101" pitchFamily="50" charset="-127"/>
      <p:regular r:id="rId46"/>
    </p:embeddedFont>
    <p:embeddedFont>
      <p:font typeface="나눔스퀘어 Bold" panose="020B0600000101010101" pitchFamily="50" charset="-127"/>
      <p:bold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지환" initials="이" lastIdx="1" clrIdx="0">
    <p:extLst>
      <p:ext uri="{19B8F6BF-5375-455C-9EA6-DF929625EA0E}">
        <p15:presenceInfo xmlns:p15="http://schemas.microsoft.com/office/powerpoint/2012/main" userId="이지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7" autoAdjust="0"/>
    <p:restoredTop sz="86885" autoAdjust="0"/>
  </p:normalViewPr>
  <p:slideViewPr>
    <p:cSldViewPr snapToGrid="0">
      <p:cViewPr varScale="1">
        <p:scale>
          <a:sx n="99" d="100"/>
          <a:sy n="99" d="100"/>
        </p:scale>
        <p:origin x="1164" y="78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194AB-EBD5-4C9B-9331-55B48D2D255A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E6791-419F-44A9-AB7C-FE3EB686E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9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0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42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5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53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340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89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7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37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4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866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6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24175" y="849313"/>
            <a:ext cx="4078288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6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91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37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79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06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968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75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2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3525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03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29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05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19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840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210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08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781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094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711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919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302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88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2985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3741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489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381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96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3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58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82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78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3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8427A-FA27-4814-94A0-016418C9E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F7DD92-5BC7-4616-9CC5-647E34716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6A844-8986-4420-9D06-67519C0E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4DEA4-9BEF-4E10-9632-4F731E34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FA364-7869-4A56-AA62-FFA15D0B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5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EA598-B129-4056-BA33-E4347B38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F9CC7E-8DE0-4A40-8EF1-6D7502BE6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75D32-CD3E-4924-AB48-57EFD7B2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F5BE8-FC34-4077-A8F3-DCD16942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22F1F-4054-4F31-AD58-B1B679A4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99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6BE85E-E7DE-4A24-942C-0FCF15F2A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2EC97-7566-4ED8-85A9-7FFA5B762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1B01C-D51A-4BD2-BBC7-C119F10F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7CC64-FF77-4CE2-BB4B-77B431C6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58700-7464-4B8D-B99B-A9D5CFE8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1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78E8F-A022-4B32-A51E-AA46EE70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96155-F301-466E-BD3B-06FDDA25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EB872-488C-4BE1-9405-8587A16F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BA19F-91CA-41BE-BF0E-FB5E55AC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7DC23-08B2-4F9F-8050-3710349C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0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B6035-15F6-4C35-B87E-20B07855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DAB4A-CD01-429A-8D50-C11AF11E1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3B3BE-2576-4A8E-ADB5-6F90777E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97877-4AFB-4D22-816C-B5F826D4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BE3EB-942E-497B-9C22-54771DC4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2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10585-A87A-40B6-9572-70503AEB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D4479-F7D7-4EBF-8C4D-5FC10EBC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A7967-B61E-4E52-BA33-0CBE0ABB4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47FB92-8CDD-443E-A3C0-1DCCBDF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C9D207-F318-4D33-B1DA-53CD70A5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FA3E7-39C8-4559-B97F-0DEA2A5B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7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087BE-FC4B-484A-A230-F67E9F8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31E79-6E49-4897-9F13-536120FD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47845-15FF-4A3C-B7D8-E4B0F97DD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7EBE76-2931-4931-B165-86AB2745A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D1001D-EDEF-465E-A8BB-058131EED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3DF3BE-0914-4E8E-9432-96FC3B1E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FED9E3-952A-4764-8520-64B1B7D2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6933E2-1504-41EB-AEFF-C732E1E6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1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6013A-0CAA-4970-94DA-E48125D7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A74E94-0926-4E17-8331-2D8859D7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45602E-568C-4DDF-8C49-D2751709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00FB58-9873-4C9A-B666-F870F966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0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3AFA32-B54C-4AC7-95D2-A65F2B2F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EA3E2F-7883-4114-92AC-1637EB5C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BB0AC-887E-4A99-9940-9AB9EE67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62EE8-3986-4FE3-A2F0-1912FE4F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9871D-7B9E-42EB-9F0C-B8C602AED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45652-AC0A-4CFA-B028-EB543EBB9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92ED9-8AA5-4794-AFDF-EB47AF96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519274-CCBB-4B0D-8CD0-34F1C1A1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BA689-95D5-4B64-AD91-8E10F1AC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2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74275-762E-4A92-98A2-19E82CA0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FC557A-DB67-4AC9-A5CE-CF9D11F68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605B5-07B6-494F-A07A-D6E372F3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EBDAC-6605-489B-9554-F80502B8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368A13-FA47-4CA2-8E0A-E79DA097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377F3-F7E9-4545-9E66-FAD1F5ED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9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6C5307-D6D0-4CFA-8A34-2C6979DF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772CA-EB66-444C-BDE1-136CFE47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D579E-B627-4C7D-A311-45181E1F6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6519-774E-403D-9FBF-2F25E1667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26DB7-85C8-431B-BD70-D482AFAC8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2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publications/domestic/journal/2018-11-01-%EC%9D%B8-%EB%A9%94%EB%AA%A8%EB%A6%AC-%ED%82%A4-%EA%B0%92-%EB%8D%B0%EC%9D%B4%ED%84%B0%EB%B2%A0%EC%9D%B4%EC%8A%A4%EB%A5%BC-%EC%9C%84%ED%95%9C-%EB%B9%84-%ED%9C%98%EB%B0%9C%EC%84%B1-%EB%A9%94%EB%AA%A8%EB%A6%AC-%EA%B8%B0%EB%B0%98-%EC%98%81%EC%86%8D%EC%A0%81-%EB%A1%9C%EA%B7%B8-%EB%B2%84%ED%8D%BC-%EA%B8%B0%EB%B2%9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docs.google.com/presentation/d/1i5TXxg9npcZ6TYPo3fluKGlhLik3XnDUYSADFPDAes0/edit?usp=sharing" TargetMode="External"/><Relationship Id="rId4" Type="http://schemas.openxmlformats.org/officeDocument/2006/relationships/hyperlink" Target="https://github.com/arbc139/pb-redi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publications/international/conference/2018-12-01-A-Scalable-and-Persistent-Key-Value-Store-Using-Non-Volatile-Memory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addb.yonsei.ac.kr/wp-content/uploads/2019/06/A_Scalable_and_Persistent_Key-Value_Store_Using_Non-Volatile_Memory.pdf" TargetMode="External"/><Relationship Id="rId4" Type="http://schemas.openxmlformats.org/officeDocument/2006/relationships/hyperlink" Target="https://github.com/arbc139/nd-hedi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qx55EikF5RqzVHhTD1PorZRp2ideyd8H/view?usp=shar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publications/domestic/conference/2019-06-02-%EB%94%94%EC%8A%A4%ED%81%AC-%EA%B8%B0%EB%B0%98-%ED%82%A4-%EA%B0%92-%EB%8D%B0%EC%9D%B4%ED%84%B0%EB%B2%A0%EC%9D%B4%EC%8A%A4%EC%9D%98-SST-%ED%8C%8C%EC%9D%BC%EC%97%90-%EB%8C%80%ED%95%9C-GPU-%EA%B0%80%EC%86%8D%ED%99%94-%ED%95%84%ED%84%B0-%EA%B8%B0%EB%B2%95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drive.google.com/file/d/1qx55EikF5RqzVHhTD1PorZRp2ideyd8H/view?usp=sharing" TargetMode="External"/><Relationship Id="rId4" Type="http://schemas.openxmlformats.org/officeDocument/2006/relationships/hyperlink" Target="https://github.com/arbc139/rocksdb-gpu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ctbay.iitp.kr/techdb/announce/getDetailPopView.do;jsessionid=ABB35C08992D013245350E4C57A619C0?NOTI_TECH_ID=75J2Z95Z905JNWM000&amp;PJT_ID=75INN8W4N0502RLPJ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addb.yonsei.ac.kr/wp-content/uploads/2019/08/&#44592;&#49696;&#47928;&#49436;addb_metakeys.pdf" TargetMode="External"/><Relationship Id="rId3" Type="http://schemas.openxmlformats.org/officeDocument/2006/relationships/hyperlink" Target="https://github.com/addb-swstarlab/addb" TargetMode="External"/><Relationship Id="rId7" Type="http://schemas.openxmlformats.org/officeDocument/2006/relationships/hyperlink" Target="http://addb.yonsei.ac.kr/wp-content/uploads/2019/07/&#44592;&#49696;&#47928;&#49436;addb_fpscan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ddb.yonsei.ac.kr/" TargetMode="External"/><Relationship Id="rId5" Type="http://schemas.openxmlformats.org/officeDocument/2006/relationships/hyperlink" Target="https://github.com/addb-swstarlab/addb-lettuce" TargetMode="External"/><Relationship Id="rId4" Type="http://schemas.openxmlformats.org/officeDocument/2006/relationships/hyperlink" Target="https://github.com/wonkiChoi/addb_loader" TargetMode="External"/><Relationship Id="rId9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enax.tool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doi.org/10.1016/j.jbi.2017.11.009" TargetMode="External"/><Relationship Id="rId4" Type="http://schemas.openxmlformats.org/officeDocument/2006/relationships/hyperlink" Target="https://github.com/arbc139/genax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skelterlabs.com/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hyperlink" Target="http://www.gabepos.com/" TargetMode="External"/><Relationship Id="rId9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presentation/d/1rW5cohJmTx5sgVRaqrYJsSCa69HoopidhK7BRnGv4aE/edit?usp=sharing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bc139/LG-G6-interaction-tester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publications/international/journal/2017-12-01-IMA:-Identifying-disease-related-genes-using-MeSH-terms-and-association-rules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elab.yonsei.ac.kr/publications/domestic/journal/2018-11-01-%EC%9D%B8-%EB%A9%94%EB%AA%A8%EB%A6%AC-%ED%82%A4-%EA%B0%92-%EB%8D%B0%EC%9D%B4%ED%84%B0%EB%B2%A0%EC%9D%B4%EC%8A%A4%EB%A5%BC-%EC%9C%84%ED%95%9C-%EB%B9%84-%ED%9C%98%EB%B0%9C%EC%84%B1-%EB%A9%94%EB%AA%A8%EB%A6%AC-%EA%B8%B0%EB%B0%98-%EC%98%81%EC%86%8D%EC%A0%81-%EB%A1%9C%EA%B7%B8-%EB%B2%84%ED%8D%BC-%EA%B8%B0%EB%B2%95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delab.yonsei.ac.kr/publications/domestic/conference/2018-06-01-%EB%B9%84%ED%9C%98%EB%B0%9C%EC%84%B1-%EB%A9%94%EB%AA%A8%EB%A6%AC%EB%A5%BC-%EC%9D%B4%EC%9A%A9%ED%95%98%EC%97%AC-%EB%8D%B0%EC%9D%B4%ED%84%B0-%EC%98%81%EC%86%8D%EC%84%B1%EC%9D%84-%EC%9C%A0%EC%A7%80%ED%95%9C-%EC%9D%B8-%EB%A9%94%EB%AA%A8%EB%A6%AC-%ED%82%A4-%EA%B0%92-%EB%8D%B0%EC%9D%B4%ED%84%B0%EB%B2%A0%EC%9D%B4%EC%8A%A4/" TargetMode="External"/><Relationship Id="rId3" Type="http://schemas.openxmlformats.org/officeDocument/2006/relationships/hyperlink" Target="https://www.sigapp.org/sac/sac2019/awards.html" TargetMode="External"/><Relationship Id="rId7" Type="http://schemas.openxmlformats.org/officeDocument/2006/relationships/hyperlink" Target="http://www.kiise.or.kr/conference/kcc/2018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lab.yonsei.ac.kr/publications/domestic/conference/2019-06-02-%EB%94%94%EC%8A%A4%ED%81%AC-%EA%B8%B0%EB%B0%98-%ED%82%A4-%EA%B0%92-%EB%8D%B0%EC%9D%B4%ED%84%B0%EB%B2%A0%EC%9D%B4%EC%8A%A4%EC%9D%98-SST-%ED%8C%8C%EC%9D%BC%EC%97%90-%EB%8C%80%ED%95%9C-GPU-%EA%B0%80%EC%86%8D%ED%99%94-%ED%95%84%ED%84%B0-%EA%B8%B0%EB%B2%95/" TargetMode="External"/><Relationship Id="rId5" Type="http://schemas.openxmlformats.org/officeDocument/2006/relationships/hyperlink" Target="http://kiise.or.kr/conference/kcc/2019/" TargetMode="External"/><Relationship Id="rId4" Type="http://schemas.openxmlformats.org/officeDocument/2006/relationships/hyperlink" Target="http://delab.yonsei.ac.kr/publications/international/conference/2018-12-01-A-Scalable-and-Persistent-Key-Value-Store-Using-Non-Volatile-Memory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arbc139@gmail.com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w4-dykim?tab=overview&amp;from=2016-07-01&amp;to=2016-07-31" TargetMode="External"/><Relationship Id="rId4" Type="http://schemas.openxmlformats.org/officeDocument/2006/relationships/hyperlink" Target="https://github.com/arbc139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ddb.yonsei.ac.kr/wp-content/uploads/2018/10/%EA%B8%B0%EC%88%A0%EB%AC%B8%EC%84%9CRedis_dict_sds_command-flow-_analysis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875899" y="2672732"/>
            <a:ext cx="1036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+mj-lt"/>
                <a:cs typeface="Calibri" panose="020F0502020204030204" pitchFamily="34" charset="0"/>
              </a:rPr>
              <a:t>Portfolio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2394C-88BE-487C-9080-2C4C7A11508C}"/>
              </a:ext>
            </a:extLst>
          </p:cNvPr>
          <p:cNvSpPr txBox="1"/>
          <p:nvPr/>
        </p:nvSpPr>
        <p:spPr>
          <a:xfrm>
            <a:off x="4611889" y="3496293"/>
            <a:ext cx="289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김도영</a:t>
            </a:r>
            <a:endParaRPr lang="en-US" altLang="ko-KR" dirty="0"/>
          </a:p>
          <a:p>
            <a:pPr algn="ctr"/>
            <a:r>
              <a:rPr lang="en-US" altLang="ko-KR" dirty="0" err="1"/>
              <a:t>Doyoung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3361707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0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10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Persistent Buffer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 Project (Research)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2018.04 ~ 2018.06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C,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의 </a:t>
            </a:r>
            <a:r>
              <a:rPr lang="en-US" altLang="ko-KR" sz="1400" dirty="0"/>
              <a:t>AOF Logging(</a:t>
            </a:r>
            <a:r>
              <a:rPr lang="en-US" altLang="ko-KR" sz="1400" dirty="0" err="1"/>
              <a:t>everysec</a:t>
            </a:r>
            <a:r>
              <a:rPr lang="en-US" altLang="ko-KR" sz="1400" dirty="0"/>
              <a:t>)</a:t>
            </a:r>
            <a:r>
              <a:rPr lang="ko-KR" altLang="en-US" sz="1400" dirty="0"/>
              <a:t>의 문제점을 </a:t>
            </a:r>
            <a:r>
              <a:rPr lang="en-US" altLang="ko-KR" sz="1400" dirty="0"/>
              <a:t>NVRAM</a:t>
            </a:r>
            <a:r>
              <a:rPr lang="ko-KR" altLang="en-US" sz="1400" dirty="0"/>
              <a:t>을 활용하여 개선</a:t>
            </a:r>
            <a:br>
              <a:rPr lang="en-US" altLang="ko-KR" sz="1400" dirty="0"/>
            </a:b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Logging(</a:t>
            </a:r>
            <a:r>
              <a:rPr lang="en-US" altLang="ko-KR" sz="1400" dirty="0" err="1"/>
              <a:t>everysec</a:t>
            </a:r>
            <a:r>
              <a:rPr lang="en-US" altLang="ko-KR" sz="1400" dirty="0"/>
              <a:t>)</a:t>
            </a:r>
            <a:r>
              <a:rPr lang="ko-KR" altLang="en-US" sz="1400" dirty="0"/>
              <a:t>의 문제점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Weak Persistence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Background Thread</a:t>
            </a:r>
            <a:r>
              <a:rPr lang="ko-KR" altLang="en-US" sz="1400" dirty="0"/>
              <a:t>에서 쓰여진 </a:t>
            </a:r>
            <a:r>
              <a:rPr lang="en-US" altLang="ko-KR" sz="1400" dirty="0"/>
              <a:t> Log</a:t>
            </a:r>
            <a:r>
              <a:rPr lang="ko-KR" altLang="en-US" sz="1400" dirty="0"/>
              <a:t>가 </a:t>
            </a:r>
            <a:r>
              <a:rPr lang="en-US" altLang="ko-KR" sz="1400" dirty="0"/>
              <a:t>Memory</a:t>
            </a:r>
            <a:r>
              <a:rPr lang="ko-KR" altLang="en-US" sz="1400" dirty="0"/>
              <a:t>상의 </a:t>
            </a:r>
            <a:r>
              <a:rPr lang="en-US" altLang="ko-KR" sz="1400" dirty="0"/>
              <a:t>Log Buffer</a:t>
            </a:r>
            <a:r>
              <a:rPr lang="ko-KR" altLang="en-US" sz="1400" dirty="0"/>
              <a:t>에 잠시 저장되기 때문</a:t>
            </a:r>
            <a:br>
              <a:rPr lang="en-US" altLang="ko-KR" sz="1400" dirty="0"/>
            </a:b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Log Buffer</a:t>
            </a:r>
            <a:r>
              <a:rPr lang="ko-KR" altLang="en-US" sz="1400" dirty="0"/>
              <a:t>를 </a:t>
            </a:r>
            <a:r>
              <a:rPr lang="en-US" altLang="ko-KR" sz="1400" dirty="0"/>
              <a:t>NVRAM</a:t>
            </a:r>
            <a:r>
              <a:rPr lang="ko-KR" altLang="en-US" sz="1400" dirty="0"/>
              <a:t>에 구현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Full Persistence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Logging(</a:t>
            </a:r>
            <a:r>
              <a:rPr lang="en-US" altLang="ko-KR" sz="1400" dirty="0" err="1"/>
              <a:t>everysec</a:t>
            </a:r>
            <a:r>
              <a:rPr lang="en-US" altLang="ko-KR" sz="1400" dirty="0"/>
              <a:t>)</a:t>
            </a:r>
            <a:r>
              <a:rPr lang="ko-KR" altLang="en-US" sz="1400" dirty="0"/>
              <a:t>의 </a:t>
            </a:r>
            <a:r>
              <a:rPr lang="en-US" altLang="ko-KR" sz="1400" dirty="0"/>
              <a:t>Performance </a:t>
            </a:r>
            <a:r>
              <a:rPr lang="ko-KR" altLang="en-US" sz="1400" dirty="0"/>
              <a:t>유지</a:t>
            </a:r>
            <a:br>
              <a:rPr lang="en-US" altLang="ko-KR" sz="1400" dirty="0"/>
            </a:b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Paper Link</a:t>
            </a:r>
            <a:br>
              <a:rPr lang="en-US" altLang="ko-KR" sz="1400" b="1" dirty="0"/>
            </a:br>
            <a:r>
              <a:rPr lang="en-US" altLang="ko-KR" sz="1400" dirty="0" err="1">
                <a:hlinkClick r:id="rId4"/>
              </a:rPr>
              <a:t>Github</a:t>
            </a:r>
            <a:r>
              <a:rPr lang="en-US" altLang="ko-KR" sz="1400" dirty="0">
                <a:hlinkClick r:id="rId4"/>
              </a:rPr>
              <a:t> Link</a:t>
            </a:r>
            <a:br>
              <a:rPr lang="en-US" altLang="ko-KR" sz="1400" dirty="0"/>
            </a:br>
            <a:r>
              <a:rPr lang="en-US" altLang="ko-KR" sz="1400" dirty="0">
                <a:hlinkClick r:id="rId5"/>
              </a:rPr>
              <a:t>Persistent_Buffer_Redis.pdf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659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NVRAM-DRAM Hybrid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 Project (Research)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2018.03 ~ 2018.10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C,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의 </a:t>
            </a:r>
            <a:r>
              <a:rPr lang="en-US" altLang="ko-KR" sz="1400" dirty="0"/>
              <a:t>AOF Logging</a:t>
            </a:r>
            <a:r>
              <a:rPr lang="ko-KR" altLang="en-US" sz="1400" dirty="0"/>
              <a:t>의 문제점을 </a:t>
            </a:r>
            <a:r>
              <a:rPr lang="en-US" altLang="ko-KR" sz="1400" dirty="0"/>
              <a:t>NVRAM</a:t>
            </a:r>
            <a:r>
              <a:rPr lang="ko-KR" altLang="en-US" sz="1400" dirty="0"/>
              <a:t>과 </a:t>
            </a:r>
            <a:r>
              <a:rPr lang="en-US" altLang="ko-KR" sz="1400" dirty="0"/>
              <a:t>DRAM</a:t>
            </a:r>
            <a:r>
              <a:rPr lang="ko-KR" altLang="en-US" sz="1400" dirty="0"/>
              <a:t>에 동시에 저장함으로써 개선</a:t>
            </a:r>
            <a:br>
              <a:rPr lang="en-US" altLang="ko-KR" sz="1400" dirty="0"/>
            </a:b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Logging</a:t>
            </a:r>
            <a:r>
              <a:rPr lang="ko-KR" altLang="en-US" sz="1400" dirty="0"/>
              <a:t>의 문제점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Weak Persistence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단순한 </a:t>
            </a:r>
            <a:r>
              <a:rPr lang="en-US" altLang="ko-KR" sz="1400" dirty="0"/>
              <a:t>Update</a:t>
            </a:r>
            <a:r>
              <a:rPr lang="ko-KR" altLang="en-US" sz="1400" dirty="0"/>
              <a:t>임에도 </a:t>
            </a:r>
            <a:r>
              <a:rPr lang="en-US" altLang="ko-KR" sz="1400" dirty="0"/>
              <a:t>Log</a:t>
            </a:r>
            <a:r>
              <a:rPr lang="ko-KR" altLang="en-US" sz="1400" dirty="0"/>
              <a:t>가 계속 </a:t>
            </a:r>
            <a:r>
              <a:rPr lang="ko-KR" altLang="en-US" sz="1400" dirty="0" err="1"/>
              <a:t>쓰여짐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</a:t>
            </a:r>
            <a:r>
              <a:rPr lang="ko-KR" altLang="en-US" sz="1400" dirty="0"/>
              <a:t>파일이 굉장히 커짐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필요 없는 </a:t>
            </a:r>
            <a:r>
              <a:rPr lang="en-US" altLang="ko-KR" sz="1400" dirty="0"/>
              <a:t>Log</a:t>
            </a:r>
            <a:r>
              <a:rPr lang="ko-KR" altLang="en-US" sz="1400" dirty="0"/>
              <a:t>를 삭제하기 위해 </a:t>
            </a:r>
            <a:r>
              <a:rPr lang="en-US" altLang="ko-KR" sz="1400" dirty="0"/>
              <a:t>Rewrite Operation</a:t>
            </a:r>
            <a:r>
              <a:rPr lang="ko-KR" altLang="en-US" sz="1400" dirty="0"/>
              <a:t>이 실행됨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의 성능이 </a:t>
            </a:r>
            <a:r>
              <a:rPr lang="ko-KR" altLang="en-US" sz="1400" dirty="0" err="1"/>
              <a:t>극심히</a:t>
            </a:r>
            <a:r>
              <a:rPr lang="ko-KR" altLang="en-US" sz="1400" dirty="0"/>
              <a:t> 저하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03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12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NVRAM-DRAM Hybrid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NVRAM</a:t>
            </a:r>
            <a:r>
              <a:rPr lang="ko-KR" altLang="en-US" sz="1400" dirty="0"/>
              <a:t>에 데이터를 먼저 저장하고</a:t>
            </a:r>
            <a:r>
              <a:rPr lang="en-US" altLang="ko-KR" sz="1400" dirty="0"/>
              <a:t>,  </a:t>
            </a:r>
            <a:r>
              <a:rPr lang="ko-KR" altLang="en-US" sz="1400" dirty="0"/>
              <a:t>상태에 따라 </a:t>
            </a:r>
            <a:r>
              <a:rPr lang="en-US" altLang="ko-KR" sz="1400" dirty="0"/>
              <a:t>Cold Data</a:t>
            </a:r>
            <a:r>
              <a:rPr lang="ko-KR" altLang="en-US" sz="1400" dirty="0"/>
              <a:t>를 </a:t>
            </a:r>
            <a:r>
              <a:rPr lang="en-US" altLang="ko-KR" sz="1400" dirty="0"/>
              <a:t>DRAM</a:t>
            </a:r>
            <a:r>
              <a:rPr lang="ko-KR" altLang="en-US" sz="1400" dirty="0"/>
              <a:t>에 </a:t>
            </a:r>
            <a:r>
              <a:rPr lang="en-US" altLang="ko-KR" sz="1400" dirty="0"/>
              <a:t>Tiering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Full Persistence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Rewrite </a:t>
            </a:r>
            <a:r>
              <a:rPr lang="ko-KR" altLang="en-US" sz="1400" dirty="0"/>
              <a:t>발생 빈도수 ↓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Why?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NVRAM</a:t>
            </a:r>
            <a:r>
              <a:rPr lang="ko-KR" altLang="en-US" sz="1400" dirty="0"/>
              <a:t>에 먼저 저장함으로</a:t>
            </a:r>
            <a:r>
              <a:rPr lang="en-US" altLang="ko-KR" sz="1400" dirty="0"/>
              <a:t>, Update</a:t>
            </a:r>
            <a:r>
              <a:rPr lang="ko-KR" altLang="en-US" sz="1400" dirty="0"/>
              <a:t>가 일어나도 </a:t>
            </a:r>
            <a:r>
              <a:rPr lang="en-US" altLang="ko-KR" sz="1400" dirty="0"/>
              <a:t>Logging</a:t>
            </a:r>
            <a:r>
              <a:rPr lang="ko-KR" altLang="en-US" sz="1400" dirty="0"/>
              <a:t>이 발생하지 않음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Cold Data</a:t>
            </a:r>
            <a:r>
              <a:rPr lang="ko-KR" altLang="en-US" sz="1400" dirty="0"/>
              <a:t>를 </a:t>
            </a:r>
            <a:r>
              <a:rPr lang="en-US" altLang="ko-KR" sz="1400" dirty="0"/>
              <a:t>DRAM</a:t>
            </a:r>
            <a:r>
              <a:rPr lang="ko-KR" altLang="en-US" sz="1400" dirty="0"/>
              <a:t>에 </a:t>
            </a:r>
            <a:r>
              <a:rPr lang="en-US" altLang="ko-KR" sz="1400" dirty="0"/>
              <a:t>Tiering</a:t>
            </a:r>
            <a:r>
              <a:rPr lang="ko-KR" altLang="en-US" sz="1400" dirty="0"/>
              <a:t>함으로써</a:t>
            </a:r>
            <a:r>
              <a:rPr lang="en-US" altLang="ko-KR" sz="1400" dirty="0"/>
              <a:t>, Rewrite </a:t>
            </a:r>
            <a:r>
              <a:rPr lang="ko-KR" altLang="en-US" sz="1400" dirty="0"/>
              <a:t>발생률을 줄임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Paper Link</a:t>
            </a:r>
            <a:br>
              <a:rPr lang="en-US" altLang="ko-KR" sz="1400" dirty="0"/>
            </a:br>
            <a:r>
              <a:rPr lang="en-US" altLang="ko-KR" sz="1400" dirty="0" err="1">
                <a:hlinkClick r:id="rId4"/>
              </a:rPr>
              <a:t>Github</a:t>
            </a:r>
            <a:r>
              <a:rPr lang="en-US" altLang="ko-KR" sz="1400" dirty="0">
                <a:hlinkClick r:id="rId4"/>
              </a:rPr>
              <a:t> Link</a:t>
            </a:r>
            <a:br>
              <a:rPr lang="en-US" altLang="ko-KR" sz="1400" dirty="0"/>
            </a:br>
            <a:r>
              <a:rPr lang="en-US" altLang="ko-KR" sz="1400" dirty="0">
                <a:hlinkClick r:id="rId5"/>
              </a:rPr>
              <a:t>NVRAM-DRAM_Hybrid_Redis.pdf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05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13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RocksDB</a:t>
            </a:r>
            <a:r>
              <a:rPr lang="en-US" altLang="ko-KR" sz="1600" b="1" dirty="0"/>
              <a:t> Analysis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Block-based SST File (SST = Sorted Static Table)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RocksDB</a:t>
            </a:r>
            <a:r>
              <a:rPr lang="ko-KR" altLang="en-US" sz="1400" dirty="0"/>
              <a:t>는 </a:t>
            </a:r>
            <a:r>
              <a:rPr lang="en-US" altLang="ko-KR" sz="1400" dirty="0"/>
              <a:t>LSM-Tree</a:t>
            </a:r>
            <a:r>
              <a:rPr lang="ko-KR" altLang="en-US" sz="1400" dirty="0"/>
              <a:t>로 구조화된 </a:t>
            </a:r>
            <a:r>
              <a:rPr lang="en-US" altLang="ko-KR" sz="1400" dirty="0"/>
              <a:t>SST </a:t>
            </a:r>
            <a:r>
              <a:rPr lang="ko-KR" altLang="en-US" sz="1400" dirty="0"/>
              <a:t>파일들에 데이터를 저장함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SST </a:t>
            </a:r>
            <a:r>
              <a:rPr lang="ko-KR" altLang="en-US" sz="1400" dirty="0"/>
              <a:t>파일의 포맷은 여러가지가 있으나</a:t>
            </a:r>
            <a:r>
              <a:rPr lang="en-US" altLang="ko-KR" sz="1400" dirty="0"/>
              <a:t>, Block-based SST File</a:t>
            </a:r>
            <a:r>
              <a:rPr lang="ko-KR" altLang="en-US" sz="1400" dirty="0"/>
              <a:t>을 기본 포맷으로 사용함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RocksDB</a:t>
            </a:r>
            <a:r>
              <a:rPr lang="en-US" altLang="ko-KR" sz="1400" dirty="0"/>
              <a:t> Get Operation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Get(key)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동작 과정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LSM-Tree</a:t>
            </a:r>
            <a:r>
              <a:rPr lang="ko-KR" altLang="en-US" sz="1400" dirty="0"/>
              <a:t> </a:t>
            </a:r>
            <a:r>
              <a:rPr lang="en-US" altLang="ko-KR" sz="1400" dirty="0"/>
              <a:t>Search</a:t>
            </a:r>
            <a:r>
              <a:rPr lang="ko-KR" altLang="en-US" sz="1400" dirty="0"/>
              <a:t>로 </a:t>
            </a:r>
            <a:r>
              <a:rPr lang="en-US" altLang="ko-KR" sz="1400" dirty="0"/>
              <a:t>key</a:t>
            </a:r>
            <a:r>
              <a:rPr lang="ko-KR" altLang="en-US" sz="1400" dirty="0"/>
              <a:t>를 담고 있을 가능성이 있는 </a:t>
            </a:r>
            <a:r>
              <a:rPr lang="en-US" altLang="ko-KR" sz="1400" dirty="0"/>
              <a:t>SST </a:t>
            </a:r>
            <a:r>
              <a:rPr lang="ko-KR" altLang="en-US" sz="1400" dirty="0"/>
              <a:t>파일들을 가져옴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각 </a:t>
            </a:r>
            <a:r>
              <a:rPr lang="en-US" altLang="ko-KR" sz="1400" dirty="0"/>
              <a:t>SST </a:t>
            </a:r>
            <a:r>
              <a:rPr lang="ko-KR" altLang="en-US" sz="1400" dirty="0"/>
              <a:t>파일 </a:t>
            </a:r>
            <a:r>
              <a:rPr lang="en-US" altLang="ko-KR" sz="1400" dirty="0"/>
              <a:t>Search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Bloom Filter Checking (false positive)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SST File </a:t>
            </a:r>
            <a:r>
              <a:rPr lang="ko-KR" altLang="en-US" sz="1400" dirty="0"/>
              <a:t>구조에 따라 </a:t>
            </a:r>
            <a:r>
              <a:rPr lang="en-US" altLang="ko-KR" sz="1400" dirty="0"/>
              <a:t>Search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문제점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Single Key search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굉장히 빠른 성능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Range Key search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ym typeface="Wingdings" panose="05000000000000000000" pitchFamily="2" charset="2"/>
              </a:rPr>
              <a:t>조회해야하는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SST </a:t>
            </a:r>
            <a:r>
              <a:rPr lang="ko-KR" altLang="en-US" sz="1400" dirty="0">
                <a:sym typeface="Wingdings" panose="05000000000000000000" pitchFamily="2" charset="2"/>
              </a:rPr>
              <a:t>파일 개수가 증가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Single / Range Value search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모든 </a:t>
            </a:r>
            <a:r>
              <a:rPr lang="en-US" altLang="ko-KR" sz="1400" dirty="0">
                <a:sym typeface="Wingdings" panose="05000000000000000000" pitchFamily="2" charset="2"/>
              </a:rPr>
              <a:t>SST </a:t>
            </a:r>
            <a:r>
              <a:rPr lang="ko-KR" altLang="en-US" sz="1400" dirty="0">
                <a:sym typeface="Wingdings" panose="05000000000000000000" pitchFamily="2" charset="2"/>
              </a:rPr>
              <a:t>파일 조회 필요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6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14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RocksDB</a:t>
            </a:r>
            <a:r>
              <a:rPr lang="en-US" altLang="ko-KR" sz="1600" b="1" dirty="0"/>
              <a:t> Analysis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세미나 자료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RocksDB-GPU.pdf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Introduction Part</a:t>
            </a: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67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15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RocksDB</a:t>
            </a:r>
            <a:r>
              <a:rPr lang="en-US" altLang="ko-KR" sz="1600" b="1" dirty="0"/>
              <a:t>-GPU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RocksDB</a:t>
            </a:r>
            <a:r>
              <a:rPr lang="en-US" altLang="ko-KR" sz="1400" dirty="0"/>
              <a:t> Project (Research)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2018.12 ~ 2019.06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</a:t>
            </a:r>
            <a:r>
              <a:rPr lang="en-US" altLang="ko-KR" sz="1400" dirty="0"/>
              <a:t> 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C++11, Make, CUDA, </a:t>
            </a:r>
            <a:r>
              <a:rPr lang="en-US" altLang="ko-KR" sz="1400" dirty="0" err="1"/>
              <a:t>RocksDB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여러 </a:t>
            </a:r>
            <a:r>
              <a:rPr lang="en-US" altLang="ko-KR" sz="1400" dirty="0"/>
              <a:t>SST </a:t>
            </a:r>
            <a:r>
              <a:rPr lang="ko-KR" altLang="en-US" sz="1400" dirty="0"/>
              <a:t>파일을 조회</a:t>
            </a:r>
            <a:r>
              <a:rPr lang="en-US" altLang="ko-KR" sz="1400" dirty="0"/>
              <a:t>(Range Query, Value Search)</a:t>
            </a:r>
            <a:r>
              <a:rPr lang="ko-KR" altLang="en-US" sz="1400" dirty="0"/>
              <a:t>를 </a:t>
            </a:r>
            <a:r>
              <a:rPr lang="en-US" altLang="ko-KR" sz="1400" dirty="0"/>
              <a:t>GPU</a:t>
            </a:r>
            <a:r>
              <a:rPr lang="ko-KR" altLang="en-US" sz="1400" dirty="0"/>
              <a:t>로 가속화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구현</a:t>
            </a:r>
            <a:r>
              <a:rPr lang="en-US" altLang="ko-KR" sz="1400" dirty="0"/>
              <a:t>: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Block-based SST File</a:t>
            </a:r>
            <a:r>
              <a:rPr lang="ko-KR" altLang="en-US" sz="1400" dirty="0"/>
              <a:t>들을 다음과 같이 </a:t>
            </a:r>
            <a:r>
              <a:rPr lang="en-US" altLang="ko-KR" sz="1400" dirty="0"/>
              <a:t>Collecting (CPU)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DataBlocks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DataBlock</a:t>
            </a:r>
            <a:r>
              <a:rPr lang="en-US" altLang="ko-KR" sz="1400" dirty="0"/>
              <a:t> Offsets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Nvidia CUDA</a:t>
            </a:r>
            <a:r>
              <a:rPr lang="ko-KR" altLang="en-US" sz="1400" dirty="0"/>
              <a:t>를 사용하여 </a:t>
            </a:r>
            <a:r>
              <a:rPr lang="en-US" altLang="ko-KR" sz="1400" dirty="0"/>
              <a:t>Search / Filter </a:t>
            </a:r>
            <a:r>
              <a:rPr lang="ko-KR" altLang="en-US" sz="1400" dirty="0"/>
              <a:t>연산을 실행 </a:t>
            </a:r>
            <a:r>
              <a:rPr lang="en-US" altLang="ko-KR" sz="1400" dirty="0"/>
              <a:t>(GPU)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1 GPU Thread – 1 </a:t>
            </a:r>
            <a:r>
              <a:rPr lang="en-US" altLang="ko-KR" sz="1400" dirty="0" err="1"/>
              <a:t>DataBlock</a:t>
            </a:r>
            <a:r>
              <a:rPr lang="en-US" altLang="ko-KR" sz="1400" dirty="0"/>
              <a:t> Offset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CUDA Stream</a:t>
            </a:r>
            <a:r>
              <a:rPr lang="ko-KR" altLang="en-US" sz="1400" dirty="0"/>
              <a:t>을 사용하여 </a:t>
            </a:r>
            <a:r>
              <a:rPr lang="en-US" altLang="ko-KR" sz="1400" dirty="0"/>
              <a:t>Pipelining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성능</a:t>
            </a:r>
            <a:r>
              <a:rPr lang="en-US" altLang="ko-KR" sz="1400" dirty="0"/>
              <a:t>: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Query / Filter Selectivity</a:t>
            </a:r>
            <a:r>
              <a:rPr lang="ko-KR" altLang="en-US" sz="1400" dirty="0"/>
              <a:t>가 낮을수록</a:t>
            </a:r>
            <a:r>
              <a:rPr lang="en-US" altLang="ko-KR" sz="1400" dirty="0"/>
              <a:t>, Data</a:t>
            </a:r>
            <a:r>
              <a:rPr lang="ko-KR" altLang="en-US" sz="1400" dirty="0"/>
              <a:t>가 많을수록 성능 향상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최대 약 </a:t>
            </a:r>
            <a:r>
              <a:rPr lang="en-US" altLang="ko-KR" sz="1400" dirty="0"/>
              <a:t>25% </a:t>
            </a:r>
            <a:r>
              <a:rPr lang="ko-KR" altLang="en-US" sz="1400" dirty="0"/>
              <a:t>향상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Copy from GPU to CPU</a:t>
            </a:r>
            <a:r>
              <a:rPr lang="ko-KR" altLang="en-US" sz="1400" dirty="0"/>
              <a:t>가 </a:t>
            </a:r>
            <a:r>
              <a:rPr lang="en-US" altLang="ko-KR" sz="1400" dirty="0"/>
              <a:t>Cost</a:t>
            </a:r>
            <a:r>
              <a:rPr lang="ko-KR" altLang="en-US" sz="1400" dirty="0"/>
              <a:t>의 원인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3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16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RocksDB</a:t>
            </a:r>
            <a:r>
              <a:rPr lang="en-US" altLang="ko-KR" sz="1600" b="1" dirty="0"/>
              <a:t>-GPU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Paper Link</a:t>
            </a:r>
            <a:br>
              <a:rPr lang="en-US" altLang="ko-KR" sz="1400" dirty="0"/>
            </a:br>
            <a:r>
              <a:rPr lang="en-US" altLang="ko-KR" sz="1400" dirty="0" err="1">
                <a:hlinkClick r:id="rId4"/>
              </a:rPr>
              <a:t>Github</a:t>
            </a:r>
            <a:r>
              <a:rPr lang="en-US" altLang="ko-KR" sz="1400" dirty="0">
                <a:hlinkClick r:id="rId4"/>
              </a:rPr>
              <a:t> Link</a:t>
            </a:r>
            <a:br>
              <a:rPr lang="en-US" altLang="ko-KR" sz="1400" dirty="0"/>
            </a:br>
            <a:r>
              <a:rPr lang="en-US" altLang="ko-KR" sz="1400" dirty="0">
                <a:hlinkClick r:id="rId5"/>
              </a:rPr>
              <a:t>RocksDB-GPU.pdf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16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17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6BA653-419C-42EC-BD00-ABA8B145DDFC}"/>
              </a:ext>
            </a:extLst>
          </p:cNvPr>
          <p:cNvSpPr txBox="1"/>
          <p:nvPr/>
        </p:nvSpPr>
        <p:spPr>
          <a:xfrm>
            <a:off x="5093404" y="3429000"/>
            <a:ext cx="2003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Project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834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18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ADDB (Analytic Distributed DBMS)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Spark / Redis / </a:t>
            </a:r>
            <a:r>
              <a:rPr lang="en-US" altLang="ko-KR" sz="1400" dirty="0" err="1"/>
              <a:t>RocksDB</a:t>
            </a:r>
            <a:r>
              <a:rPr lang="en-US" altLang="ko-KR" sz="1400" dirty="0"/>
              <a:t> Project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2018.03</a:t>
            </a:r>
            <a:r>
              <a:rPr lang="ko-KR" altLang="en-US" sz="1400" dirty="0"/>
              <a:t> </a:t>
            </a:r>
            <a:r>
              <a:rPr lang="en-US" altLang="ko-KR" sz="1400" dirty="0"/>
              <a:t>~</a:t>
            </a:r>
            <a:r>
              <a:rPr lang="ko-KR" altLang="en-US" sz="1400" dirty="0"/>
              <a:t> 진행중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C, Redis/Lettuce/</a:t>
            </a:r>
            <a:r>
              <a:rPr lang="en-US" altLang="ko-KR" sz="1400" dirty="0" err="1"/>
              <a:t>Jedis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RocksDB</a:t>
            </a:r>
            <a:r>
              <a:rPr lang="en-US" altLang="ko-KR" sz="1400" dirty="0"/>
              <a:t>, Spark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정보통신기술진흥센터</a:t>
            </a:r>
            <a:r>
              <a:rPr lang="en-US" altLang="ko-KR" sz="1400" dirty="0"/>
              <a:t>(IITP) </a:t>
            </a:r>
            <a:r>
              <a:rPr lang="ko-KR" altLang="en-US" sz="1400" dirty="0"/>
              <a:t>주체의 정부과제 </a:t>
            </a:r>
            <a:r>
              <a:rPr lang="en-US" altLang="ko-KR" sz="1400" dirty="0"/>
              <a:t>“SW</a:t>
            </a:r>
            <a:r>
              <a:rPr lang="ko-KR" altLang="en-US" sz="1400" dirty="0" err="1"/>
              <a:t>스타랩</a:t>
            </a:r>
            <a:r>
              <a:rPr lang="en-US" altLang="ko-KR" sz="1400" dirty="0"/>
              <a:t>” </a:t>
            </a:r>
            <a:r>
              <a:rPr lang="ko-KR" altLang="en-US" sz="1400" dirty="0"/>
              <a:t>프로젝트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IoT </a:t>
            </a:r>
            <a:r>
              <a:rPr lang="ko-KR" altLang="en-US" sz="1400" dirty="0"/>
              <a:t>환경을 위한 고성능 플래시 메모리 스토리지 기반 인메모리 분산 </a:t>
            </a:r>
            <a:r>
              <a:rPr lang="en-US" altLang="ko-KR" sz="1400" dirty="0"/>
              <a:t>DBMS </a:t>
            </a:r>
            <a:r>
              <a:rPr lang="ko-KR" altLang="en-US" sz="1400" dirty="0"/>
              <a:t>연구개발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Link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516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19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ADDB (Analytic Distributed DBMS)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본 과제는 다음 목표를 지향하고 있음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개발 배경 </a:t>
            </a:r>
            <a:r>
              <a:rPr lang="en-US" altLang="ko-KR" sz="1400" dirty="0"/>
              <a:t>/ </a:t>
            </a:r>
            <a:r>
              <a:rPr lang="ko-KR" altLang="en-US" sz="1400" dirty="0"/>
              <a:t>원인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IoT </a:t>
            </a:r>
            <a:r>
              <a:rPr lang="ko-KR" altLang="en-US" sz="1400" dirty="0"/>
              <a:t>환경에서 파생되는 작은 크기의 막대한 양의 </a:t>
            </a:r>
            <a:r>
              <a:rPr lang="en-US" altLang="ko-KR" sz="1400" dirty="0"/>
              <a:t>Big Data</a:t>
            </a:r>
            <a:r>
              <a:rPr lang="ko-KR" altLang="en-US" sz="1400" dirty="0"/>
              <a:t>가 발생함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이러한 </a:t>
            </a:r>
            <a:r>
              <a:rPr lang="en-US" altLang="ko-KR" sz="1400" dirty="0"/>
              <a:t>Big Data</a:t>
            </a:r>
            <a:r>
              <a:rPr lang="ko-KR" altLang="en-US" sz="1400" dirty="0"/>
              <a:t>에 대한 빠른 분석이 요구됨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분산된 파일의 블록 단위로 수행하는 </a:t>
            </a:r>
            <a:r>
              <a:rPr lang="en-US" altLang="ko-KR" sz="1400" dirty="0"/>
              <a:t>Hadoop </a:t>
            </a:r>
            <a:r>
              <a:rPr lang="ko-KR" altLang="en-US" sz="1400" dirty="0"/>
              <a:t>기반 시스템은</a:t>
            </a:r>
            <a:r>
              <a:rPr lang="en-US" altLang="ko-KR" sz="1400" dirty="0"/>
              <a:t>, </a:t>
            </a:r>
            <a:r>
              <a:rPr lang="ko-KR" altLang="en-US" sz="1400" dirty="0"/>
              <a:t>작은 크기 대용량 데이터에 대한 대처가 어려움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특징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분산 환경에서 </a:t>
            </a:r>
            <a:r>
              <a:rPr lang="en-US" altLang="ko-KR" sz="1400" dirty="0"/>
              <a:t>Big Data</a:t>
            </a:r>
            <a:r>
              <a:rPr lang="ko-KR" altLang="en-US" sz="1400" dirty="0"/>
              <a:t>에 대한 빠른 분석 모듈 개발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Spark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DRAM – SSD </a:t>
            </a:r>
            <a:r>
              <a:rPr lang="ko-KR" altLang="en-US" sz="1400" dirty="0"/>
              <a:t>간의 데이터 배치 기술을 개발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 / </a:t>
            </a:r>
            <a:r>
              <a:rPr lang="en-US" altLang="ko-KR" sz="1400" dirty="0" err="1"/>
              <a:t>RocksDB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SSD </a:t>
            </a:r>
            <a:r>
              <a:rPr lang="ko-KR" altLang="en-US" sz="1400" dirty="0"/>
              <a:t>하드웨어 및 </a:t>
            </a:r>
            <a:r>
              <a:rPr lang="en-US" altLang="ko-KR" sz="1400" dirty="0"/>
              <a:t>NVRAM</a:t>
            </a:r>
            <a:r>
              <a:rPr lang="ko-KR" altLang="en-US" sz="1400" dirty="0"/>
              <a:t> 구조에 소프트웨어를 최적화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RocksDB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 / </a:t>
            </a:r>
            <a:r>
              <a:rPr lang="en-US" altLang="ko-KR" sz="1400" dirty="0" err="1"/>
              <a:t>RocksDB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배치 및 조회 모듈 개발에 참여함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34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ADAADA9-255B-472C-91F3-67748D43D7A5}"/>
              </a:ext>
            </a:extLst>
          </p:cNvPr>
          <p:cNvSpPr/>
          <p:nvPr/>
        </p:nvSpPr>
        <p:spPr>
          <a:xfrm>
            <a:off x="1524000" y="1790260"/>
            <a:ext cx="9144000" cy="3228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B7F72-C3E8-4E17-A211-2EE204929D8E}"/>
              </a:ext>
            </a:extLst>
          </p:cNvPr>
          <p:cNvSpPr txBox="1"/>
          <p:nvPr/>
        </p:nvSpPr>
        <p:spPr>
          <a:xfrm>
            <a:off x="1489667" y="2898255"/>
            <a:ext cx="266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a typeface="나눔바른고딕OTF Light" panose="02000303000000000000"/>
              </a:rPr>
              <a:t>Contents</a:t>
            </a:r>
            <a:endParaRPr lang="ko-KR" altLang="en-US" sz="3600" b="1" dirty="0">
              <a:ea typeface="나눔바른고딕OTF Light" panose="02000303000000000000"/>
            </a:endParaRPr>
          </a:p>
        </p:txBody>
      </p:sp>
      <p:sp>
        <p:nvSpPr>
          <p:cNvPr id="4" name="텍스트 상자 1">
            <a:extLst>
              <a:ext uri="{FF2B5EF4-FFF2-40B4-BE49-F238E27FC236}">
                <a16:creationId xmlns:a16="http://schemas.microsoft.com/office/drawing/2014/main" id="{873CF1AE-742A-44C8-8364-ACA7DC172451}"/>
              </a:ext>
            </a:extLst>
          </p:cNvPr>
          <p:cNvSpPr txBox="1"/>
          <p:nvPr/>
        </p:nvSpPr>
        <p:spPr>
          <a:xfrm>
            <a:off x="4743352" y="1677792"/>
            <a:ext cx="6934124" cy="3087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1. Projects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2. Papers / Patents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3. Education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4. Awards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5. About Me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E25EC38-6908-4B49-AA12-29240708CD62}"/>
              </a:ext>
            </a:extLst>
          </p:cNvPr>
          <p:cNvCxnSpPr>
            <a:cxnSpLocks/>
          </p:cNvCxnSpPr>
          <p:nvPr/>
        </p:nvCxnSpPr>
        <p:spPr>
          <a:xfrm>
            <a:off x="4356266" y="1140903"/>
            <a:ext cx="0" cy="465589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8156772-E438-4364-806A-73FFAF792ABC}"/>
              </a:ext>
            </a:extLst>
          </p:cNvPr>
          <p:cNvCxnSpPr>
            <a:cxnSpLocks/>
          </p:cNvCxnSpPr>
          <p:nvPr/>
        </p:nvCxnSpPr>
        <p:spPr>
          <a:xfrm flipV="1">
            <a:off x="1524000" y="546365"/>
            <a:ext cx="9144000" cy="2032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C785E42-4F2A-4354-A448-1771A96D8AC0}"/>
              </a:ext>
            </a:extLst>
          </p:cNvPr>
          <p:cNvCxnSpPr>
            <a:cxnSpLocks/>
          </p:cNvCxnSpPr>
          <p:nvPr/>
        </p:nvCxnSpPr>
        <p:spPr>
          <a:xfrm flipV="1">
            <a:off x="1524000" y="6182915"/>
            <a:ext cx="9144000" cy="2032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42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20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1835279"/>
            <a:ext cx="1152698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ADDB (Analytic Distributed DBMS)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Redis-</a:t>
            </a:r>
            <a:r>
              <a:rPr lang="en-US" altLang="ko-KR" sz="1400" dirty="0" err="1"/>
              <a:t>RocksDB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SparkSQL</a:t>
            </a:r>
            <a:r>
              <a:rPr lang="ko-KR" altLang="en-US" sz="1400" dirty="0"/>
              <a:t>의 </a:t>
            </a:r>
            <a:r>
              <a:rPr lang="en-US" altLang="ko-KR" sz="1400" dirty="0"/>
              <a:t>DB Engine</a:t>
            </a:r>
            <a:r>
              <a:rPr lang="ko-KR" altLang="en-US" sz="1400" dirty="0"/>
              <a:t>으로써 구현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FpScan</a:t>
            </a:r>
            <a:r>
              <a:rPr lang="en-US" altLang="ko-KR" sz="1400" dirty="0"/>
              <a:t> Command </a:t>
            </a:r>
            <a:r>
              <a:rPr lang="ko-KR" altLang="en-US" sz="1400" dirty="0"/>
              <a:t>구현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 / </a:t>
            </a:r>
            <a:r>
              <a:rPr lang="en-US" altLang="ko-KR" sz="1400" dirty="0" err="1"/>
              <a:t>RocksDB</a:t>
            </a:r>
            <a:r>
              <a:rPr lang="ko-KR" altLang="en-US" sz="1400" dirty="0"/>
              <a:t>에 저장된 </a:t>
            </a:r>
            <a:r>
              <a:rPr lang="en-US" altLang="ko-KR" sz="1400" dirty="0"/>
              <a:t>Relational DBMS Data</a:t>
            </a:r>
            <a:r>
              <a:rPr lang="ko-KR" altLang="en-US" sz="1400" dirty="0"/>
              <a:t>를 조회할 수 있는 </a:t>
            </a:r>
            <a:r>
              <a:rPr lang="en-US" altLang="ko-KR" sz="1400" dirty="0"/>
              <a:t>API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구현 </a:t>
            </a:r>
            <a:r>
              <a:rPr lang="en-US" altLang="ko-KR" sz="1400" dirty="0"/>
              <a:t>Issue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RocksDB</a:t>
            </a:r>
            <a:r>
              <a:rPr lang="en-US" altLang="ko-KR" sz="1400" dirty="0"/>
              <a:t> Get </a:t>
            </a:r>
            <a:r>
              <a:rPr lang="ko-KR" altLang="en-US" sz="1400" dirty="0"/>
              <a:t>시간 지연 문제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RocksDB</a:t>
            </a:r>
            <a:r>
              <a:rPr lang="ko-KR" altLang="en-US" sz="1400" dirty="0"/>
              <a:t>의 </a:t>
            </a:r>
            <a:r>
              <a:rPr lang="en-US" altLang="ko-KR" sz="1400" dirty="0"/>
              <a:t>Get Operation</a:t>
            </a:r>
            <a:r>
              <a:rPr lang="ko-KR" altLang="en-US" sz="1400" dirty="0"/>
              <a:t>의 시간이 많이 소요됨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여러 </a:t>
            </a:r>
            <a:r>
              <a:rPr lang="en-US" altLang="ko-KR" sz="1400" dirty="0"/>
              <a:t>Column Data</a:t>
            </a:r>
            <a:r>
              <a:rPr lang="ko-KR" altLang="en-US" sz="1400" dirty="0"/>
              <a:t>를 </a:t>
            </a:r>
            <a:r>
              <a:rPr lang="en-US" altLang="ko-KR" sz="1400" dirty="0"/>
              <a:t>Vector</a:t>
            </a:r>
            <a:r>
              <a:rPr lang="ko-KR" altLang="en-US" sz="1400" dirty="0"/>
              <a:t>로 묶어서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ColumnVector</a:t>
            </a:r>
            <a:r>
              <a:rPr lang="en-US" altLang="ko-KR" sz="1400" dirty="0"/>
              <a:t>) </a:t>
            </a:r>
            <a:r>
              <a:rPr lang="ko-KR" altLang="en-US" sz="1400" dirty="0"/>
              <a:t>저장하여 해결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 Memory Explosion </a:t>
            </a:r>
            <a:r>
              <a:rPr lang="ko-KR" altLang="en-US" sz="1400" dirty="0"/>
              <a:t>문제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FpScan</a:t>
            </a:r>
            <a:r>
              <a:rPr lang="ko-KR" altLang="en-US" sz="1400" dirty="0"/>
              <a:t>에서 너무 많은 </a:t>
            </a:r>
            <a:r>
              <a:rPr lang="en-US" altLang="ko-KR" sz="1400" dirty="0"/>
              <a:t>Data</a:t>
            </a:r>
            <a:r>
              <a:rPr lang="ko-KR" altLang="en-US" sz="1400" dirty="0"/>
              <a:t>를 </a:t>
            </a:r>
            <a:r>
              <a:rPr lang="en-US" altLang="ko-KR" sz="1400" dirty="0"/>
              <a:t>Return</a:t>
            </a:r>
            <a:r>
              <a:rPr lang="ko-KR" altLang="en-US" sz="1400" dirty="0"/>
              <a:t>하면서</a:t>
            </a:r>
            <a:r>
              <a:rPr lang="en-US" altLang="ko-KR" sz="1400" dirty="0"/>
              <a:t>, Redis</a:t>
            </a:r>
            <a:r>
              <a:rPr lang="ko-KR" altLang="en-US" sz="1400" dirty="0"/>
              <a:t>의 </a:t>
            </a:r>
            <a:r>
              <a:rPr lang="en-US" altLang="ko-KR" sz="1400" dirty="0"/>
              <a:t>Memory</a:t>
            </a:r>
            <a:r>
              <a:rPr lang="ko-KR" altLang="en-US" sz="1400" dirty="0"/>
              <a:t>가 극도로 팽창함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Metakeys</a:t>
            </a:r>
            <a:r>
              <a:rPr lang="en-US" altLang="ko-KR" sz="1400" dirty="0"/>
              <a:t> command</a:t>
            </a:r>
            <a:r>
              <a:rPr lang="ko-KR" altLang="en-US" sz="1400" dirty="0"/>
              <a:t>로 어느정도 해결하였으나</a:t>
            </a:r>
            <a:r>
              <a:rPr lang="en-US" altLang="ko-KR" sz="1400" dirty="0"/>
              <a:t>, </a:t>
            </a:r>
            <a:r>
              <a:rPr lang="ko-KR" altLang="en-US" sz="1400" dirty="0"/>
              <a:t>문제가 여전히 발생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Lettuce</a:t>
            </a:r>
            <a:r>
              <a:rPr lang="ko-KR" altLang="en-US" sz="1400" dirty="0"/>
              <a:t>의 </a:t>
            </a:r>
            <a:r>
              <a:rPr lang="en-US" altLang="ko-KR" sz="1400" dirty="0"/>
              <a:t>Async </a:t>
            </a:r>
            <a:r>
              <a:rPr lang="ko-KR" altLang="en-US" sz="1400" dirty="0"/>
              <a:t>기능을 활용하여</a:t>
            </a:r>
            <a:r>
              <a:rPr lang="en-US" altLang="ko-KR" sz="1400" dirty="0"/>
              <a:t>, Spark(Client) side</a:t>
            </a:r>
            <a:r>
              <a:rPr lang="ko-KR" altLang="en-US" sz="1400" dirty="0"/>
              <a:t>에서 해결 시도 중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Metakeys</a:t>
            </a:r>
            <a:r>
              <a:rPr lang="en-US" altLang="ko-KR" sz="1400" dirty="0"/>
              <a:t> Command </a:t>
            </a:r>
            <a:r>
              <a:rPr lang="ko-KR" altLang="en-US" sz="1400" dirty="0"/>
              <a:t>구현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에 저장된 </a:t>
            </a:r>
            <a:r>
              <a:rPr lang="en-US" altLang="ko-KR" sz="1400" dirty="0"/>
              <a:t>Relational DBMS Meta Data</a:t>
            </a:r>
            <a:r>
              <a:rPr lang="ko-KR" altLang="en-US" sz="1400" dirty="0"/>
              <a:t>를 조회할 수 있는 </a:t>
            </a:r>
            <a:r>
              <a:rPr lang="en-US" altLang="ko-KR" sz="1400" dirty="0"/>
              <a:t>API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Filter Predicate Push-down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Glob-pattern Search, Tree Search </a:t>
            </a:r>
            <a:r>
              <a:rPr lang="ko-KR" altLang="en-US" sz="1400" dirty="0"/>
              <a:t>지원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Redis2RocksDB Batch-Tiering </a:t>
            </a:r>
            <a:r>
              <a:rPr lang="ko-KR" altLang="en-US" sz="1400" dirty="0"/>
              <a:t>구현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의 용량이 어느정도 차면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RocksDB</a:t>
            </a:r>
            <a:r>
              <a:rPr lang="ko-KR" altLang="en-US" sz="1400" dirty="0"/>
              <a:t>로 </a:t>
            </a:r>
            <a:r>
              <a:rPr lang="en-US" altLang="ko-KR" sz="1400" dirty="0"/>
              <a:t>Tiering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여러 </a:t>
            </a:r>
            <a:r>
              <a:rPr lang="en-US" altLang="ko-KR" sz="1400" dirty="0"/>
              <a:t>Row Data</a:t>
            </a:r>
            <a:r>
              <a:rPr lang="ko-KR" altLang="en-US" sz="1400" dirty="0"/>
              <a:t>를 한꺼번에 </a:t>
            </a:r>
            <a:r>
              <a:rPr lang="en-US" altLang="ko-KR" sz="1400" dirty="0"/>
              <a:t>Tiering</a:t>
            </a:r>
            <a:r>
              <a:rPr lang="ko-KR" altLang="en-US" sz="1400" dirty="0"/>
              <a:t>하는 </a:t>
            </a:r>
            <a:r>
              <a:rPr lang="en-US" altLang="ko-KR" sz="1400" dirty="0"/>
              <a:t>Logic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Evict Queue / Free Queue</a:t>
            </a:r>
            <a:r>
              <a:rPr lang="ko-KR" altLang="en-US" sz="1400" dirty="0"/>
              <a:t>를 이용하여 </a:t>
            </a:r>
            <a:r>
              <a:rPr lang="en-US" altLang="ko-KR" sz="1400" dirty="0"/>
              <a:t>Background Thread</a:t>
            </a:r>
            <a:r>
              <a:rPr lang="ko-KR" altLang="en-US" sz="1400" dirty="0"/>
              <a:t>에서 동작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962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ADDB (Analytic Distributed DBMS)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Lettuce Loader </a:t>
            </a:r>
            <a:r>
              <a:rPr lang="ko-KR" altLang="en-US" sz="1400" dirty="0"/>
              <a:t>구현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의 </a:t>
            </a:r>
            <a:r>
              <a:rPr lang="en-US" altLang="ko-KR" sz="1400" dirty="0"/>
              <a:t>Multi-thread </a:t>
            </a:r>
            <a:r>
              <a:rPr lang="ko-KR" altLang="en-US" sz="1400" dirty="0"/>
              <a:t>기반 </a:t>
            </a:r>
            <a:r>
              <a:rPr lang="en-US" altLang="ko-KR" sz="1400" dirty="0"/>
              <a:t>Client</a:t>
            </a:r>
            <a:r>
              <a:rPr lang="ko-KR" altLang="en-US" sz="1400" dirty="0"/>
              <a:t>인 </a:t>
            </a:r>
            <a:r>
              <a:rPr lang="en-US" altLang="ko-KR" sz="1400" b="1" dirty="0"/>
              <a:t>Lettuce</a:t>
            </a:r>
            <a:r>
              <a:rPr lang="ko-KR" altLang="en-US" sz="1400" dirty="0"/>
              <a:t>에 </a:t>
            </a:r>
            <a:r>
              <a:rPr lang="en-US" altLang="ko-KR" sz="1400" dirty="0"/>
              <a:t>ADDB API</a:t>
            </a:r>
            <a:r>
              <a:rPr lang="ko-KR" altLang="en-US" sz="1400" dirty="0"/>
              <a:t>를 구현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ADDB-Lettuce</a:t>
            </a:r>
            <a:r>
              <a:rPr lang="ko-KR" altLang="en-US" sz="1400" dirty="0"/>
              <a:t>를 활용하여 </a:t>
            </a:r>
            <a:r>
              <a:rPr lang="en-US" altLang="ko-KR" sz="1400" dirty="0"/>
              <a:t>Reactor / Future API </a:t>
            </a:r>
            <a:r>
              <a:rPr lang="ko-KR" altLang="en-US" sz="1400" dirty="0"/>
              <a:t>기반의 </a:t>
            </a:r>
            <a:r>
              <a:rPr lang="en-US" altLang="ko-KR" sz="1400" dirty="0" err="1"/>
              <a:t>DataLoader</a:t>
            </a:r>
            <a:r>
              <a:rPr lang="ko-KR" altLang="en-US" sz="1400" dirty="0"/>
              <a:t>를 구현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구현 </a:t>
            </a:r>
            <a:r>
              <a:rPr lang="en-US" altLang="ko-KR" sz="1400" dirty="0"/>
              <a:t>Issue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Thread Pool Hell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Reactor Scheduler</a:t>
            </a:r>
            <a:r>
              <a:rPr lang="ko-KR" altLang="en-US" sz="1400" dirty="0"/>
              <a:t>로 </a:t>
            </a:r>
            <a:r>
              <a:rPr lang="en-US" altLang="ko-KR" sz="1400" dirty="0"/>
              <a:t>elastic</a:t>
            </a:r>
            <a:r>
              <a:rPr lang="ko-KR" altLang="en-US" sz="1400" dirty="0"/>
              <a:t>을 사용함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Scheduler</a:t>
            </a:r>
            <a:r>
              <a:rPr lang="ko-KR" altLang="en-US" sz="1400" dirty="0"/>
              <a:t>를 </a:t>
            </a:r>
            <a:r>
              <a:rPr lang="en-US" altLang="ko-KR" sz="1400" dirty="0"/>
              <a:t>Command Call</a:t>
            </a:r>
            <a:r>
              <a:rPr lang="ko-KR" altLang="en-US" sz="1400" dirty="0"/>
              <a:t>마다 설정해서</a:t>
            </a:r>
            <a:r>
              <a:rPr lang="en-US" altLang="ko-KR" sz="1400" dirty="0"/>
              <a:t>, thread</a:t>
            </a:r>
            <a:r>
              <a:rPr lang="ko-KR" altLang="en-US" sz="1400" dirty="0"/>
              <a:t>가 굉장히 많이 사용됨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과도하게 생성된 </a:t>
            </a:r>
            <a:r>
              <a:rPr lang="en-US" altLang="ko-KR" sz="1400" dirty="0"/>
              <a:t>thread</a:t>
            </a:r>
            <a:r>
              <a:rPr lang="ko-KR" altLang="en-US" sz="1400" dirty="0"/>
              <a:t>로 인해</a:t>
            </a:r>
            <a:r>
              <a:rPr lang="en-US" altLang="ko-KR" sz="1400" dirty="0"/>
              <a:t>, </a:t>
            </a:r>
            <a:r>
              <a:rPr lang="ko-KR" altLang="en-US" sz="1400" dirty="0"/>
              <a:t>작업은 처리가 안되는데 </a:t>
            </a:r>
            <a:r>
              <a:rPr lang="en-US" altLang="ko-KR" sz="1400" dirty="0"/>
              <a:t>GC</a:t>
            </a:r>
            <a:r>
              <a:rPr lang="ko-KR" altLang="en-US" sz="1400" dirty="0"/>
              <a:t>가 굉장히 많이 호출됨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해결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Scheduler</a:t>
            </a:r>
            <a:r>
              <a:rPr lang="ko-KR" altLang="en-US" sz="1400" dirty="0"/>
              <a:t>를 설정하지 않고</a:t>
            </a:r>
            <a:r>
              <a:rPr lang="en-US" altLang="ko-KR" sz="1400" dirty="0"/>
              <a:t>, native</a:t>
            </a:r>
            <a:r>
              <a:rPr lang="ko-KR" altLang="en-US" sz="1400" dirty="0"/>
              <a:t>로 </a:t>
            </a:r>
            <a:r>
              <a:rPr lang="en-US" altLang="ko-KR" sz="1400" dirty="0" err="1"/>
              <a:t>netty</a:t>
            </a:r>
            <a:r>
              <a:rPr lang="ko-KR" altLang="en-US" sz="1400" dirty="0"/>
              <a:t>의 </a:t>
            </a:r>
            <a:r>
              <a:rPr lang="en-US" altLang="ko-KR" sz="1400" dirty="0"/>
              <a:t>event loop</a:t>
            </a:r>
            <a:r>
              <a:rPr lang="ko-KR" altLang="en-US" sz="1400" dirty="0"/>
              <a:t>에 맡김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Throughput </a:t>
            </a:r>
            <a:r>
              <a:rPr lang="ko-KR" altLang="en-US" sz="1400" dirty="0"/>
              <a:t>향상</a:t>
            </a:r>
            <a:r>
              <a:rPr lang="en-US" altLang="ko-KR" sz="1400" dirty="0"/>
              <a:t>, GC </a:t>
            </a:r>
            <a:r>
              <a:rPr lang="ko-KR" altLang="en-US" sz="1400" dirty="0"/>
              <a:t>안정화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Future Memory Explosion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Command Call</a:t>
            </a:r>
            <a:r>
              <a:rPr lang="ko-KR" altLang="en-US" sz="1400" dirty="0"/>
              <a:t>을 </a:t>
            </a:r>
            <a:r>
              <a:rPr lang="en-US" altLang="ko-KR" sz="1400" dirty="0"/>
              <a:t>Future</a:t>
            </a:r>
            <a:r>
              <a:rPr lang="ko-KR" altLang="en-US" sz="1400" dirty="0"/>
              <a:t>로 호출하고</a:t>
            </a:r>
            <a:r>
              <a:rPr lang="en-US" altLang="ko-KR" sz="1400" dirty="0"/>
              <a:t>, Future List</a:t>
            </a:r>
            <a:r>
              <a:rPr lang="ko-KR" altLang="en-US" sz="1400" dirty="0"/>
              <a:t>로 관리함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마지막에 </a:t>
            </a:r>
            <a:r>
              <a:rPr lang="en-US" altLang="ko-KR" sz="1400" dirty="0"/>
              <a:t>Future List</a:t>
            </a:r>
            <a:r>
              <a:rPr lang="ko-KR" altLang="en-US" sz="1400" dirty="0"/>
              <a:t>를 한번에 </a:t>
            </a:r>
            <a:r>
              <a:rPr lang="en-US" altLang="ko-KR" sz="1400" dirty="0"/>
              <a:t>await</a:t>
            </a:r>
            <a:r>
              <a:rPr lang="ko-KR" altLang="en-US" sz="1400" dirty="0"/>
              <a:t>하게 구현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하지만 시간이 지나면서 </a:t>
            </a:r>
            <a:r>
              <a:rPr lang="en-US" altLang="ko-KR" sz="1400" dirty="0"/>
              <a:t>Memory </a:t>
            </a:r>
            <a:r>
              <a:rPr lang="ko-KR" altLang="en-US" sz="1400" dirty="0"/>
              <a:t>사용량이 급증하며 </a:t>
            </a:r>
            <a:r>
              <a:rPr lang="en-US" altLang="ko-KR" sz="1400" dirty="0"/>
              <a:t>GC</a:t>
            </a:r>
            <a:r>
              <a:rPr lang="ko-KR" altLang="en-US" sz="1400" dirty="0"/>
              <a:t>가 굉장히 많이 호출됨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해결 </a:t>
            </a:r>
            <a:r>
              <a:rPr lang="en-US" altLang="ko-KR" sz="1400" dirty="0"/>
              <a:t>(Progress)</a:t>
            </a:r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Workaround</a:t>
            </a:r>
            <a:r>
              <a:rPr lang="ko-KR" altLang="en-US" sz="1400" dirty="0"/>
              <a:t>로</a:t>
            </a:r>
            <a:r>
              <a:rPr lang="en-US" altLang="ko-KR" sz="1400" dirty="0"/>
              <a:t>, </a:t>
            </a:r>
            <a:r>
              <a:rPr lang="ko-KR" altLang="en-US" sz="1400" dirty="0"/>
              <a:t>일정 사이즈의 </a:t>
            </a:r>
            <a:r>
              <a:rPr lang="en-US" altLang="ko-KR" sz="1400" dirty="0"/>
              <a:t>Window</a:t>
            </a:r>
            <a:r>
              <a:rPr lang="ko-KR" altLang="en-US" sz="1400" dirty="0"/>
              <a:t>로 </a:t>
            </a:r>
            <a:r>
              <a:rPr lang="en-US" altLang="ko-KR" sz="1400" dirty="0"/>
              <a:t>Command </a:t>
            </a:r>
            <a:r>
              <a:rPr lang="ko-KR" altLang="en-US" sz="1400" dirty="0"/>
              <a:t>호출을 나눔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Window </a:t>
            </a:r>
            <a:r>
              <a:rPr lang="ko-KR" altLang="en-US" sz="1400" dirty="0"/>
              <a:t>단위로 </a:t>
            </a:r>
            <a:r>
              <a:rPr lang="en-US" altLang="ko-KR" sz="1400" dirty="0"/>
              <a:t>Command</a:t>
            </a:r>
            <a:r>
              <a:rPr lang="ko-KR" altLang="en-US" sz="1400" dirty="0"/>
              <a:t>를 </a:t>
            </a:r>
            <a:r>
              <a:rPr lang="en-US" altLang="ko-KR" sz="1400" dirty="0"/>
              <a:t>Await</a:t>
            </a: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926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22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ADDB (Analytic Distributed DBMS)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(De) Serialization by Google-</a:t>
            </a:r>
            <a:r>
              <a:rPr lang="en-US" altLang="ko-KR" sz="1400" dirty="0" err="1"/>
              <a:t>Protobuf</a:t>
            </a:r>
            <a:r>
              <a:rPr lang="en-US" altLang="ko-KR" sz="1400" dirty="0"/>
              <a:t> (</a:t>
            </a:r>
            <a:r>
              <a:rPr lang="en-US" altLang="ko-KR" sz="1400" b="1" dirty="0">
                <a:solidFill>
                  <a:srgbClr val="FF0000"/>
                </a:solidFill>
              </a:rPr>
              <a:t>Failed</a:t>
            </a:r>
            <a:r>
              <a:rPr lang="en-US" altLang="ko-KR" sz="1400" dirty="0"/>
              <a:t>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의 </a:t>
            </a:r>
            <a:r>
              <a:rPr lang="en-US" altLang="ko-KR" sz="1400" dirty="0"/>
              <a:t>Relational Data</a:t>
            </a:r>
            <a:r>
              <a:rPr lang="ko-KR" altLang="en-US" sz="1400" dirty="0"/>
              <a:t>가 </a:t>
            </a:r>
            <a:r>
              <a:rPr lang="en-US" altLang="ko-KR" sz="1400" dirty="0" err="1"/>
              <a:t>RocksDB</a:t>
            </a:r>
            <a:r>
              <a:rPr lang="ko-KR" altLang="en-US" sz="1400" dirty="0"/>
              <a:t>로 </a:t>
            </a:r>
            <a:r>
              <a:rPr lang="en-US" altLang="ko-KR" sz="1400" dirty="0"/>
              <a:t>Tiering</a:t>
            </a:r>
            <a:r>
              <a:rPr lang="ko-KR" altLang="en-US" sz="1400" dirty="0"/>
              <a:t>될 때</a:t>
            </a:r>
            <a:r>
              <a:rPr lang="en-US" altLang="ko-KR" sz="1400" dirty="0"/>
              <a:t>, Serialize </a:t>
            </a:r>
            <a:r>
              <a:rPr lang="ko-KR" altLang="en-US" sz="1400" dirty="0"/>
              <a:t>되어 저장됨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Serialization</a:t>
            </a:r>
            <a:r>
              <a:rPr lang="ko-KR" altLang="en-US" sz="1400" dirty="0"/>
              <a:t>을 </a:t>
            </a:r>
            <a:r>
              <a:rPr lang="en-US" altLang="ko-KR" sz="1400" dirty="0"/>
              <a:t>naïve</a:t>
            </a:r>
            <a:r>
              <a:rPr lang="ko-KR" altLang="en-US" sz="1400" dirty="0"/>
              <a:t>하게 </a:t>
            </a:r>
            <a:r>
              <a:rPr lang="en-US" altLang="ko-KR" sz="1400" dirty="0"/>
              <a:t>String</a:t>
            </a:r>
            <a:r>
              <a:rPr lang="ko-KR" altLang="en-US" sz="1400" dirty="0"/>
              <a:t>으로 저장함</a:t>
            </a:r>
            <a:br>
              <a:rPr lang="en-US" altLang="ko-KR" sz="1400" dirty="0"/>
            </a:br>
            <a:r>
              <a:rPr lang="en-US" altLang="ko-KR" sz="1400" dirty="0"/>
              <a:t>ex) [1, 2, 3] </a:t>
            </a:r>
            <a:r>
              <a:rPr lang="en-US" altLang="ko-KR" sz="1400" dirty="0">
                <a:sym typeface="Wingdings" panose="05000000000000000000" pitchFamily="2" charset="2"/>
              </a:rPr>
              <a:t> array:[1:2:3]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문제점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Serialization</a:t>
            </a:r>
            <a:r>
              <a:rPr lang="ko-KR" altLang="en-US" sz="1400" dirty="0"/>
              <a:t>의 구분자로 사용되는 문자가 들어간 데이터는 저장이 불가능함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(De) Serialization</a:t>
            </a:r>
            <a:r>
              <a:rPr lang="ko-KR" altLang="en-US" sz="1400" dirty="0"/>
              <a:t>의 변환 비용</a:t>
            </a:r>
            <a:r>
              <a:rPr lang="en-US" altLang="ko-KR" sz="1400" dirty="0"/>
              <a:t>, </a:t>
            </a:r>
            <a:r>
              <a:rPr lang="ko-KR" altLang="en-US" sz="1400" dirty="0"/>
              <a:t>저장 비용이 큼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해결시도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Google-</a:t>
            </a:r>
            <a:r>
              <a:rPr lang="en-US" altLang="ko-KR" sz="1400" dirty="0" err="1"/>
              <a:t>Protobuf</a:t>
            </a:r>
            <a:r>
              <a:rPr lang="ko-KR" altLang="en-US" sz="1400" dirty="0"/>
              <a:t>로 </a:t>
            </a:r>
            <a:r>
              <a:rPr lang="en-US" altLang="ko-KR" sz="1400" dirty="0"/>
              <a:t>Relational Data</a:t>
            </a:r>
            <a:r>
              <a:rPr lang="ko-KR" altLang="en-US" sz="1400" dirty="0"/>
              <a:t>를 정의하여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사용하자</a:t>
            </a:r>
            <a:r>
              <a:rPr lang="en-US" altLang="ko-KR" sz="1400" dirty="0"/>
              <a:t>!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(De) Serialization </a:t>
            </a:r>
            <a:r>
              <a:rPr lang="ko-KR" altLang="en-US" sz="1400" dirty="0"/>
              <a:t>비용 감소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깔끔하게 코드 구성 가능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문제점 </a:t>
            </a:r>
            <a:r>
              <a:rPr lang="ko-KR" altLang="en-US" sz="1400" dirty="0" err="1"/>
              <a:t>재발생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Protobuf</a:t>
            </a:r>
            <a:r>
              <a:rPr lang="en-US" altLang="ko-KR" sz="1400" dirty="0"/>
              <a:t> Message</a:t>
            </a:r>
            <a:r>
              <a:rPr lang="ko-KR" altLang="en-US" sz="1400" dirty="0"/>
              <a:t>로 사용한 </a:t>
            </a:r>
            <a:r>
              <a:rPr lang="en-US" altLang="ko-KR" sz="1400" dirty="0"/>
              <a:t>struct </a:t>
            </a:r>
            <a:r>
              <a:rPr lang="ko-KR" altLang="en-US" sz="1400" dirty="0"/>
              <a:t>구조체 사이즈가 너무 큼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 </a:t>
            </a:r>
            <a:r>
              <a:rPr lang="ko-KR" altLang="en-US" sz="1400" dirty="0"/>
              <a:t>용량 부하에 따른 성능 저하</a:t>
            </a:r>
            <a:r>
              <a:rPr lang="en-US" altLang="ko-KR" sz="1400" dirty="0"/>
              <a:t> &gt; (De) Serialization </a:t>
            </a:r>
            <a:r>
              <a:rPr lang="ko-KR" altLang="en-US" sz="1400" dirty="0"/>
              <a:t>개선에 따른 성능 향상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Protobuf</a:t>
            </a:r>
            <a:r>
              <a:rPr lang="en-US" altLang="ko-KR" sz="1400" dirty="0"/>
              <a:t> Message</a:t>
            </a:r>
            <a:r>
              <a:rPr lang="ko-KR" altLang="en-US" sz="1400" dirty="0"/>
              <a:t>를 최대한 가볍게 만들었으나</a:t>
            </a:r>
            <a:r>
              <a:rPr lang="en-US" altLang="ko-KR" sz="1400" dirty="0"/>
              <a:t>, </a:t>
            </a:r>
            <a:r>
              <a:rPr lang="ko-KR" altLang="en-US" sz="1400" dirty="0"/>
              <a:t>구조체 사이즈 개선이 되지 않음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기존 </a:t>
            </a:r>
            <a:r>
              <a:rPr lang="en-US" altLang="ko-KR" sz="1400" dirty="0"/>
              <a:t>naïve serialization</a:t>
            </a:r>
            <a:r>
              <a:rPr lang="ko-KR" altLang="en-US" sz="1400" dirty="0"/>
              <a:t>을 계속 사용하고</a:t>
            </a:r>
            <a:r>
              <a:rPr lang="en-US" altLang="ko-KR" sz="1400" dirty="0"/>
              <a:t>, P2</a:t>
            </a:r>
            <a:r>
              <a:rPr lang="ko-KR" altLang="en-US" sz="1400" dirty="0"/>
              <a:t>로 넘김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929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23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ADDB (Analytic Distributed DBMS)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Github Link (ADDB-Redis/</a:t>
            </a:r>
            <a:r>
              <a:rPr lang="en-US" altLang="ko-KR" sz="1400" dirty="0" err="1">
                <a:hlinkClick r:id="rId3"/>
              </a:rPr>
              <a:t>RocksDB</a:t>
            </a:r>
            <a:r>
              <a:rPr lang="en-US" altLang="ko-KR" sz="1400" dirty="0">
                <a:hlinkClick r:id="rId3"/>
              </a:rPr>
              <a:t>)</a:t>
            </a:r>
            <a:br>
              <a:rPr lang="en-US" altLang="ko-KR" sz="1400" dirty="0"/>
            </a:br>
            <a:r>
              <a:rPr lang="en-US" altLang="ko-KR" sz="1400" dirty="0">
                <a:hlinkClick r:id="rId4"/>
              </a:rPr>
              <a:t>Github Link (ADDB-Loader)</a:t>
            </a:r>
            <a:br>
              <a:rPr lang="en-US" altLang="ko-KR" sz="1400" dirty="0"/>
            </a:br>
            <a:r>
              <a:rPr lang="en-US" altLang="ko-KR" sz="1400" dirty="0">
                <a:hlinkClick r:id="rId5"/>
              </a:rPr>
              <a:t>Github Link (ADDB-Lettuce)</a:t>
            </a:r>
            <a:br>
              <a:rPr lang="en-US" altLang="ko-KR" sz="1400" dirty="0"/>
            </a:br>
            <a:r>
              <a:rPr lang="en-US" altLang="ko-KR" sz="1400" dirty="0">
                <a:hlinkClick r:id="rId6"/>
              </a:rPr>
              <a:t>Page Link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세미나 자료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7"/>
              </a:rPr>
              <a:t>ADDB_fpscan.pdf</a:t>
            </a:r>
            <a:br>
              <a:rPr lang="en-US" altLang="ko-KR" sz="1400" dirty="0"/>
            </a:br>
            <a:r>
              <a:rPr lang="en-US" altLang="ko-KR" sz="1400" dirty="0">
                <a:hlinkClick r:id="rId8"/>
              </a:rPr>
              <a:t>ADDB_metakeys.pdf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929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24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GENAX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Web Application Project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2017.03</a:t>
            </a:r>
            <a:r>
              <a:rPr lang="ko-KR" altLang="en-US" sz="1400" dirty="0"/>
              <a:t> </a:t>
            </a:r>
            <a:r>
              <a:rPr lang="en-US" altLang="ko-KR" sz="1400" dirty="0"/>
              <a:t>~</a:t>
            </a:r>
            <a:r>
              <a:rPr lang="ko-KR" altLang="en-US" sz="1400" dirty="0"/>
              <a:t> </a:t>
            </a:r>
            <a:r>
              <a:rPr lang="en-US" altLang="ko-KR" sz="1400" dirty="0"/>
              <a:t>2018.02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Vue.js, node.js, Python, Bash Script, MySQL, Docker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질병에 관련 있는 </a:t>
            </a:r>
            <a:r>
              <a:rPr lang="en-US" altLang="ko-KR" sz="1400" dirty="0"/>
              <a:t>Gene List</a:t>
            </a:r>
            <a:r>
              <a:rPr lang="ko-KR" altLang="en-US" sz="1400" dirty="0"/>
              <a:t>를 검색할 수 있는</a:t>
            </a:r>
            <a:r>
              <a:rPr lang="en-US" altLang="ko-KR" sz="1400" dirty="0"/>
              <a:t> Web-based Service </a:t>
            </a:r>
            <a:r>
              <a:rPr lang="ko-KR" altLang="en-US" sz="1400" dirty="0"/>
              <a:t>프로젝트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Disease </a:t>
            </a:r>
            <a:r>
              <a:rPr lang="ko-KR" altLang="en-US" sz="1400" dirty="0"/>
              <a:t>검색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Biomedical </a:t>
            </a:r>
            <a:r>
              <a:rPr lang="ko-KR" altLang="en-US" sz="1400" dirty="0"/>
              <a:t>논문들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 err="1">
                <a:sym typeface="Wingdings" panose="05000000000000000000" pitchFamily="2" charset="2"/>
              </a:rPr>
              <a:t>데이터마이닝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Gene-Gene </a:t>
            </a:r>
            <a:r>
              <a:rPr lang="ko-KR" altLang="en-US" sz="1400" dirty="0"/>
              <a:t>상관관계 추출</a:t>
            </a:r>
            <a:r>
              <a:rPr lang="en-US" altLang="ko-KR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Gene Ranking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Public data API </a:t>
            </a:r>
            <a:r>
              <a:rPr lang="ko-KR" altLang="en-US" sz="1400" dirty="0"/>
              <a:t>활용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PubMed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Biomedical</a:t>
            </a:r>
            <a:r>
              <a:rPr lang="ko-KR" altLang="en-US" sz="1400" dirty="0"/>
              <a:t> 논문 </a:t>
            </a:r>
            <a:r>
              <a:rPr lang="en-US" altLang="ko-KR" sz="1400" dirty="0"/>
              <a:t>search API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HGNC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Gene recognition API</a:t>
            </a: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43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25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GENAX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본 프로젝트는 다음 </a:t>
            </a:r>
            <a:r>
              <a:rPr lang="en-US" altLang="ko-KR" sz="1400" dirty="0"/>
              <a:t>3</a:t>
            </a:r>
            <a:r>
              <a:rPr lang="ko-KR" altLang="en-US" sz="1400" dirty="0"/>
              <a:t>가지 서브프로젝트로 나뉨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Frontend Web Application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Vue.js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Backend Server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node.js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Engine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Crawler / Processor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Python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Analyzer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Weka(Java), Bash Script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Database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MySQL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Frontend / Backend / Crawler / Processor / Database / Docker </a:t>
            </a:r>
            <a:r>
              <a:rPr lang="ko-KR" altLang="en-US" sz="1400" dirty="0"/>
              <a:t>개발을 담당함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047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26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636882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GENAX</a:t>
            </a:r>
            <a:endParaRPr lang="en-US" altLang="ko-KR" sz="1400" b="1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Frontend Issue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검색 </a:t>
            </a:r>
            <a:r>
              <a:rPr lang="en-US" altLang="ko-KR" sz="1400" dirty="0"/>
              <a:t>UI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문제</a:t>
            </a:r>
            <a:r>
              <a:rPr lang="en-US" altLang="ko-KR" sz="1400" dirty="0"/>
              <a:t>: </a:t>
            </a:r>
            <a:r>
              <a:rPr lang="ko-KR" altLang="en-US" sz="1400" dirty="0"/>
              <a:t>검색 </a:t>
            </a:r>
            <a:r>
              <a:rPr lang="en-US" altLang="ko-KR" sz="1400" dirty="0"/>
              <a:t>UI</a:t>
            </a:r>
            <a:r>
              <a:rPr lang="ko-KR" altLang="en-US" sz="1400" dirty="0"/>
              <a:t>에 </a:t>
            </a:r>
            <a:r>
              <a:rPr lang="en-US" altLang="ko-KR" sz="1400" dirty="0"/>
              <a:t>Field</a:t>
            </a:r>
            <a:r>
              <a:rPr lang="ko-KR" altLang="en-US" sz="1400" dirty="0"/>
              <a:t>가 너무 많음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해결</a:t>
            </a:r>
            <a:r>
              <a:rPr lang="en-US" altLang="ko-KR" sz="1400" dirty="0"/>
              <a:t>: Step by Step UI</a:t>
            </a:r>
            <a:r>
              <a:rPr lang="ko-KR" altLang="en-US" sz="1400" dirty="0"/>
              <a:t>를 구성하자</a:t>
            </a:r>
            <a:r>
              <a:rPr lang="en-US" altLang="ko-KR" sz="1400" dirty="0"/>
              <a:t>!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Stepper UI</a:t>
            </a:r>
            <a:r>
              <a:rPr lang="ko-KR" altLang="en-US" sz="1400" dirty="0"/>
              <a:t>를 구성하여 사용성을 늘림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필수 </a:t>
            </a:r>
            <a:r>
              <a:rPr lang="en-US" altLang="ko-KR" sz="1400" dirty="0"/>
              <a:t>Field</a:t>
            </a:r>
            <a:r>
              <a:rPr lang="ko-KR" altLang="en-US" sz="1400" dirty="0"/>
              <a:t>가 들어가지 않으면</a:t>
            </a:r>
            <a:r>
              <a:rPr lang="en-US" altLang="ko-KR" sz="1400" dirty="0"/>
              <a:t>, </a:t>
            </a:r>
            <a:r>
              <a:rPr lang="ko-KR" altLang="en-US" sz="1400" dirty="0"/>
              <a:t>진행이 되지 않도록 구성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State </a:t>
            </a:r>
            <a:r>
              <a:rPr lang="ko-KR" altLang="en-US" sz="1400" dirty="0"/>
              <a:t>관리는 </a:t>
            </a:r>
            <a:r>
              <a:rPr lang="en-US" altLang="ko-KR" sz="1400" b="1" dirty="0" err="1"/>
              <a:t>Vuex</a:t>
            </a:r>
            <a:r>
              <a:rPr lang="ko-KR" altLang="en-US" sz="1400" dirty="0"/>
              <a:t>로</a:t>
            </a:r>
            <a:r>
              <a:rPr lang="en-US" altLang="ko-KR" sz="1400" dirty="0"/>
              <a:t>~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CSS…</a:t>
            </a:r>
            <a:r>
              <a:rPr lang="ko-KR" altLang="en-US" sz="1400" dirty="0"/>
              <a:t>를</a:t>
            </a:r>
            <a:r>
              <a:rPr lang="en-US" altLang="ko-KR" sz="1400" dirty="0"/>
              <a:t>… </a:t>
            </a:r>
            <a:r>
              <a:rPr lang="ko-KR" altLang="en-US" sz="1400" dirty="0"/>
              <a:t>구겨</a:t>
            </a:r>
            <a:r>
              <a:rPr lang="en-US" altLang="ko-KR" sz="1400" dirty="0"/>
              <a:t>…</a:t>
            </a:r>
            <a:r>
              <a:rPr lang="ko-KR" altLang="en-US" sz="1400" dirty="0"/>
              <a:t>넣자</a:t>
            </a:r>
            <a:r>
              <a:rPr lang="en-US" altLang="ko-KR" sz="1400" dirty="0"/>
              <a:t>…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결과 </a:t>
            </a:r>
            <a:r>
              <a:rPr lang="en-US" altLang="ko-KR" sz="1400" dirty="0"/>
              <a:t>UI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문제</a:t>
            </a:r>
            <a:r>
              <a:rPr lang="en-US" altLang="ko-KR" sz="1400" dirty="0"/>
              <a:t>: </a:t>
            </a:r>
            <a:r>
              <a:rPr lang="ko-KR" altLang="en-US" sz="1400" dirty="0"/>
              <a:t>분석 </a:t>
            </a:r>
            <a:r>
              <a:rPr lang="en-US" altLang="ko-KR" sz="1400" dirty="0"/>
              <a:t>Engine</a:t>
            </a:r>
            <a:r>
              <a:rPr lang="ko-KR" altLang="en-US" sz="1400" dirty="0"/>
              <a:t>이 돌아가는 모습을 실시간으로 보여주자</a:t>
            </a:r>
            <a:r>
              <a:rPr lang="en-US" altLang="ko-KR" sz="1400" dirty="0"/>
              <a:t>!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해결</a:t>
            </a:r>
            <a:r>
              <a:rPr lang="en-US" altLang="ko-KR" sz="1400" dirty="0"/>
              <a:t>: </a:t>
            </a:r>
            <a:r>
              <a:rPr lang="ko-KR" altLang="en-US" sz="1400" dirty="0"/>
              <a:t>서버에서 </a:t>
            </a:r>
            <a:r>
              <a:rPr lang="en-US" altLang="ko-KR" sz="1400" dirty="0"/>
              <a:t>Push Request</a:t>
            </a:r>
            <a:r>
              <a:rPr lang="ko-KR" altLang="en-US" sz="1400" dirty="0"/>
              <a:t>를 발생시켜주면 안될까</a:t>
            </a:r>
            <a:r>
              <a:rPr lang="en-US" altLang="ko-KR" sz="1400" dirty="0"/>
              <a:t>?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서버가 </a:t>
            </a:r>
            <a:r>
              <a:rPr lang="en-US" altLang="ko-KR" sz="1400" dirty="0"/>
              <a:t>Pull Request </a:t>
            </a:r>
            <a:r>
              <a:rPr lang="ko-KR" altLang="en-US" sz="1400" dirty="0"/>
              <a:t>기반으로 구성되어 있음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Push API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연결시켜두면</a:t>
            </a:r>
            <a:r>
              <a:rPr lang="ko-KR" altLang="en-US" sz="1400" dirty="0"/>
              <a:t> 좋겠지만</a:t>
            </a:r>
            <a:r>
              <a:rPr lang="en-US" altLang="ko-KR" sz="1400" dirty="0"/>
              <a:t>…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일단 시간이 없으니 </a:t>
            </a:r>
            <a:r>
              <a:rPr lang="en-US" altLang="ko-KR" sz="1400" dirty="0"/>
              <a:t>Pull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구성해놓고</a:t>
            </a:r>
            <a:r>
              <a:rPr lang="ko-KR" altLang="en-US" sz="1400" dirty="0"/>
              <a:t> 나중에 고치자</a:t>
            </a:r>
            <a:r>
              <a:rPr lang="en-US" altLang="ko-KR" sz="1400" dirty="0"/>
              <a:t>…</a:t>
            </a:r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결국 못 고침</a:t>
            </a:r>
            <a:r>
              <a:rPr lang="en-US" altLang="ko-KR" sz="1400" dirty="0"/>
              <a:t>…</a:t>
            </a: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0E0668-00CD-4E9E-AE4B-22ACFA92C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311" y="750295"/>
            <a:ext cx="4243387" cy="24060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4978DD-1DEB-4CBB-B0AB-4DFBB56A9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878" y="3344337"/>
            <a:ext cx="2856252" cy="31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44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27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49187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GENAX</a:t>
            </a:r>
            <a:endParaRPr lang="en-US" altLang="ko-KR" sz="1400" b="1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Deploy Issue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Deploy </a:t>
            </a:r>
            <a:r>
              <a:rPr lang="ko-KR" altLang="en-US" sz="1400" dirty="0"/>
              <a:t>과정이 너무 까다롭다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Frontend, Backend, Engine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재부팅마다 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 screen</a:t>
            </a:r>
            <a:r>
              <a:rPr lang="ko-KR" altLang="en-US" sz="1400" dirty="0"/>
              <a:t>을 생성해서 서버를 </a:t>
            </a:r>
            <a:r>
              <a:rPr lang="ko-KR" altLang="en-US" sz="1400" dirty="0" err="1"/>
              <a:t>올려놔야</a:t>
            </a:r>
            <a:r>
              <a:rPr lang="ko-KR" altLang="en-US" sz="1400" dirty="0"/>
              <a:t> 함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Docker</a:t>
            </a:r>
            <a:r>
              <a:rPr lang="ko-KR" altLang="en-US" sz="1400" dirty="0"/>
              <a:t>를 써보자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Frontend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Dockerize</a:t>
            </a:r>
            <a:r>
              <a:rPr lang="ko-KR" altLang="en-US" sz="1400" dirty="0"/>
              <a:t>가 손쉽게 가능함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Backend, Engine</a:t>
            </a:r>
            <a:r>
              <a:rPr lang="ko-KR" altLang="en-US" sz="1400" dirty="0"/>
              <a:t>은 힘든 상황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Why? MySQL</a:t>
            </a:r>
            <a:r>
              <a:rPr lang="ko-KR" altLang="en-US" sz="1400" dirty="0"/>
              <a:t>이 </a:t>
            </a:r>
            <a:r>
              <a:rPr lang="en-US" altLang="ko-KR" sz="1400" dirty="0"/>
              <a:t>Host</a:t>
            </a:r>
            <a:r>
              <a:rPr lang="ko-KR" altLang="en-US" sz="1400" dirty="0"/>
              <a:t>에 구축되어 있음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Dockerize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결정했을때</a:t>
            </a:r>
            <a:r>
              <a:rPr lang="en-US" altLang="ko-KR" sz="1400" dirty="0"/>
              <a:t>, </a:t>
            </a:r>
            <a:r>
              <a:rPr lang="ko-KR" altLang="en-US" sz="1400" dirty="0"/>
              <a:t>이미 많은 데이터가 저장되어 있었음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MySQL </a:t>
            </a:r>
            <a:r>
              <a:rPr lang="ko-KR" altLang="en-US" sz="1400" dirty="0"/>
              <a:t>의존도가 그나마 낮은 </a:t>
            </a:r>
            <a:r>
              <a:rPr lang="en-US" altLang="ko-KR" sz="1400" dirty="0"/>
              <a:t>Backend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Dockerize</a:t>
            </a:r>
            <a:endParaRPr lang="en-US" altLang="ko-KR" sz="1400" dirty="0"/>
          </a:p>
          <a:p>
            <a:pPr marL="3028950" lvl="6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Network </a:t>
            </a:r>
            <a:r>
              <a:rPr lang="ko-KR" altLang="en-US" sz="1400" dirty="0"/>
              <a:t>옵션을 </a:t>
            </a:r>
            <a:r>
              <a:rPr lang="en-US" altLang="ko-KR" sz="1400" dirty="0"/>
              <a:t>“Host”</a:t>
            </a:r>
            <a:r>
              <a:rPr lang="ko-KR" altLang="en-US" sz="1400" dirty="0"/>
              <a:t>로 설정함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MySQL </a:t>
            </a:r>
            <a:r>
              <a:rPr lang="ko-KR" altLang="en-US" sz="1400" dirty="0"/>
              <a:t>의존도가 높은 </a:t>
            </a:r>
            <a:r>
              <a:rPr lang="en-US" altLang="ko-KR" sz="1400" dirty="0"/>
              <a:t>Engine</a:t>
            </a:r>
            <a:r>
              <a:rPr lang="ko-KR" altLang="en-US" sz="1400" dirty="0"/>
              <a:t>은 그대로 </a:t>
            </a:r>
            <a:r>
              <a:rPr lang="en-US" altLang="ko-KR" sz="1400" dirty="0"/>
              <a:t>Local</a:t>
            </a:r>
            <a:r>
              <a:rPr lang="ko-KR" altLang="en-US" sz="1400" dirty="0"/>
              <a:t>에서 실행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docker-compose</a:t>
            </a:r>
            <a:r>
              <a:rPr lang="ko-KR" altLang="en-US" sz="1400" dirty="0"/>
              <a:t>로 정리하여</a:t>
            </a:r>
            <a:r>
              <a:rPr lang="en-US" altLang="ko-KR" sz="1400" dirty="0"/>
              <a:t>, </a:t>
            </a:r>
            <a:r>
              <a:rPr lang="ko-KR" altLang="en-US" sz="1400" dirty="0"/>
              <a:t>한방에 실행되도록 구성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docker-compose up –d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Engine</a:t>
            </a:r>
            <a:r>
              <a:rPr lang="ko-KR" altLang="en-US" sz="1400" dirty="0"/>
              <a:t>은 그대로 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 screen</a:t>
            </a:r>
            <a:r>
              <a:rPr lang="ko-KR" altLang="en-US" sz="1400" dirty="0"/>
              <a:t>을 통하여 실행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Web Link</a:t>
            </a:r>
            <a:br>
              <a:rPr lang="en-US" altLang="ko-KR" sz="1400" dirty="0">
                <a:hlinkClick r:id="rId4"/>
              </a:rPr>
            </a:br>
            <a:r>
              <a:rPr lang="en-US" altLang="ko-KR" sz="1400" dirty="0">
                <a:hlinkClick r:id="rId4"/>
              </a:rPr>
              <a:t>Github Link</a:t>
            </a:r>
            <a:br>
              <a:rPr lang="en-US" altLang="ko-KR" sz="1400" dirty="0"/>
            </a:br>
            <a:r>
              <a:rPr lang="en-US" altLang="ko-KR" sz="1400" dirty="0">
                <a:hlinkClick r:id="rId5"/>
              </a:rPr>
              <a:t>Paper Link (Engine Part)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245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28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DELAB Homepage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Lab Homepage Renewal Project (Web)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개요</a:t>
            </a:r>
            <a:r>
              <a:rPr lang="en-US" altLang="ko-KR" sz="1400" dirty="0"/>
              <a:t>: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기존 연구실 홈페이지 관리를 담당하고 있었음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Apache2, Php, MySQL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멤버</a:t>
            </a:r>
            <a:r>
              <a:rPr lang="en-US" altLang="ko-KR" sz="1400" dirty="0"/>
              <a:t>, </a:t>
            </a:r>
            <a:r>
              <a:rPr lang="ko-KR" altLang="en-US" sz="1400" dirty="0"/>
              <a:t>뉴스 관리 정도만</a:t>
            </a:r>
            <a:r>
              <a:rPr lang="en-US" altLang="ko-KR" sz="1400" dirty="0"/>
              <a:t>…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2018. 05</a:t>
            </a:r>
            <a:r>
              <a:rPr lang="ko-KR" altLang="en-US" sz="1400" dirty="0"/>
              <a:t>월 경에 홈페이지가 갑자기 접속되지 않음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문제 파악 시도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php </a:t>
            </a:r>
            <a:r>
              <a:rPr lang="ko-KR" altLang="en-US" sz="1400" dirty="0"/>
              <a:t>버전이 문제</a:t>
            </a:r>
            <a:r>
              <a:rPr lang="en-US" altLang="ko-KR" sz="1400" dirty="0"/>
              <a:t>?</a:t>
            </a:r>
            <a:br>
              <a:rPr lang="en-US" altLang="ko-KR" sz="1400" dirty="0"/>
            </a:br>
            <a:r>
              <a:rPr lang="en-US" altLang="ko-KR" sz="1400" dirty="0">
                <a:sym typeface="Wingdings" panose="05000000000000000000" pitchFamily="2" charset="2"/>
              </a:rPr>
              <a:t> php7.2</a:t>
            </a:r>
            <a:r>
              <a:rPr lang="ko-KR" altLang="en-US" sz="1400" dirty="0">
                <a:sym typeface="Wingdings" panose="05000000000000000000" pitchFamily="2" charset="2"/>
              </a:rPr>
              <a:t>로 굉장히 구 버전을 사용하고 있었음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어찌 어찌해서 </a:t>
            </a:r>
            <a:r>
              <a:rPr lang="en-US" altLang="ko-KR" sz="1400" dirty="0">
                <a:sym typeface="Wingdings" panose="05000000000000000000" pitchFamily="2" charset="2"/>
              </a:rPr>
              <a:t>php7.2</a:t>
            </a:r>
            <a:r>
              <a:rPr lang="ko-KR" altLang="en-US" sz="1400" dirty="0">
                <a:sym typeface="Wingdings" panose="05000000000000000000" pitchFamily="2" charset="2"/>
              </a:rPr>
              <a:t>로 재설치해도</a:t>
            </a:r>
            <a:r>
              <a:rPr lang="en-US" altLang="ko-KR" sz="1400" dirty="0">
                <a:sym typeface="Wingdings" panose="05000000000000000000" pitchFamily="2" charset="2"/>
              </a:rPr>
              <a:t>.. </a:t>
            </a:r>
            <a:r>
              <a:rPr lang="ko-KR" altLang="en-US" sz="1400" dirty="0">
                <a:sym typeface="Wingdings" panose="05000000000000000000" pitchFamily="2" charset="2"/>
              </a:rPr>
              <a:t>해결이 안됨</a:t>
            </a:r>
            <a:r>
              <a:rPr lang="en-US" altLang="ko-KR" sz="1400" dirty="0">
                <a:sym typeface="Wingdings" panose="05000000000000000000" pitchFamily="2" charset="2"/>
              </a:rPr>
              <a:t>..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Apache2</a:t>
            </a:r>
            <a:r>
              <a:rPr lang="ko-KR" altLang="en-US" sz="1400" dirty="0"/>
              <a:t>가 </a:t>
            </a:r>
            <a:r>
              <a:rPr lang="en-US" altLang="ko-KR" sz="1400" dirty="0"/>
              <a:t>php</a:t>
            </a:r>
            <a:r>
              <a:rPr lang="ko-KR" altLang="en-US" sz="1400" dirty="0"/>
              <a:t>를 제대로 못 뿌려주고 있나</a:t>
            </a:r>
            <a:r>
              <a:rPr lang="en-US" altLang="ko-KR" sz="1400" dirty="0"/>
              <a:t>?</a:t>
            </a:r>
            <a:br>
              <a:rPr lang="en-US" altLang="ko-KR" sz="1400" dirty="0"/>
            </a:br>
            <a:r>
              <a:rPr lang="en-US" altLang="ko-KR" sz="1400" dirty="0">
                <a:sym typeface="Wingdings" panose="05000000000000000000" pitchFamily="2" charset="2"/>
              </a:rPr>
              <a:t> /</a:t>
            </a:r>
            <a:r>
              <a:rPr lang="en-US" altLang="ko-KR" sz="1400" dirty="0" err="1">
                <a:sym typeface="Wingdings" panose="05000000000000000000" pitchFamily="2" charset="2"/>
              </a:rPr>
              <a:t>etc</a:t>
            </a:r>
            <a:r>
              <a:rPr lang="en-US" altLang="ko-KR" sz="1400" dirty="0">
                <a:sym typeface="Wingdings" panose="05000000000000000000" pitchFamily="2" charset="2"/>
              </a:rPr>
              <a:t>/apache2 </a:t>
            </a:r>
            <a:r>
              <a:rPr lang="ko-KR" altLang="en-US" sz="1400" dirty="0">
                <a:sym typeface="Wingdings" panose="05000000000000000000" pitchFamily="2" charset="2"/>
              </a:rPr>
              <a:t>설정 확인해 봄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어떻게 </a:t>
            </a:r>
            <a:r>
              <a:rPr lang="ko-KR" altLang="en-US" sz="1400" dirty="0" err="1">
                <a:sym typeface="Wingdings" panose="05000000000000000000" pitchFamily="2" charset="2"/>
              </a:rPr>
              <a:t>설정되어있는지</a:t>
            </a:r>
            <a:r>
              <a:rPr lang="ko-KR" altLang="en-US" sz="1400" dirty="0">
                <a:sym typeface="Wingdings" panose="05000000000000000000" pitchFamily="2" charset="2"/>
              </a:rPr>
              <a:t> 확인조차 불가 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무수히 많은 </a:t>
            </a:r>
            <a:r>
              <a:rPr lang="en-US" altLang="ko-KR" sz="1400" dirty="0">
                <a:sym typeface="Wingdings" panose="05000000000000000000" pitchFamily="2" charset="2"/>
              </a:rPr>
              <a:t>Legacy </a:t>
            </a:r>
            <a:r>
              <a:rPr lang="ko-KR" altLang="en-US" sz="1400" dirty="0">
                <a:sym typeface="Wingdings" panose="05000000000000000000" pitchFamily="2" charset="2"/>
              </a:rPr>
              <a:t>설정들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난잡한 파일 구성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 conf </a:t>
            </a:r>
            <a:r>
              <a:rPr lang="ko-KR" altLang="en-US" sz="1400" dirty="0">
                <a:sym typeface="Wingdings" panose="05000000000000000000" pitchFamily="2" charset="2"/>
              </a:rPr>
              <a:t>파일을 조율하여 </a:t>
            </a:r>
            <a:r>
              <a:rPr lang="en-US" altLang="ko-KR" sz="1400" dirty="0">
                <a:sym typeface="Wingdings" panose="05000000000000000000" pitchFamily="2" charset="2"/>
              </a:rPr>
              <a:t>php </a:t>
            </a:r>
            <a:r>
              <a:rPr lang="ko-KR" altLang="en-US" sz="1400" dirty="0">
                <a:sym typeface="Wingdings" panose="05000000000000000000" pitchFamily="2" charset="2"/>
              </a:rPr>
              <a:t>로딩까지는 살려냈으나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sym typeface="Wingdings" panose="05000000000000000000" pitchFamily="2" charset="2"/>
              </a:rPr>
              <a:t>css</a:t>
            </a:r>
            <a:r>
              <a:rPr lang="ko-KR" altLang="en-US" sz="1400" dirty="0">
                <a:sym typeface="Wingdings" panose="05000000000000000000" pitchFamily="2" charset="2"/>
              </a:rPr>
              <a:t>가 </a:t>
            </a:r>
            <a:r>
              <a:rPr lang="ko-KR" altLang="en-US" sz="1400" dirty="0" err="1">
                <a:sym typeface="Wingdings" panose="05000000000000000000" pitchFamily="2" charset="2"/>
              </a:rPr>
              <a:t>안먹는다</a:t>
            </a:r>
            <a:r>
              <a:rPr lang="en-US" altLang="ko-KR" sz="1400" dirty="0">
                <a:sym typeface="Wingdings" panose="05000000000000000000" pitchFamily="2" charset="2"/>
              </a:rPr>
              <a:t>…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그냥 새로 홈페이지를 만드는게 더 </a:t>
            </a:r>
            <a:r>
              <a:rPr lang="ko-KR" altLang="en-US" sz="1400" dirty="0" err="1"/>
              <a:t>빠를거라</a:t>
            </a:r>
            <a:r>
              <a:rPr lang="ko-KR" altLang="en-US" sz="1400" dirty="0"/>
              <a:t> 판단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흔한 사용 문서조차 없는 코드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</a:t>
            </a:r>
            <a:r>
              <a:rPr lang="ko-KR" altLang="en-US" sz="1400" dirty="0"/>
              <a:t>를 고치면 </a:t>
            </a:r>
            <a:r>
              <a:rPr lang="en-US" altLang="ko-KR" sz="1400" dirty="0"/>
              <a:t>B,C,D,…</a:t>
            </a:r>
            <a:r>
              <a:rPr lang="ko-KR" altLang="en-US" sz="1400" dirty="0"/>
              <a:t>가 터짐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그냥 </a:t>
            </a:r>
            <a:r>
              <a:rPr lang="en-US" altLang="ko-KR" sz="1400" dirty="0"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sym typeface="Wingdings" panose="05000000000000000000" pitchFamily="2" charset="2"/>
              </a:rPr>
              <a:t>를 안 고침</a:t>
            </a:r>
            <a:r>
              <a:rPr lang="en-US" altLang="ko-KR" sz="1400" dirty="0">
                <a:sym typeface="Wingdings" panose="05000000000000000000" pitchFamily="2" charset="2"/>
              </a:rPr>
              <a:t>…</a:t>
            </a: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05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29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DELAB Homepage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구현</a:t>
            </a:r>
            <a:r>
              <a:rPr lang="en-US" altLang="ko-KR" sz="1400" dirty="0">
                <a:sym typeface="Wingdings" panose="05000000000000000000" pitchFamily="2" charset="2"/>
              </a:rPr>
              <a:t>: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기존 홈페이지의 문제점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Apache2 / Php / MySQL</a:t>
            </a:r>
            <a:r>
              <a:rPr lang="ko-KR" altLang="en-US" sz="1400" dirty="0">
                <a:sym typeface="Wingdings" panose="05000000000000000000" pitchFamily="2" charset="2"/>
              </a:rPr>
              <a:t>이 너무 옛날식이다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접근성이 </a:t>
            </a:r>
            <a:r>
              <a:rPr lang="ko-KR" altLang="en-US" sz="1400" dirty="0" err="1">
                <a:sym typeface="Wingdings" panose="05000000000000000000" pitchFamily="2" charset="2"/>
              </a:rPr>
              <a:t>좋은걸로다가</a:t>
            </a:r>
            <a:r>
              <a:rPr lang="ko-KR" altLang="en-US" sz="1400" dirty="0">
                <a:sym typeface="Wingdings" panose="05000000000000000000" pitchFamily="2" charset="2"/>
              </a:rPr>
              <a:t> 해보자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Code</a:t>
            </a:r>
            <a:r>
              <a:rPr lang="ko-KR" altLang="en-US" sz="1400" dirty="0">
                <a:sym typeface="Wingdings" panose="05000000000000000000" pitchFamily="2" charset="2"/>
              </a:rPr>
              <a:t> 유지보수가 너무 힘듦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UI</a:t>
            </a:r>
            <a:r>
              <a:rPr lang="ko-KR" altLang="en-US" sz="1400" dirty="0">
                <a:sym typeface="Wingdings" panose="05000000000000000000" pitchFamily="2" charset="2"/>
              </a:rPr>
              <a:t>는 </a:t>
            </a:r>
            <a:r>
              <a:rPr lang="en-US" altLang="ko-KR" sz="1400" dirty="0">
                <a:sym typeface="Wingdings" panose="05000000000000000000" pitchFamily="2" charset="2"/>
              </a:rPr>
              <a:t>Php, </a:t>
            </a:r>
            <a:r>
              <a:rPr lang="ko-KR" altLang="en-US" sz="1400" dirty="0">
                <a:sym typeface="Wingdings" panose="05000000000000000000" pitchFamily="2" charset="2"/>
              </a:rPr>
              <a:t>데이터는 </a:t>
            </a:r>
            <a:r>
              <a:rPr lang="en-US" altLang="ko-KR" sz="1400" dirty="0">
                <a:sym typeface="Wingdings" panose="05000000000000000000" pitchFamily="2" charset="2"/>
              </a:rPr>
              <a:t>MySQL… </a:t>
            </a:r>
            <a:r>
              <a:rPr lang="ko-KR" altLang="en-US" sz="1400" dirty="0">
                <a:sym typeface="Wingdings" panose="05000000000000000000" pitchFamily="2" charset="2"/>
              </a:rPr>
              <a:t>굳이 이렇게까지 </a:t>
            </a:r>
            <a:r>
              <a:rPr lang="ko-KR" altLang="en-US" sz="1400" dirty="0" err="1">
                <a:sym typeface="Wingdings" panose="05000000000000000000" pitchFamily="2" charset="2"/>
              </a:rPr>
              <a:t>해야하나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데이터 하나 수정하는데 </a:t>
            </a:r>
            <a:r>
              <a:rPr lang="en-US" altLang="ko-KR" sz="1400" dirty="0">
                <a:sym typeface="Wingdings" panose="05000000000000000000" pitchFamily="2" charset="2"/>
              </a:rPr>
              <a:t>MySQL </a:t>
            </a:r>
            <a:r>
              <a:rPr lang="ko-KR" altLang="en-US" sz="1400" dirty="0">
                <a:sym typeface="Wingdings" panose="05000000000000000000" pitchFamily="2" charset="2"/>
              </a:rPr>
              <a:t>테이블 구조를 다 파악하고 있어야 함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ym typeface="Wingdings" panose="05000000000000000000" pitchFamily="2" charset="2"/>
              </a:rPr>
              <a:t>Jekyll</a:t>
            </a:r>
            <a:r>
              <a:rPr lang="ko-KR" altLang="en-US" sz="1400" dirty="0">
                <a:sym typeface="Wingdings" panose="05000000000000000000" pitchFamily="2" charset="2"/>
              </a:rPr>
              <a:t>을 써보자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Blog </a:t>
            </a:r>
            <a:r>
              <a:rPr lang="ko-KR" altLang="en-US" sz="1400" dirty="0">
                <a:sym typeface="Wingdings" panose="05000000000000000000" pitchFamily="2" charset="2"/>
              </a:rPr>
              <a:t>용도로 많이 사용하지만</a:t>
            </a:r>
            <a:r>
              <a:rPr lang="en-US" altLang="ko-KR" sz="1400" dirty="0">
                <a:sym typeface="Wingdings" panose="05000000000000000000" pitchFamily="2" charset="2"/>
              </a:rPr>
              <a:t>, Homepage </a:t>
            </a:r>
            <a:r>
              <a:rPr lang="ko-KR" altLang="en-US" sz="1400" dirty="0">
                <a:sym typeface="Wingdings" panose="05000000000000000000" pitchFamily="2" charset="2"/>
              </a:rPr>
              <a:t>용도로도 많이 </a:t>
            </a:r>
            <a:r>
              <a:rPr lang="ko-KR" altLang="en-US" sz="1400" dirty="0" err="1">
                <a:sym typeface="Wingdings" panose="05000000000000000000" pitchFamily="2" charset="2"/>
              </a:rPr>
              <a:t>사용중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Data</a:t>
            </a:r>
            <a:r>
              <a:rPr lang="ko-KR" altLang="en-US" sz="1400" dirty="0"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sym typeface="Wingdings" panose="05000000000000000000" pitchFamily="2" charset="2"/>
              </a:rPr>
              <a:t>Static</a:t>
            </a:r>
            <a:r>
              <a:rPr lang="ko-KR" altLang="en-US" sz="1400" dirty="0">
                <a:sym typeface="Wingdings" panose="05000000000000000000" pitchFamily="2" charset="2"/>
              </a:rPr>
              <a:t>하게 구성하므로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별다른 </a:t>
            </a:r>
            <a:r>
              <a:rPr lang="en-US" altLang="ko-KR" sz="1400" dirty="0">
                <a:sym typeface="Wingdings" panose="05000000000000000000" pitchFamily="2" charset="2"/>
              </a:rPr>
              <a:t>DB</a:t>
            </a:r>
            <a:r>
              <a:rPr lang="ko-KR" altLang="en-US" sz="1400" dirty="0">
                <a:sym typeface="Wingdings" panose="05000000000000000000" pitchFamily="2" charset="2"/>
              </a:rPr>
              <a:t>가 굳이 필요하지 않음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여기에 큰 단점이 존재함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데이터 양이 많아지면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홈페이지의 규모가 너무 커진다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보안이 너무 극심하게 떨어짐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코드를 공개할 수 없어</a:t>
            </a:r>
            <a:r>
              <a:rPr lang="en-US" altLang="ko-KR" sz="1400" dirty="0">
                <a:sym typeface="Wingdings" panose="05000000000000000000" pitchFamily="2" charset="2"/>
              </a:rPr>
              <a:t>…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하지만 기존 홈페이지의 문제점이 더 큰 문제점이라고 판단함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보안은 </a:t>
            </a:r>
            <a:r>
              <a:rPr lang="en-US" altLang="ko-KR" sz="1400" dirty="0" err="1">
                <a:sym typeface="Wingdings" panose="05000000000000000000" pitchFamily="2" charset="2"/>
              </a:rPr>
              <a:t>github</a:t>
            </a:r>
            <a:r>
              <a:rPr lang="en-US" altLang="ko-KR" sz="1400" dirty="0">
                <a:sym typeface="Wingdings" panose="05000000000000000000" pitchFamily="2" charset="2"/>
              </a:rPr>
              <a:t> private repo</a:t>
            </a:r>
            <a:r>
              <a:rPr lang="ko-KR" altLang="en-US" sz="1400" dirty="0">
                <a:sym typeface="Wingdings" panose="05000000000000000000" pitchFamily="2" charset="2"/>
              </a:rPr>
              <a:t>를 쓰거나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내부에서 구성된 </a:t>
            </a:r>
            <a:r>
              <a:rPr lang="en-US" altLang="ko-KR" sz="1400" dirty="0" err="1">
                <a:sym typeface="Wingdings" panose="05000000000000000000" pitchFamily="2" charset="2"/>
              </a:rPr>
              <a:t>gitlab</a:t>
            </a:r>
            <a:r>
              <a:rPr lang="ko-KR" altLang="en-US" sz="1400" dirty="0">
                <a:sym typeface="Wingdings" panose="05000000000000000000" pitchFamily="2" charset="2"/>
              </a:rPr>
              <a:t>을 활용하자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email</a:t>
            </a:r>
            <a:r>
              <a:rPr lang="ko-KR" altLang="en-US" sz="1400" dirty="0">
                <a:sym typeface="Wingdings" panose="05000000000000000000" pitchFamily="2" charset="2"/>
              </a:rPr>
              <a:t>은 한번 </a:t>
            </a:r>
            <a:r>
              <a:rPr lang="en-US" altLang="ko-KR" sz="1400" dirty="0">
                <a:sym typeface="Wingdings" panose="05000000000000000000" pitchFamily="2" charset="2"/>
              </a:rPr>
              <a:t>protect</a:t>
            </a:r>
            <a:r>
              <a:rPr lang="ko-KR" altLang="en-US" sz="1400" dirty="0">
                <a:sym typeface="Wingdings" panose="05000000000000000000" pitchFamily="2" charset="2"/>
              </a:rPr>
              <a:t>를 걸어서</a:t>
            </a:r>
            <a:r>
              <a:rPr lang="en-US" altLang="ko-KR" sz="1400" dirty="0">
                <a:sym typeface="Wingdings" panose="05000000000000000000" pitchFamily="2" charset="2"/>
              </a:rPr>
              <a:t>, crawling</a:t>
            </a:r>
            <a:r>
              <a:rPr lang="ko-KR" altLang="en-US" sz="1400" dirty="0">
                <a:sym typeface="Wingdings" panose="05000000000000000000" pitchFamily="2" charset="2"/>
              </a:rPr>
              <a:t>에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안 잡히게</a:t>
            </a:r>
            <a:r>
              <a:rPr lang="en-US" altLang="ko-KR" sz="1400" dirty="0">
                <a:sym typeface="Wingdings" panose="05000000000000000000" pitchFamily="2" charset="2"/>
              </a:rPr>
              <a:t>!</a:t>
            </a:r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생각보다 데이터 양이 그렇게 많지 않다</a:t>
            </a:r>
            <a:r>
              <a:rPr lang="en-US" altLang="ko-KR" sz="1400" dirty="0">
                <a:sym typeface="Wingdings" panose="05000000000000000000" pitchFamily="2" charset="2"/>
              </a:rPr>
              <a:t>! (</a:t>
            </a:r>
            <a:r>
              <a:rPr lang="ko-KR" altLang="en-US" sz="1400" dirty="0">
                <a:sym typeface="Wingdings" panose="05000000000000000000" pitchFamily="2" charset="2"/>
              </a:rPr>
              <a:t>논문 데이터</a:t>
            </a:r>
            <a:r>
              <a:rPr lang="en-US" altLang="ko-KR" sz="1400" dirty="0">
                <a:sym typeface="Wingdings" panose="05000000000000000000" pitchFamily="2" charset="2"/>
              </a:rPr>
              <a:t>, …)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유지보수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그냥 </a:t>
            </a:r>
            <a:r>
              <a:rPr lang="en-US" altLang="ko-KR" sz="1400" dirty="0">
                <a:sym typeface="Wingdings" panose="05000000000000000000" pitchFamily="2" charset="2"/>
              </a:rPr>
              <a:t>markdown</a:t>
            </a:r>
            <a:r>
              <a:rPr lang="ko-KR" altLang="en-US" sz="1400" dirty="0">
                <a:sym typeface="Wingdings" panose="05000000000000000000" pitchFamily="2" charset="2"/>
              </a:rPr>
              <a:t>만 작성하면 해결되도록 구성하자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37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1. Projects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6595316" cy="1298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Timeline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Works / Projects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Recent </a:t>
            </a:r>
            <a:r>
              <a:rPr lang="en-US" altLang="ko-KR" dirty="0">
                <a:sym typeface="Wingdings" panose="05000000000000000000" pitchFamily="2" charset="2"/>
              </a:rPr>
              <a:t>Order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5997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30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DELAB Homepage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효과</a:t>
            </a:r>
            <a:r>
              <a:rPr lang="en-US" altLang="ko-KR" sz="1400" dirty="0">
                <a:sym typeface="Wingdings" panose="05000000000000000000" pitchFamily="2" charset="2"/>
              </a:rPr>
              <a:t>: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홈페이지 </a:t>
            </a:r>
            <a:r>
              <a:rPr lang="en-US" altLang="ko-KR" sz="1400" dirty="0">
                <a:sym typeface="Wingdings" panose="05000000000000000000" pitchFamily="2" charset="2"/>
              </a:rPr>
              <a:t>Develop, Build, Test, Deploy</a:t>
            </a:r>
            <a:r>
              <a:rPr lang="ko-KR" altLang="en-US" sz="1400" dirty="0">
                <a:sym typeface="Wingdings" panose="05000000000000000000" pitchFamily="2" charset="2"/>
              </a:rPr>
              <a:t>가 쉬워졌다</a:t>
            </a:r>
            <a:r>
              <a:rPr lang="en-US" altLang="ko-KR" sz="1400" dirty="0">
                <a:sym typeface="Wingdings" panose="05000000000000000000" pitchFamily="2" charset="2"/>
              </a:rPr>
              <a:t>!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ym typeface="Wingdings" panose="05000000000000000000" pitchFamily="2" charset="2"/>
              </a:rPr>
              <a:t>Develop</a:t>
            </a:r>
            <a:r>
              <a:rPr lang="en-US" altLang="ko-KR" sz="1400" dirty="0">
                <a:sym typeface="Wingdings" panose="05000000000000000000" pitchFamily="2" charset="2"/>
              </a:rPr>
              <a:t>: Markdown</a:t>
            </a:r>
            <a:r>
              <a:rPr lang="ko-KR" altLang="en-US" sz="1400" dirty="0">
                <a:sym typeface="Wingdings" panose="05000000000000000000" pitchFamily="2" charset="2"/>
              </a:rPr>
              <a:t>만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작성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ym typeface="Wingdings" panose="05000000000000000000" pitchFamily="2" charset="2"/>
              </a:rPr>
              <a:t>Build</a:t>
            </a:r>
            <a:r>
              <a:rPr lang="en-US" altLang="ko-KR" sz="1400" dirty="0">
                <a:sym typeface="Wingdings" panose="05000000000000000000" pitchFamily="2" charset="2"/>
              </a:rPr>
              <a:t>: Jekyll build command </a:t>
            </a:r>
            <a:r>
              <a:rPr lang="ko-KR" altLang="en-US" sz="1400" dirty="0">
                <a:sym typeface="Wingdings" panose="05000000000000000000" pitchFamily="2" charset="2"/>
              </a:rPr>
              <a:t>사용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ym typeface="Wingdings" panose="05000000000000000000" pitchFamily="2" charset="2"/>
              </a:rPr>
              <a:t>Test</a:t>
            </a:r>
            <a:r>
              <a:rPr lang="en-US" altLang="ko-KR" sz="1400" dirty="0">
                <a:sym typeface="Wingdings" panose="05000000000000000000" pitchFamily="2" charset="2"/>
              </a:rPr>
              <a:t>: Jekyll serve command </a:t>
            </a:r>
            <a:r>
              <a:rPr lang="ko-KR" altLang="en-US" sz="1400" dirty="0">
                <a:sym typeface="Wingdings" panose="05000000000000000000" pitchFamily="2" charset="2"/>
              </a:rPr>
              <a:t>사용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ym typeface="Wingdings" panose="05000000000000000000" pitchFamily="2" charset="2"/>
              </a:rPr>
              <a:t>WEBrick</a:t>
            </a:r>
            <a:r>
              <a:rPr lang="en-US" altLang="ko-KR" sz="1400" dirty="0">
                <a:sym typeface="Wingdings" panose="05000000000000000000" pitchFamily="2" charset="2"/>
              </a:rPr>
              <a:t> Serving</a:t>
            </a:r>
            <a:r>
              <a:rPr lang="ko-KR" altLang="en-US" sz="1400" dirty="0">
                <a:sym typeface="Wingdings" panose="05000000000000000000" pitchFamily="2" charset="2"/>
              </a:rPr>
              <a:t>하여 바로 </a:t>
            </a:r>
            <a:r>
              <a:rPr lang="en-US" altLang="ko-KR" sz="1400" dirty="0">
                <a:sym typeface="Wingdings" panose="05000000000000000000" pitchFamily="2" charset="2"/>
              </a:rPr>
              <a:t>local</a:t>
            </a:r>
            <a:r>
              <a:rPr lang="ko-KR" altLang="en-US" sz="1400" dirty="0">
                <a:sym typeface="Wingdings" panose="05000000000000000000" pitchFamily="2" charset="2"/>
              </a:rPr>
              <a:t>에서 확인할 수 있음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ym typeface="Wingdings" panose="05000000000000000000" pitchFamily="2" charset="2"/>
              </a:rPr>
              <a:t>Deploy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특정 폴더에 </a:t>
            </a:r>
            <a:r>
              <a:rPr lang="en-US" altLang="ko-KR" sz="1400" dirty="0">
                <a:sym typeface="Wingdings" panose="05000000000000000000" pitchFamily="2" charset="2"/>
              </a:rPr>
              <a:t>build</a:t>
            </a:r>
            <a:r>
              <a:rPr lang="ko-KR" altLang="en-US" sz="1400" dirty="0">
                <a:sym typeface="Wingdings" panose="05000000000000000000" pitchFamily="2" charset="2"/>
              </a:rPr>
              <a:t>하고 </a:t>
            </a:r>
            <a:r>
              <a:rPr lang="en-US" altLang="ko-KR" sz="1400" dirty="0">
                <a:sym typeface="Wingdings" panose="05000000000000000000" pitchFamily="2" charset="2"/>
              </a:rPr>
              <a:t>Apache2</a:t>
            </a:r>
            <a:r>
              <a:rPr lang="ko-KR" altLang="en-US" sz="1400" dirty="0">
                <a:sym typeface="Wingdings" panose="05000000000000000000" pitchFamily="2" charset="2"/>
              </a:rPr>
              <a:t>로 </a:t>
            </a:r>
            <a:r>
              <a:rPr lang="en-US" altLang="ko-KR" sz="1400" dirty="0">
                <a:sym typeface="Wingdings" panose="05000000000000000000" pitchFamily="2" charset="2"/>
              </a:rPr>
              <a:t>Serving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Apache2</a:t>
            </a:r>
            <a:r>
              <a:rPr lang="ko-KR" altLang="en-US" sz="1400" dirty="0">
                <a:sym typeface="Wingdings" panose="05000000000000000000" pitchFamily="2" charset="2"/>
              </a:rPr>
              <a:t>는 그냥 </a:t>
            </a:r>
            <a:r>
              <a:rPr lang="en-US" altLang="ko-KR" sz="1400" dirty="0">
                <a:sym typeface="Wingdings" panose="05000000000000000000" pitchFamily="2" charset="2"/>
              </a:rPr>
              <a:t>build </a:t>
            </a:r>
            <a:r>
              <a:rPr lang="ko-KR" altLang="en-US" sz="1400" dirty="0">
                <a:sym typeface="Wingdings" panose="05000000000000000000" pitchFamily="2" charset="2"/>
              </a:rPr>
              <a:t>폴더를 </a:t>
            </a:r>
            <a:r>
              <a:rPr lang="en-US" altLang="ko-KR" sz="1400" dirty="0">
                <a:sym typeface="Wingdings" panose="05000000000000000000" pitchFamily="2" charset="2"/>
              </a:rPr>
              <a:t>Serving</a:t>
            </a:r>
            <a:r>
              <a:rPr lang="ko-KR" altLang="en-US" sz="1400" dirty="0">
                <a:sym typeface="Wingdings" panose="05000000000000000000" pitchFamily="2" charset="2"/>
              </a:rPr>
              <a:t>하면 됨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Conf </a:t>
            </a:r>
            <a:r>
              <a:rPr lang="ko-KR" altLang="en-US" sz="1400" dirty="0">
                <a:sym typeface="Wingdings" panose="05000000000000000000" pitchFamily="2" charset="2"/>
              </a:rPr>
              <a:t>파일 간소화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서버가 고장나도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홈페이지를 다른 서버에 바로 살릴 수 있음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Github private repo</a:t>
            </a:r>
            <a:r>
              <a:rPr lang="ko-KR" altLang="en-US" sz="1400" dirty="0">
                <a:sym typeface="Wingdings" panose="05000000000000000000" pitchFamily="2" charset="2"/>
              </a:rPr>
              <a:t>로 관리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Jekyll, Bundle</a:t>
            </a:r>
            <a:r>
              <a:rPr lang="ko-KR" altLang="en-US" sz="1400" dirty="0">
                <a:sym typeface="Wingdings" panose="05000000000000000000" pitchFamily="2" charset="2"/>
              </a:rPr>
              <a:t>만 버전에 맞게 설치한 뒤 </a:t>
            </a:r>
            <a:r>
              <a:rPr lang="en-US" altLang="ko-KR" sz="1400" dirty="0">
                <a:sym typeface="Wingdings" panose="05000000000000000000" pitchFamily="2" charset="2"/>
              </a:rPr>
              <a:t>plugin </a:t>
            </a:r>
            <a:r>
              <a:rPr lang="ko-KR" altLang="en-US" sz="1400" dirty="0">
                <a:sym typeface="Wingdings" panose="05000000000000000000" pitchFamily="2" charset="2"/>
              </a:rPr>
              <a:t>설치하면 바로 사용 가능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Apache2 Conf Back up </a:t>
            </a:r>
            <a:r>
              <a:rPr lang="ko-KR" altLang="en-US" sz="1400" dirty="0">
                <a:sym typeface="Wingdings" panose="05000000000000000000" pitchFamily="2" charset="2"/>
              </a:rPr>
              <a:t>파일을 따로 저장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설치 과정을 문서화로 정리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  <a:hlinkClick r:id="rId3"/>
              </a:rPr>
              <a:t>Web Link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599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31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4066202"/>
            <a:ext cx="11526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u="sng" dirty="0" err="1">
                <a:hlinkClick r:id="rId3"/>
              </a:rPr>
              <a:t>Skelter</a:t>
            </a:r>
            <a:r>
              <a:rPr lang="en-US" altLang="ko-KR" u="sng" dirty="0">
                <a:hlinkClick r:id="rId3"/>
              </a:rPr>
              <a:t> Labs</a:t>
            </a:r>
            <a:r>
              <a:rPr lang="en-US" altLang="ko-KR" dirty="0"/>
              <a:t>, Software Engineer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u="sng" dirty="0">
                <a:hlinkClick r:id="rId4"/>
              </a:rPr>
              <a:t>Gabe, </a:t>
            </a:r>
            <a:r>
              <a:rPr lang="ko-KR" altLang="en-US" u="sng" dirty="0">
                <a:hlinkClick r:id="rId4"/>
              </a:rPr>
              <a:t>오픈 플랫폼 </a:t>
            </a:r>
            <a:r>
              <a:rPr lang="en-US" altLang="ko-KR" u="sng" dirty="0">
                <a:hlinkClick r:id="rId4"/>
              </a:rPr>
              <a:t>POS</a:t>
            </a:r>
            <a:endParaRPr lang="en-US" altLang="ko-KR" u="sng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Web (AngularJS)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Android (Java)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Server (node.js)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Hermes, Chatbot assistance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Web (React)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Engine (C++14)</a:t>
            </a:r>
          </a:p>
        </p:txBody>
      </p:sp>
      <p:pic>
        <p:nvPicPr>
          <p:cNvPr id="1028" name="Picture 4" descr="skelterlabsì ëí ì´ë¯¸ì§ ê²ìê²°ê³¼">
            <a:extLst>
              <a:ext uri="{FF2B5EF4-FFF2-40B4-BE49-F238E27FC236}">
                <a16:creationId xmlns:a16="http://schemas.microsoft.com/office/drawing/2014/main" id="{0C187C62-2D5A-43AF-B8E1-5BD9969F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39" y="-143192"/>
            <a:ext cx="3674347" cy="27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B0EBC582-7300-43FD-95E0-58CAD40C3A56}"/>
              </a:ext>
            </a:extLst>
          </p:cNvPr>
          <p:cNvSpPr/>
          <p:nvPr/>
        </p:nvSpPr>
        <p:spPr>
          <a:xfrm rot="10800000">
            <a:off x="1210707" y="2724824"/>
            <a:ext cx="3975588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5152465E-B62F-4716-977E-71DB71BA1330}"/>
              </a:ext>
            </a:extLst>
          </p:cNvPr>
          <p:cNvSpPr/>
          <p:nvPr/>
        </p:nvSpPr>
        <p:spPr>
          <a:xfrm>
            <a:off x="7300913" y="2847689"/>
            <a:ext cx="3975588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3654C-DF1B-4D93-A320-20DB97A2F6BD}"/>
              </a:ext>
            </a:extLst>
          </p:cNvPr>
          <p:cNvSpPr txBox="1"/>
          <p:nvPr/>
        </p:nvSpPr>
        <p:spPr>
          <a:xfrm>
            <a:off x="10540417" y="2493745"/>
            <a:ext cx="147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2018. 01. 01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E74AEC-51A9-461E-A250-14B4F34B5B61}"/>
              </a:ext>
            </a:extLst>
          </p:cNvPr>
          <p:cNvSpPr txBox="1"/>
          <p:nvPr/>
        </p:nvSpPr>
        <p:spPr>
          <a:xfrm>
            <a:off x="2405581" y="1234556"/>
            <a:ext cx="158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Gabe POS</a:t>
            </a:r>
          </a:p>
        </p:txBody>
      </p:sp>
      <p:pic>
        <p:nvPicPr>
          <p:cNvPr id="32" name="그림 31" descr="개체이(가) 표시된 사진&#10;&#10;자동 생성된 설명">
            <a:extLst>
              <a:ext uri="{FF2B5EF4-FFF2-40B4-BE49-F238E27FC236}">
                <a16:creationId xmlns:a16="http://schemas.microsoft.com/office/drawing/2014/main" id="{52BD9432-6F14-4BEA-AC22-4A5E03A68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69" y="1618217"/>
            <a:ext cx="1079263" cy="3864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4770097-7E1F-4762-BCC6-21FEFF25B0F0}"/>
              </a:ext>
            </a:extLst>
          </p:cNvPr>
          <p:cNvSpPr txBox="1"/>
          <p:nvPr/>
        </p:nvSpPr>
        <p:spPr>
          <a:xfrm>
            <a:off x="8538467" y="3361148"/>
            <a:ext cx="158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Hermes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F0EAEB-513C-472C-9535-E1B5512EFEF8}"/>
              </a:ext>
            </a:extLst>
          </p:cNvPr>
          <p:cNvSpPr/>
          <p:nvPr/>
        </p:nvSpPr>
        <p:spPr>
          <a:xfrm>
            <a:off x="5186295" y="2842914"/>
            <a:ext cx="2114618" cy="28086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63DD65-84F1-47B7-9751-3700F0113265}"/>
              </a:ext>
            </a:extLst>
          </p:cNvPr>
          <p:cNvSpPr txBox="1"/>
          <p:nvPr/>
        </p:nvSpPr>
        <p:spPr>
          <a:xfrm>
            <a:off x="6564829" y="2526530"/>
            <a:ext cx="147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2017. 07. 01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91C41B-0958-433D-804C-B60009F1F7AC}"/>
              </a:ext>
            </a:extLst>
          </p:cNvPr>
          <p:cNvSpPr txBox="1"/>
          <p:nvPr/>
        </p:nvSpPr>
        <p:spPr>
          <a:xfrm>
            <a:off x="4450211" y="2526530"/>
            <a:ext cx="147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2017. 01. 01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640147-F549-4B1F-BF3B-C6DBC0E320E6}"/>
              </a:ext>
            </a:extLst>
          </p:cNvPr>
          <p:cNvSpPr txBox="1"/>
          <p:nvPr/>
        </p:nvSpPr>
        <p:spPr>
          <a:xfrm>
            <a:off x="474623" y="2528227"/>
            <a:ext cx="147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2016. 02. 01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30" name="Picture 6" descr="android iconì ëí ì´ë¯¸ì§ ê²ìê²°ê³¼">
            <a:extLst>
              <a:ext uri="{FF2B5EF4-FFF2-40B4-BE49-F238E27FC236}">
                <a16:creationId xmlns:a16="http://schemas.microsoft.com/office/drawing/2014/main" id="{9CE785B8-9203-40DD-A738-E9AD5F568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584" y="2038217"/>
            <a:ext cx="642257" cy="64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gularJS iconì ëí ì´ë¯¸ì§ ê²ìê²°ê³¼">
            <a:extLst>
              <a:ext uri="{FF2B5EF4-FFF2-40B4-BE49-F238E27FC236}">
                <a16:creationId xmlns:a16="http://schemas.microsoft.com/office/drawing/2014/main" id="{C220C873-2D45-441F-B79B-7A82674E0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83" y="1954619"/>
            <a:ext cx="847202" cy="84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node.js logoì ëí ì´ë¯¸ì§ ê²ìê²°ê³¼">
            <a:extLst>
              <a:ext uri="{FF2B5EF4-FFF2-40B4-BE49-F238E27FC236}">
                <a16:creationId xmlns:a16="http://schemas.microsoft.com/office/drawing/2014/main" id="{45DCE264-FC86-415B-9C1D-04568110D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53" y="2082682"/>
            <a:ext cx="886389" cy="54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act iconì ëí ì´ë¯¸ì§ ê²ìê²°ê³¼">
            <a:extLst>
              <a:ext uri="{FF2B5EF4-FFF2-40B4-BE49-F238E27FC236}">
                <a16:creationId xmlns:a16="http://schemas.microsoft.com/office/drawing/2014/main" id="{CE9E8548-BD8B-4209-AE0A-4D67BD274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200" y="3656554"/>
            <a:ext cx="825442" cy="82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/C++ logoì ëí ì´ë¯¸ì§ ê²ìê²°ê³¼">
            <a:extLst>
              <a:ext uri="{FF2B5EF4-FFF2-40B4-BE49-F238E27FC236}">
                <a16:creationId xmlns:a16="http://schemas.microsoft.com/office/drawing/2014/main" id="{B4DC5062-E2FB-41F9-8FE1-267F22EB4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519" y="3719798"/>
            <a:ext cx="626644" cy="70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963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32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skelterlabsì ëí ì´ë¯¸ì§ ê²ìê²°ê³¼">
            <a:extLst>
              <a:ext uri="{FF2B5EF4-FFF2-40B4-BE49-F238E27FC236}">
                <a16:creationId xmlns:a16="http://schemas.microsoft.com/office/drawing/2014/main" id="{0C187C62-2D5A-43AF-B8E1-5BD9969F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39" y="-341170"/>
            <a:ext cx="3674347" cy="27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C76C47-1965-437E-B557-62B71464788C}"/>
              </a:ext>
            </a:extLst>
          </p:cNvPr>
          <p:cNvSpPr txBox="1"/>
          <p:nvPr/>
        </p:nvSpPr>
        <p:spPr>
          <a:xfrm>
            <a:off x="482321" y="1445227"/>
            <a:ext cx="1145512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Gabe POS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매장용 </a:t>
            </a:r>
            <a:r>
              <a:rPr lang="en-US" altLang="ko-KR" sz="1400" dirty="0"/>
              <a:t>POS </a:t>
            </a:r>
            <a:r>
              <a:rPr lang="ko-KR" altLang="en-US" sz="1400" dirty="0"/>
              <a:t>서비스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2016.02 ~ 2017.01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Software Engineer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Android(Java), Web(AngularJS), Server(node.js)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POS</a:t>
            </a:r>
            <a:r>
              <a:rPr lang="ko-KR" altLang="en-US" sz="1400" dirty="0"/>
              <a:t>의 </a:t>
            </a:r>
            <a:r>
              <a:rPr lang="en-US" altLang="ko-KR" sz="1400" dirty="0"/>
              <a:t>Inventory </a:t>
            </a:r>
            <a:r>
              <a:rPr lang="ko-KR" altLang="en-US" sz="1400" dirty="0"/>
              <a:t>시스템을 개발함</a:t>
            </a:r>
            <a:r>
              <a:rPr lang="en-US" altLang="ko-KR" sz="1400" dirty="0"/>
              <a:t>. (node.js, AngularJS)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관리자 </a:t>
            </a:r>
            <a:r>
              <a:rPr lang="en-US" altLang="ko-KR" sz="1400" dirty="0"/>
              <a:t>Web </a:t>
            </a:r>
            <a:r>
              <a:rPr lang="ko-KR" altLang="en-US" sz="1400" dirty="0"/>
              <a:t>페이지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Inventory </a:t>
            </a:r>
            <a:r>
              <a:rPr lang="ko-KR" altLang="en-US" sz="1400" dirty="0"/>
              <a:t>관리 서버 </a:t>
            </a:r>
            <a:r>
              <a:rPr lang="en-US" altLang="ko-KR" sz="1400" dirty="0"/>
              <a:t>(</a:t>
            </a:r>
            <a:r>
              <a:rPr lang="ko-KR" altLang="en-US" sz="1400" dirty="0"/>
              <a:t>구입 주문 기록 구현</a:t>
            </a:r>
            <a:r>
              <a:rPr lang="en-US" altLang="ko-KR" sz="1400" dirty="0"/>
              <a:t>, </a:t>
            </a:r>
            <a:r>
              <a:rPr lang="ko-KR" altLang="en-US" sz="1400" dirty="0"/>
              <a:t>판매에 따른 재고 계산 구현</a:t>
            </a:r>
            <a:r>
              <a:rPr lang="en-US" altLang="ko-K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POS application</a:t>
            </a:r>
            <a:r>
              <a:rPr lang="ko-KR" altLang="en-US" sz="1400" dirty="0"/>
              <a:t>을 자동으로 테스트하는 시스템 개발</a:t>
            </a:r>
            <a:r>
              <a:rPr lang="en-US" altLang="ko-KR" sz="1400" dirty="0"/>
              <a:t>. (node.js, Appium)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End2End Test</a:t>
            </a:r>
            <a:r>
              <a:rPr lang="ko-KR" altLang="en-US" sz="1400" dirty="0"/>
              <a:t>를 </a:t>
            </a:r>
            <a:r>
              <a:rPr lang="en-US" altLang="ko-KR" sz="1400" dirty="0"/>
              <a:t>Appium</a:t>
            </a:r>
            <a:r>
              <a:rPr lang="ko-KR" altLang="en-US" sz="1400" dirty="0"/>
              <a:t>을 사용하여 개발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Monkey Test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POS</a:t>
            </a:r>
            <a:r>
              <a:rPr lang="ko-KR" altLang="en-US" sz="1400" dirty="0"/>
              <a:t>의 </a:t>
            </a:r>
            <a:r>
              <a:rPr lang="en-US" altLang="ko-KR" sz="1400" dirty="0"/>
              <a:t>Localization </a:t>
            </a:r>
            <a:r>
              <a:rPr lang="ko-KR" altLang="en-US" sz="1400" dirty="0"/>
              <a:t>지원 </a:t>
            </a:r>
            <a:r>
              <a:rPr lang="en-US" altLang="ko-KR" sz="1400" dirty="0"/>
              <a:t>(node.js, AngularJS, Android)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Localized POS Calculator </a:t>
            </a:r>
            <a:r>
              <a:rPr lang="ko-KR" altLang="en-US" sz="1400" dirty="0"/>
              <a:t>개발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ex) 1,000</a:t>
            </a:r>
            <a:r>
              <a:rPr lang="ko-KR" altLang="en-US" sz="1400" dirty="0"/>
              <a:t>원 </a:t>
            </a:r>
            <a:r>
              <a:rPr lang="en-US" altLang="ko-KR" sz="1400" dirty="0"/>
              <a:t>= $1.000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KRW</a:t>
            </a:r>
            <a:r>
              <a:rPr lang="ko-KR" altLang="en-US" sz="1400" dirty="0"/>
              <a:t>는 </a:t>
            </a:r>
            <a:r>
              <a:rPr lang="en-US" altLang="ko-KR" sz="1400" dirty="0"/>
              <a:t>","</a:t>
            </a:r>
            <a:r>
              <a:rPr lang="ko-KR" altLang="en-US" sz="1400" dirty="0"/>
              <a:t>으로 표기</a:t>
            </a:r>
            <a:r>
              <a:rPr lang="en-US" altLang="ko-KR" sz="1400" dirty="0"/>
              <a:t>, USD</a:t>
            </a:r>
            <a:r>
              <a:rPr lang="ko-KR" altLang="en-US" sz="1400" dirty="0"/>
              <a:t>는 </a:t>
            </a:r>
            <a:r>
              <a:rPr lang="en-US" altLang="ko-KR" sz="1400" dirty="0"/>
              <a:t>"."</a:t>
            </a:r>
            <a:r>
              <a:rPr lang="ko-KR" altLang="en-US" sz="1400" dirty="0"/>
              <a:t>으로 표기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KRW</a:t>
            </a:r>
            <a:r>
              <a:rPr lang="ko-KR" altLang="en-US" sz="1400" dirty="0"/>
              <a:t>는 뒤에 </a:t>
            </a:r>
            <a:r>
              <a:rPr lang="en-US" altLang="ko-KR" sz="1400" dirty="0"/>
              <a:t>'</a:t>
            </a:r>
            <a:r>
              <a:rPr lang="ko-KR" altLang="en-US" sz="1400" dirty="0"/>
              <a:t>원</a:t>
            </a:r>
            <a:r>
              <a:rPr lang="en-US" altLang="ko-KR" sz="1400" dirty="0"/>
              <a:t>'</a:t>
            </a:r>
            <a:r>
              <a:rPr lang="ko-KR" altLang="en-US" sz="1400" dirty="0"/>
              <a:t>을 표시</a:t>
            </a:r>
            <a:r>
              <a:rPr lang="en-US" altLang="ko-KR" sz="1400" dirty="0"/>
              <a:t>, USD</a:t>
            </a:r>
            <a:r>
              <a:rPr lang="ko-KR" altLang="en-US" sz="1400" dirty="0"/>
              <a:t>는 앞에 </a:t>
            </a:r>
            <a:r>
              <a:rPr lang="en-US" altLang="ko-KR" sz="1400" dirty="0"/>
              <a:t>'$'</a:t>
            </a:r>
            <a:r>
              <a:rPr lang="ko-KR" altLang="en-US" sz="1400" dirty="0"/>
              <a:t>를 표시</a:t>
            </a:r>
            <a:endParaRPr lang="en-US" altLang="ko-KR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2635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33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skelterlabsì ëí ì´ë¯¸ì§ ê²ìê²°ê³¼">
            <a:extLst>
              <a:ext uri="{FF2B5EF4-FFF2-40B4-BE49-F238E27FC236}">
                <a16:creationId xmlns:a16="http://schemas.microsoft.com/office/drawing/2014/main" id="{0C187C62-2D5A-43AF-B8E1-5BD9969F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39" y="-341170"/>
            <a:ext cx="3674347" cy="27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C76C47-1965-437E-B557-62B71464788C}"/>
              </a:ext>
            </a:extLst>
          </p:cNvPr>
          <p:cNvSpPr txBox="1"/>
          <p:nvPr/>
        </p:nvSpPr>
        <p:spPr>
          <a:xfrm>
            <a:off x="482321" y="1445227"/>
            <a:ext cx="1145512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Gabe POS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Currency </a:t>
            </a:r>
            <a:r>
              <a:rPr lang="ko-KR" altLang="en-US" sz="1400" dirty="0"/>
              <a:t>별 </a:t>
            </a:r>
            <a:r>
              <a:rPr lang="ko-KR" altLang="en-US" sz="1400" dirty="0" err="1"/>
              <a:t>절사</a:t>
            </a:r>
            <a:r>
              <a:rPr lang="ko-KR" altLang="en-US" sz="1400" dirty="0"/>
              <a:t> 시스템 개발 </a:t>
            </a:r>
            <a:r>
              <a:rPr lang="en-US" altLang="ko-KR" sz="1400" dirty="0"/>
              <a:t>(</a:t>
            </a:r>
            <a:r>
              <a:rPr lang="ko-KR" altLang="en-US" sz="1400" dirty="0"/>
              <a:t>베트남 사업 대비</a:t>
            </a:r>
            <a:r>
              <a:rPr lang="en-US" altLang="ko-K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ex) </a:t>
            </a:r>
            <a:r>
              <a:rPr lang="ko-KR" altLang="en-US" sz="1400" dirty="0"/>
              <a:t>베트남의 </a:t>
            </a:r>
            <a:r>
              <a:rPr lang="en-US" altLang="ko-KR" sz="1400" dirty="0"/>
              <a:t>Currency</a:t>
            </a:r>
            <a:r>
              <a:rPr lang="ko-KR" altLang="en-US" sz="1400" dirty="0"/>
              <a:t>인 </a:t>
            </a:r>
            <a:r>
              <a:rPr lang="en-US" altLang="ko-KR" sz="1400" dirty="0"/>
              <a:t>'</a:t>
            </a:r>
            <a:r>
              <a:rPr lang="ko-KR" altLang="en-US" sz="1400" dirty="0"/>
              <a:t>동</a:t>
            </a:r>
            <a:r>
              <a:rPr lang="en-US" altLang="ko-KR" sz="1400" dirty="0"/>
              <a:t>(VND)'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베트남 동은 거래를 </a:t>
            </a:r>
            <a:r>
              <a:rPr lang="ko-KR" altLang="en-US" sz="1400" dirty="0" err="1"/>
              <a:t>할때는</a:t>
            </a:r>
            <a:r>
              <a:rPr lang="ko-KR" altLang="en-US" sz="1400" dirty="0"/>
              <a:t> </a:t>
            </a:r>
            <a:r>
              <a:rPr lang="en-US" altLang="ko-KR" sz="1400" dirty="0"/>
              <a:t>1000</a:t>
            </a:r>
            <a:r>
              <a:rPr lang="ko-KR" altLang="en-US" sz="1400" dirty="0"/>
              <a:t>단위로 거래하나</a:t>
            </a:r>
            <a:r>
              <a:rPr lang="en-US" altLang="ko-KR" sz="1400" dirty="0"/>
              <a:t>, </a:t>
            </a:r>
            <a:r>
              <a:rPr lang="ko-KR" altLang="en-US" sz="1400" dirty="0"/>
              <a:t>수수료나 거스름 돈에서 </a:t>
            </a:r>
            <a:r>
              <a:rPr lang="en-US" altLang="ko-KR" sz="1400" dirty="0"/>
              <a:t>100</a:t>
            </a:r>
            <a:r>
              <a:rPr lang="ko-KR" altLang="en-US" sz="1400" dirty="0"/>
              <a:t>단위의 잔돈이 발생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베트남 동은 </a:t>
            </a:r>
            <a:r>
              <a:rPr lang="en-US" altLang="ko-KR" sz="1400" dirty="0"/>
              <a:t>100 </a:t>
            </a:r>
            <a:r>
              <a:rPr lang="ko-KR" altLang="en-US" sz="1400" dirty="0"/>
              <a:t>아래로는 의미가 없으므로</a:t>
            </a:r>
            <a:r>
              <a:rPr lang="en-US" altLang="ko-KR" sz="1400" dirty="0"/>
              <a:t>, </a:t>
            </a:r>
            <a:r>
              <a:rPr lang="ko-KR" altLang="en-US" sz="1400" dirty="0"/>
              <a:t>반올림 </a:t>
            </a:r>
            <a:r>
              <a:rPr lang="en-US" altLang="ko-KR" sz="1400" dirty="0"/>
              <a:t>/ </a:t>
            </a:r>
            <a:r>
              <a:rPr lang="ko-KR" altLang="en-US" sz="1400" dirty="0"/>
              <a:t>올림 </a:t>
            </a:r>
            <a:r>
              <a:rPr lang="en-US" altLang="ko-KR" sz="1400" dirty="0"/>
              <a:t>/ </a:t>
            </a:r>
            <a:r>
              <a:rPr lang="ko-KR" altLang="en-US" sz="1400" dirty="0"/>
              <a:t>내림을 할지 고민함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현지 자료</a:t>
            </a:r>
            <a:r>
              <a:rPr lang="en-US" altLang="ko-KR" sz="1400" dirty="0"/>
              <a:t>, </a:t>
            </a:r>
            <a:r>
              <a:rPr lang="ko-KR" altLang="en-US" sz="1400" dirty="0"/>
              <a:t>리포트</a:t>
            </a:r>
            <a:r>
              <a:rPr lang="en-US" altLang="ko-KR" sz="1400" dirty="0"/>
              <a:t>, </a:t>
            </a:r>
            <a:r>
              <a:rPr lang="ko-KR" altLang="en-US" sz="1400" dirty="0"/>
              <a:t>논문 등을 찾아보며 현지에서 자주 사용하는 방식으로 해결함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거스름돈은 올림</a:t>
            </a:r>
            <a:r>
              <a:rPr lang="en-US" altLang="ko-KR" sz="1400" dirty="0"/>
              <a:t>, </a:t>
            </a:r>
            <a:r>
              <a:rPr lang="ko-KR" altLang="en-US" sz="1400" dirty="0"/>
              <a:t>수수료는 내림으로 처리함</a:t>
            </a:r>
            <a:endParaRPr lang="en-US" altLang="ko-KR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POS Android </a:t>
            </a:r>
            <a:r>
              <a:rPr lang="ko-KR" altLang="en-US" sz="1400" dirty="0"/>
              <a:t>앱을 리뉴얼 </a:t>
            </a:r>
            <a:r>
              <a:rPr lang="en-US" altLang="ko-KR" sz="1400" dirty="0"/>
              <a:t>(Android)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UI / UX Changing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Android 6.0, Material design</a:t>
            </a:r>
            <a:r>
              <a:rPr lang="ko-KR" altLang="en-US" sz="1400" dirty="0"/>
              <a:t>을 따르도록 </a:t>
            </a:r>
            <a:r>
              <a:rPr lang="en-US" altLang="ko-KR" sz="1400" dirty="0"/>
              <a:t>UI </a:t>
            </a:r>
            <a:r>
              <a:rPr lang="ko-KR" altLang="en-US" sz="1400" dirty="0"/>
              <a:t>구현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Bottom Bar Navigator</a:t>
            </a:r>
          </a:p>
          <a:p>
            <a:pPr lvl="2"/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POS Backoffice </a:t>
            </a:r>
            <a:r>
              <a:rPr lang="ko-KR" altLang="en-US" sz="1400" dirty="0"/>
              <a:t>웹페이지를 리뉴얼</a:t>
            </a:r>
            <a:r>
              <a:rPr lang="en-US" altLang="ko-KR" sz="1400" dirty="0"/>
              <a:t> (AngularJS)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Angular Material</a:t>
            </a:r>
            <a:r>
              <a:rPr lang="ko-KR" altLang="en-US" sz="1400" dirty="0"/>
              <a:t>을 사용하여 </a:t>
            </a:r>
            <a:r>
              <a:rPr lang="en-US" altLang="ko-KR" sz="1400" dirty="0"/>
              <a:t>Material design</a:t>
            </a:r>
            <a:r>
              <a:rPr lang="ko-KR" altLang="en-US" sz="1400" dirty="0"/>
              <a:t>을 따르도록 </a:t>
            </a:r>
            <a:r>
              <a:rPr lang="en-US" altLang="ko-KR" sz="1400" dirty="0"/>
              <a:t>UI </a:t>
            </a:r>
            <a:r>
              <a:rPr lang="ko-KR" altLang="en-US" sz="1400" dirty="0"/>
              <a:t>구현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QR Code Generation (JS)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영수증의 </a:t>
            </a:r>
            <a:r>
              <a:rPr lang="en-US" altLang="ko-KR" sz="1400" dirty="0"/>
              <a:t>QR Code</a:t>
            </a:r>
            <a:r>
              <a:rPr lang="ko-KR" altLang="en-US" sz="1400" dirty="0"/>
              <a:t>를 생성하는 로직 구현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qrcodejs</a:t>
            </a:r>
            <a:r>
              <a:rPr lang="en-US" altLang="ko-KR" sz="1400" dirty="0"/>
              <a:t> library </a:t>
            </a:r>
            <a:r>
              <a:rPr lang="ko-KR" altLang="en-US" sz="1400" dirty="0"/>
              <a:t>사용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60517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34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skelterlabsì ëí ì´ë¯¸ì§ ê²ìê²°ê³¼">
            <a:extLst>
              <a:ext uri="{FF2B5EF4-FFF2-40B4-BE49-F238E27FC236}">
                <a16:creationId xmlns:a16="http://schemas.microsoft.com/office/drawing/2014/main" id="{0C187C62-2D5A-43AF-B8E1-5BD9969F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39" y="-341170"/>
            <a:ext cx="3674347" cy="27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C76C47-1965-437E-B557-62B71464788C}"/>
              </a:ext>
            </a:extLst>
          </p:cNvPr>
          <p:cNvSpPr txBox="1"/>
          <p:nvPr/>
        </p:nvSpPr>
        <p:spPr>
          <a:xfrm>
            <a:off x="482321" y="1445227"/>
            <a:ext cx="1145512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Hermes,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Chatbot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assistance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Chatbot Assistance </a:t>
            </a:r>
            <a:r>
              <a:rPr lang="ko-KR" altLang="en-US" sz="1400" dirty="0"/>
              <a:t>서비스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2017.07 ~ 2018.01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Software Engineer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React, C/C++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Chatbot engine</a:t>
            </a:r>
            <a:r>
              <a:rPr lang="ko-KR" altLang="en-US" sz="1400" dirty="0"/>
              <a:t>의 </a:t>
            </a:r>
            <a:r>
              <a:rPr lang="en-US" altLang="ko-KR" sz="1400" dirty="0"/>
              <a:t>session </a:t>
            </a:r>
            <a:r>
              <a:rPr lang="ko-KR" altLang="en-US" sz="1400" dirty="0"/>
              <a:t>시스템을 개발함</a:t>
            </a:r>
            <a:r>
              <a:rPr lang="en-US" altLang="ko-KR" sz="1400" dirty="0"/>
              <a:t>. (C++)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User</a:t>
            </a:r>
            <a:r>
              <a:rPr lang="ko-KR" altLang="en-US" sz="1400" dirty="0"/>
              <a:t>가 사용한 </a:t>
            </a:r>
            <a:r>
              <a:rPr lang="en-US" altLang="ko-KR" sz="1400" dirty="0"/>
              <a:t>Bot</a:t>
            </a:r>
            <a:r>
              <a:rPr lang="ko-KR" altLang="en-US" sz="1400" dirty="0"/>
              <a:t>마다 각기 다른 </a:t>
            </a:r>
            <a:r>
              <a:rPr lang="en-US" altLang="ko-KR" sz="1400" dirty="0"/>
              <a:t>state</a:t>
            </a:r>
            <a:r>
              <a:rPr lang="ko-KR" altLang="en-US" sz="1400" dirty="0"/>
              <a:t>를 저장하도록 구현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SESSION_ID = (User, Bot)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Thread-safety </a:t>
            </a:r>
            <a:r>
              <a:rPr lang="ko-KR" altLang="en-US" sz="1400" dirty="0"/>
              <a:t>고려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동시에 같은 유저가 한가지의 </a:t>
            </a:r>
            <a:r>
              <a:rPr lang="en-US" altLang="ko-KR" sz="1400" dirty="0"/>
              <a:t>Bot</a:t>
            </a:r>
            <a:r>
              <a:rPr lang="ko-KR" altLang="en-US" sz="1400" dirty="0"/>
              <a:t>에 대해서 </a:t>
            </a:r>
            <a:r>
              <a:rPr lang="en-US" altLang="ko-KR" sz="1400" dirty="0"/>
              <a:t>Get / Set</a:t>
            </a:r>
            <a:r>
              <a:rPr lang="ko-KR" altLang="en-US" sz="1400" dirty="0"/>
              <a:t>을 요청할 수 있으므로 </a:t>
            </a:r>
            <a:r>
              <a:rPr lang="en-US" altLang="ko-KR" sz="1400" dirty="0"/>
              <a:t>Get / Set </a:t>
            </a:r>
            <a:r>
              <a:rPr lang="ko-KR" altLang="en-US" sz="1400" dirty="0"/>
              <a:t>모두 </a:t>
            </a:r>
            <a:r>
              <a:rPr lang="en-US" altLang="ko-KR" sz="1400" dirty="0"/>
              <a:t>Locking</a:t>
            </a:r>
            <a:r>
              <a:rPr lang="ko-KR" altLang="en-US" sz="1400" dirty="0"/>
              <a:t>이 필요함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Mutax</a:t>
            </a:r>
            <a:r>
              <a:rPr lang="en-US" altLang="ko-KR" sz="1400" dirty="0"/>
              <a:t>(Google Lock)</a:t>
            </a:r>
            <a:r>
              <a:rPr lang="ko-KR" altLang="en-US" sz="1400" dirty="0"/>
              <a:t>를 사용하여 </a:t>
            </a:r>
            <a:r>
              <a:rPr lang="en-US" altLang="ko-KR" sz="1400" dirty="0"/>
              <a:t>Thread-safety </a:t>
            </a:r>
            <a:r>
              <a:rPr lang="ko-KR" altLang="en-US" sz="1400" dirty="0"/>
              <a:t>보존</a:t>
            </a:r>
            <a:endParaRPr lang="en-US" altLang="ko-KR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Chatbot Backoffice </a:t>
            </a:r>
            <a:r>
              <a:rPr lang="ko-KR" altLang="en-US" sz="1400" dirty="0"/>
              <a:t>관리자 페이지를 개발 </a:t>
            </a:r>
            <a:r>
              <a:rPr lang="en-US" altLang="ko-KR" sz="1400" dirty="0"/>
              <a:t>(React)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Chatbot</a:t>
            </a:r>
            <a:r>
              <a:rPr lang="ko-KR" altLang="en-US" sz="1400" dirty="0"/>
              <a:t>을 프로그래밍을 모르는 비개발자라도 쉽게 구현할 수 있도록 개발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React, Redux, React-Router </a:t>
            </a:r>
            <a:r>
              <a:rPr lang="ko-KR" altLang="en-US" sz="1400" dirty="0"/>
              <a:t>등을 이용하여 구현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Why React?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Backoffice</a:t>
            </a:r>
            <a:r>
              <a:rPr lang="ko-KR" altLang="en-US" sz="1400" dirty="0"/>
              <a:t>에서 </a:t>
            </a:r>
            <a:r>
              <a:rPr lang="en-US" altLang="ko-KR" sz="1400" dirty="0"/>
              <a:t>Chatbot</a:t>
            </a:r>
            <a:r>
              <a:rPr lang="ko-KR" altLang="en-US" sz="1400" dirty="0"/>
              <a:t>을 시연할 수 있는 </a:t>
            </a:r>
            <a:r>
              <a:rPr lang="en-US" altLang="ko-KR" sz="1400" dirty="0"/>
              <a:t>UI</a:t>
            </a:r>
            <a:r>
              <a:rPr lang="ko-KR" altLang="en-US" sz="1400" dirty="0"/>
              <a:t>가 필요하므로</a:t>
            </a:r>
            <a:r>
              <a:rPr lang="en-US" altLang="ko-KR" sz="1400" dirty="0"/>
              <a:t>, UI</a:t>
            </a:r>
            <a:r>
              <a:rPr lang="ko-KR" altLang="en-US" sz="1400" dirty="0"/>
              <a:t>가 복잡한 편에 속함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복잡한 </a:t>
            </a:r>
            <a:r>
              <a:rPr lang="en-US" altLang="ko-KR" sz="1400" dirty="0"/>
              <a:t>UI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React-Redux</a:t>
            </a:r>
            <a:r>
              <a:rPr lang="ko-KR" altLang="en-US" sz="1400" dirty="0"/>
              <a:t>가 </a:t>
            </a:r>
            <a:r>
              <a:rPr lang="en-US" altLang="ko-KR" sz="1400" dirty="0"/>
              <a:t>UI State </a:t>
            </a:r>
            <a:r>
              <a:rPr lang="ko-KR" altLang="en-US" sz="1400" dirty="0"/>
              <a:t>관리에 출중하므로 </a:t>
            </a:r>
            <a:r>
              <a:rPr lang="en-US" altLang="ko-KR" sz="1400" dirty="0"/>
              <a:t>React</a:t>
            </a:r>
            <a:r>
              <a:rPr lang="ko-KR" altLang="en-US" sz="1400" dirty="0"/>
              <a:t>를 선택함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사내 </a:t>
            </a:r>
            <a:r>
              <a:rPr lang="en-US" altLang="ko-KR" sz="1400" dirty="0"/>
              <a:t>React Seminar </a:t>
            </a:r>
            <a:r>
              <a:rPr lang="ko-KR" altLang="en-US" sz="1400" dirty="0"/>
              <a:t>진행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4"/>
              </a:rPr>
              <a:t>PPT Link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5142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35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1015118"/>
            <a:ext cx="1152698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 err="1"/>
              <a:t>Etc</a:t>
            </a:r>
            <a:r>
              <a:rPr lang="en-US" altLang="ko-KR" b="1" dirty="0"/>
              <a:t> Projects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Time It(</a:t>
            </a:r>
            <a:r>
              <a:rPr lang="ko-KR" altLang="en-US" sz="1600" b="1" dirty="0" err="1"/>
              <a:t>타임잇</a:t>
            </a:r>
            <a:r>
              <a:rPr lang="en-US" altLang="ko-KR" sz="1600" b="1" dirty="0"/>
              <a:t>), </a:t>
            </a:r>
            <a:r>
              <a:rPr lang="ko-KR" altLang="en-US" sz="1600" b="1" dirty="0"/>
              <a:t>시간관리 앱</a:t>
            </a:r>
            <a:endParaRPr lang="en-US" altLang="ko-KR" sz="1600" b="1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2014. 06 ~ 2015. 06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정보통신연구실 인턴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iOS7, Swift 1.2, SQLite3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Cocoapods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시간 관리 시스템 및 </a:t>
            </a:r>
            <a:r>
              <a:rPr lang="en-US" altLang="ko-KR" sz="1400" dirty="0"/>
              <a:t>UI </a:t>
            </a:r>
            <a:r>
              <a:rPr lang="ko-KR" altLang="en-US" sz="1400" dirty="0"/>
              <a:t>개발</a:t>
            </a:r>
            <a:r>
              <a:rPr lang="en-US" altLang="ko-KR" sz="1400" dirty="0"/>
              <a:t>, </a:t>
            </a:r>
            <a:r>
              <a:rPr lang="ko-KR" altLang="en-US" sz="1400" dirty="0"/>
              <a:t>스타트업 경험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LG G6: Ergonomic Evaluation of Smartphone Usability Test Application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2016.12 ~ 2017.01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상호작용설계연구실 외주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Android 6.0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Smartphone Usability</a:t>
            </a:r>
            <a:r>
              <a:rPr lang="ko-KR" altLang="en-US" sz="1400" dirty="0"/>
              <a:t>를 </a:t>
            </a:r>
            <a:r>
              <a:rPr lang="en-US" altLang="ko-KR" sz="1400" dirty="0"/>
              <a:t>test &amp; logging </a:t>
            </a:r>
            <a:r>
              <a:rPr lang="ko-KR" altLang="en-US" sz="1400" dirty="0"/>
              <a:t>하는 </a:t>
            </a:r>
            <a:r>
              <a:rPr lang="en-US" altLang="ko-KR" sz="1400" dirty="0"/>
              <a:t>android application</a:t>
            </a:r>
            <a:r>
              <a:rPr lang="ko-KR" altLang="en-US" sz="1400" dirty="0"/>
              <a:t>을 외주 개발함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스마트폰 화면 크기에 따른 사용성 테스트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Link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67584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2. Papers / Patents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6595316" cy="4207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Papers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Journal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International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Domestic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Conference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International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Domestic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Patents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International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Domestic</a:t>
            </a:r>
          </a:p>
        </p:txBody>
      </p:sp>
    </p:spTree>
    <p:extLst>
      <p:ext uri="{BB962C8B-B14F-4D97-AF65-F5344CB8AC3E}">
        <p14:creationId xmlns:p14="http://schemas.microsoft.com/office/powerpoint/2010/main" val="1146901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Papers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37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1015118"/>
            <a:ext cx="11526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Journal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International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IMA: Identifying disease-related genes using </a:t>
            </a:r>
            <a:r>
              <a:rPr lang="en-US" altLang="ko-KR" sz="1400" dirty="0" err="1"/>
              <a:t>MeSH</a:t>
            </a:r>
            <a:r>
              <a:rPr lang="en-US" altLang="ko-KR" sz="1400" dirty="0"/>
              <a:t> terms and association rules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Jeongwoo</a:t>
            </a:r>
            <a:r>
              <a:rPr lang="en-US" altLang="ko-KR" sz="1400" dirty="0"/>
              <a:t> Kim, </a:t>
            </a:r>
            <a:r>
              <a:rPr lang="en-US" altLang="ko-KR" sz="1400" dirty="0" err="1"/>
              <a:t>Changbae</a:t>
            </a:r>
            <a:r>
              <a:rPr lang="en-US" altLang="ko-KR" sz="1400" dirty="0"/>
              <a:t> Bang, </a:t>
            </a:r>
            <a:r>
              <a:rPr lang="en-US" altLang="ko-KR" sz="1400" dirty="0" err="1"/>
              <a:t>Hyeonseo</a:t>
            </a:r>
            <a:r>
              <a:rPr lang="en-US" altLang="ko-KR" sz="1400" dirty="0"/>
              <a:t> Hwang, </a:t>
            </a:r>
            <a:r>
              <a:rPr lang="en-US" altLang="ko-KR" sz="1400" u="sng" dirty="0" err="1"/>
              <a:t>Doyoung</a:t>
            </a:r>
            <a:r>
              <a:rPr lang="en-US" altLang="ko-KR" sz="1400" u="sng" dirty="0"/>
              <a:t> Kim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Chihyun</a:t>
            </a:r>
            <a:r>
              <a:rPr lang="en-US" altLang="ko-KR" sz="1400" dirty="0"/>
              <a:t> Park, Sanghyun Park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Journal of Biomedical Informatics, Dec 2017, Volume 76, 110-123 pp.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Link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OurRocks</a:t>
            </a:r>
            <a:r>
              <a:rPr lang="en-US" altLang="ko-KR" sz="1400" dirty="0"/>
              <a:t>: Offloading disk scan directly to GPU in Write-optimized database system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Won Gi Choi, </a:t>
            </a:r>
            <a:r>
              <a:rPr lang="en-US" altLang="ko-KR" sz="1400" u="sng" dirty="0" err="1"/>
              <a:t>Doyoung</a:t>
            </a:r>
            <a:r>
              <a:rPr lang="en-US" altLang="ko-KR" sz="1400" u="sng" dirty="0"/>
              <a:t> Kim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Hongchan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Roh</a:t>
            </a:r>
            <a:r>
              <a:rPr lang="en-US" altLang="ko-KR" sz="1400" dirty="0"/>
              <a:t>, Sanghyun Park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On</a:t>
            </a:r>
            <a:r>
              <a:rPr lang="ko-KR" altLang="en-US" sz="1400" dirty="0"/>
              <a:t> </a:t>
            </a:r>
            <a:r>
              <a:rPr lang="en-US" altLang="ko-KR" sz="1400" dirty="0"/>
              <a:t>Writing…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Domestic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인</a:t>
            </a:r>
            <a:r>
              <a:rPr lang="en-US" altLang="ko-KR" sz="1400" dirty="0"/>
              <a:t>-</a:t>
            </a:r>
            <a:r>
              <a:rPr lang="ko-KR" altLang="en-US" sz="1400" dirty="0"/>
              <a:t>메모리 키</a:t>
            </a:r>
            <a:r>
              <a:rPr lang="en-US" altLang="ko-KR" sz="1400" dirty="0"/>
              <a:t>-</a:t>
            </a:r>
            <a:r>
              <a:rPr lang="ko-KR" altLang="en-US" sz="1400" dirty="0"/>
              <a:t>값 데이터베이스를 위한 비 휘발성 메모리 기반 영속적 로그 버퍼 기법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u="sng" dirty="0"/>
              <a:t>김도영</a:t>
            </a:r>
            <a:r>
              <a:rPr lang="en-US" altLang="ko-KR" sz="1400" dirty="0"/>
              <a:t>, </a:t>
            </a:r>
            <a:r>
              <a:rPr lang="ko-KR" altLang="en-US" sz="1400" dirty="0"/>
              <a:t>최원기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성한승</a:t>
            </a:r>
            <a:r>
              <a:rPr lang="en-US" altLang="ko-KR" sz="1400" dirty="0"/>
              <a:t>, </a:t>
            </a:r>
            <a:r>
              <a:rPr lang="ko-KR" altLang="en-US" sz="1400" dirty="0"/>
              <a:t>이지환</a:t>
            </a:r>
            <a:r>
              <a:rPr lang="en-US" altLang="ko-KR" sz="1400" dirty="0"/>
              <a:t>, </a:t>
            </a:r>
            <a:r>
              <a:rPr lang="ko-KR" altLang="en-US" sz="1400" dirty="0"/>
              <a:t>박상현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정보과학회논문지</a:t>
            </a:r>
            <a:r>
              <a:rPr lang="en-US" altLang="ko-KR" sz="1400" dirty="0"/>
              <a:t>, Nov 2018, Volume 45, Number 11, 1193-1202 pp.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4"/>
              </a:rPr>
              <a:t>Link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GPU </a:t>
            </a:r>
            <a:r>
              <a:rPr lang="ko-KR" altLang="en-US" sz="1400" dirty="0"/>
              <a:t>가속화 필터를 적용한 디스크 기반 키</a:t>
            </a:r>
            <a:r>
              <a:rPr lang="en-US" altLang="ko-KR" sz="1400" dirty="0"/>
              <a:t>-</a:t>
            </a:r>
            <a:r>
              <a:rPr lang="ko-KR" altLang="en-US" sz="1400" dirty="0"/>
              <a:t>값 데이터베이스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김도영</a:t>
            </a:r>
            <a:r>
              <a:rPr lang="en-US" altLang="ko-KR" sz="1400" dirty="0"/>
              <a:t>, </a:t>
            </a:r>
            <a:r>
              <a:rPr lang="ko-KR" altLang="en-US" sz="1400" dirty="0"/>
              <a:t>최원기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노홍찬</a:t>
            </a:r>
            <a:r>
              <a:rPr lang="en-US" altLang="ko-KR" sz="1400" dirty="0"/>
              <a:t>, </a:t>
            </a:r>
            <a:r>
              <a:rPr lang="ko-KR" altLang="en-US" sz="1400" dirty="0"/>
              <a:t>박상현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정보과학회실제논문지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/>
              <a:t>On Writing…)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70123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Papers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38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1015118"/>
            <a:ext cx="11526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Conference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International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 Scalable and Persistent Key-Value Store Using Non-Volatile Memory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u="sng" dirty="0" err="1"/>
              <a:t>Doyoung</a:t>
            </a:r>
            <a:r>
              <a:rPr lang="en-US" altLang="ko-KR" sz="1400" u="sng" dirty="0"/>
              <a:t> Kim</a:t>
            </a:r>
            <a:r>
              <a:rPr lang="en-US" altLang="ko-KR" sz="1400" dirty="0"/>
              <a:t>, Won Gi Choi, </a:t>
            </a:r>
            <a:r>
              <a:rPr lang="en-US" altLang="ko-KR" sz="1400" dirty="0" err="1"/>
              <a:t>Hanseung</a:t>
            </a:r>
            <a:r>
              <a:rPr lang="en-US" altLang="ko-KR" sz="1400" dirty="0"/>
              <a:t> Sung, Sanghyun Park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The 34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ACM/SIGAPP Symposium On Applied Computing(SAC), Limassol, Cyprus, Apr 2019.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Best Poster Paper Awards</a:t>
            </a:r>
            <a:r>
              <a:rPr lang="en-US" altLang="ko-KR" sz="1400" dirty="0"/>
              <a:t> (</a:t>
            </a:r>
            <a:r>
              <a:rPr lang="en-US" altLang="ko-KR" sz="1400" dirty="0">
                <a:hlinkClick r:id="rId3"/>
              </a:rPr>
              <a:t>Link</a:t>
            </a:r>
            <a:r>
              <a:rPr lang="en-US" altLang="ko-KR" sz="1400" dirty="0"/>
              <a:t>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4"/>
              </a:rPr>
              <a:t>Link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Domestic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디스크 기반 키</a:t>
            </a:r>
            <a:r>
              <a:rPr lang="en-US" altLang="ko-KR" sz="1400" dirty="0"/>
              <a:t>-</a:t>
            </a:r>
            <a:r>
              <a:rPr lang="ko-KR" altLang="en-US" sz="1400" dirty="0"/>
              <a:t>값 데이터베이스의 </a:t>
            </a:r>
            <a:r>
              <a:rPr lang="en-US" altLang="ko-KR" sz="1400" dirty="0"/>
              <a:t>SST </a:t>
            </a:r>
            <a:r>
              <a:rPr lang="ko-KR" altLang="en-US" sz="1400" dirty="0"/>
              <a:t>파일에 대한 </a:t>
            </a:r>
            <a:r>
              <a:rPr lang="en-US" altLang="ko-KR" sz="1400" dirty="0"/>
              <a:t>GPU </a:t>
            </a:r>
            <a:r>
              <a:rPr lang="ko-KR" altLang="en-US" sz="1400" dirty="0"/>
              <a:t>가속화 필터 기법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u="sng" dirty="0"/>
              <a:t>김도영</a:t>
            </a:r>
            <a:r>
              <a:rPr lang="en-US" altLang="ko-KR" sz="1400" dirty="0"/>
              <a:t>, </a:t>
            </a:r>
            <a:r>
              <a:rPr lang="ko-KR" altLang="en-US" sz="1400" dirty="0"/>
              <a:t>최원기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노홍찬</a:t>
            </a:r>
            <a:r>
              <a:rPr lang="en-US" altLang="ko-KR" sz="1400" dirty="0"/>
              <a:t>,</a:t>
            </a:r>
            <a:r>
              <a:rPr lang="ko-KR" altLang="en-US" sz="1400" dirty="0"/>
              <a:t> 박상현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Korean Computer Congress 2019 (KCC2019), </a:t>
            </a:r>
            <a:r>
              <a:rPr lang="ko-KR" altLang="en-US" sz="1400" dirty="0"/>
              <a:t>제주</a:t>
            </a:r>
            <a:r>
              <a:rPr lang="en-US" altLang="ko-KR" sz="1400" dirty="0"/>
              <a:t>, </a:t>
            </a:r>
            <a:r>
              <a:rPr lang="ko-KR" altLang="en-US" sz="1400" dirty="0"/>
              <a:t>대한민국</a:t>
            </a:r>
            <a:r>
              <a:rPr lang="en-US" altLang="ko-KR" sz="1400" dirty="0"/>
              <a:t>, Jun 2019.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Best Paper Presentation Awards</a:t>
            </a:r>
            <a:r>
              <a:rPr lang="en-US" altLang="ko-KR" sz="1400" dirty="0"/>
              <a:t> (</a:t>
            </a:r>
            <a:r>
              <a:rPr lang="en-US" altLang="ko-KR" sz="1400" dirty="0">
                <a:hlinkClick r:id="rId5"/>
              </a:rPr>
              <a:t>Link</a:t>
            </a:r>
            <a:r>
              <a:rPr lang="en-US" altLang="ko-KR" sz="1400" dirty="0"/>
              <a:t>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6"/>
              </a:rPr>
              <a:t>Link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비휘발성 메모리를 이용하여 데이터 영속성을 유지한 인 메모리 키</a:t>
            </a:r>
            <a:r>
              <a:rPr lang="en-US" altLang="ko-KR" sz="1400" dirty="0"/>
              <a:t>-</a:t>
            </a:r>
            <a:r>
              <a:rPr lang="ko-KR" altLang="en-US" sz="1400" dirty="0"/>
              <a:t>값 데이터베이스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u="sng" dirty="0"/>
              <a:t>김도영</a:t>
            </a:r>
            <a:r>
              <a:rPr lang="en-US" altLang="ko-KR" sz="1400" dirty="0"/>
              <a:t>, </a:t>
            </a:r>
            <a:r>
              <a:rPr lang="ko-KR" altLang="en-US" sz="1400" dirty="0"/>
              <a:t>박상현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Korean Computer Congress 2018 (KCC2018), </a:t>
            </a:r>
            <a:r>
              <a:rPr lang="ko-KR" altLang="en-US" sz="1400" dirty="0"/>
              <a:t>제주</a:t>
            </a:r>
            <a:r>
              <a:rPr lang="en-US" altLang="ko-KR" sz="1400" dirty="0"/>
              <a:t>, </a:t>
            </a:r>
            <a:r>
              <a:rPr lang="ko-KR" altLang="en-US" sz="1400" dirty="0"/>
              <a:t>대한민국</a:t>
            </a:r>
            <a:r>
              <a:rPr lang="en-US" altLang="ko-KR" sz="1400" dirty="0"/>
              <a:t>, Jun 2018.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Best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Paper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Awards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7"/>
              </a:rPr>
              <a:t>Link</a:t>
            </a:r>
            <a:r>
              <a:rPr lang="en-US" altLang="ko-KR" sz="1400" dirty="0"/>
              <a:t>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8"/>
              </a:rPr>
              <a:t>Link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87693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Patents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39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1015118"/>
            <a:ext cx="1152698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International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Method For Processing Data In In-Memory Database Using Non-Volatile Memory And In-Memory Database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Applicants:</a:t>
            </a:r>
            <a:r>
              <a:rPr lang="en-US" altLang="ko-KR" sz="1400" dirty="0"/>
              <a:t>	Sanghyun Park, </a:t>
            </a:r>
            <a:r>
              <a:rPr lang="en-US" altLang="ko-KR" sz="1400" u="sng" dirty="0" err="1"/>
              <a:t>Doyoung</a:t>
            </a:r>
            <a:r>
              <a:rPr lang="en-US" altLang="ko-KR" sz="1400" u="sng" dirty="0"/>
              <a:t> Kim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Burgstaller</a:t>
            </a:r>
            <a:r>
              <a:rPr lang="en-US" altLang="ko-KR" sz="1400" dirty="0"/>
              <a:t> Bernd, Won Gi Choi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Country:</a:t>
            </a:r>
            <a:r>
              <a:rPr lang="en-US" altLang="ko-KR" sz="1400" dirty="0"/>
              <a:t>	US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Status:</a:t>
            </a:r>
            <a:r>
              <a:rPr lang="en-US" altLang="ko-KR" sz="1400" dirty="0"/>
              <a:t> 	Applied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ID:</a:t>
            </a:r>
            <a:r>
              <a:rPr lang="en-US" altLang="ko-KR" sz="1400" dirty="0"/>
              <a:t> 		16/442,227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Date:</a:t>
            </a:r>
            <a:r>
              <a:rPr lang="en-US" altLang="ko-KR" sz="1400" dirty="0"/>
              <a:t>		2019. 06. 14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Domestic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비휘발성 메모리를 이용한 인메모리 데이터베이스의 데이터 처리 방법 및 인메모리 데이터베이스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Applicants:</a:t>
            </a:r>
            <a:r>
              <a:rPr lang="en-US" altLang="ko-KR" sz="1400" dirty="0"/>
              <a:t>	</a:t>
            </a:r>
            <a:r>
              <a:rPr lang="ko-KR" altLang="en-US" sz="1400" dirty="0"/>
              <a:t>박상현</a:t>
            </a:r>
            <a:r>
              <a:rPr lang="en-US" altLang="ko-KR" sz="1400" dirty="0"/>
              <a:t>, </a:t>
            </a:r>
            <a:r>
              <a:rPr lang="ko-KR" altLang="en-US" sz="1400" u="sng" dirty="0"/>
              <a:t>김도영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Burgstaller</a:t>
            </a:r>
            <a:r>
              <a:rPr lang="en-US" altLang="ko-KR" sz="1400" dirty="0"/>
              <a:t> Bernd, </a:t>
            </a:r>
            <a:r>
              <a:rPr lang="ko-KR" altLang="en-US" sz="1400" dirty="0"/>
              <a:t>최원기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Country:</a:t>
            </a:r>
            <a:r>
              <a:rPr lang="en-US" altLang="ko-KR" sz="1400" dirty="0"/>
              <a:t>	</a:t>
            </a:r>
            <a:r>
              <a:rPr lang="ko-KR" altLang="en-US" sz="1400" dirty="0"/>
              <a:t>대한민국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Status:</a:t>
            </a:r>
            <a:r>
              <a:rPr lang="en-US" altLang="ko-KR" sz="1400" dirty="0"/>
              <a:t>		</a:t>
            </a:r>
            <a:r>
              <a:rPr lang="ko-KR" altLang="en-US" sz="1400" dirty="0"/>
              <a:t>출원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ID:</a:t>
            </a:r>
            <a:r>
              <a:rPr lang="en-US" altLang="ko-KR" sz="1400" dirty="0"/>
              <a:t>		10-2018-0068039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Date:</a:t>
            </a:r>
            <a:r>
              <a:rPr lang="en-US" altLang="ko-KR" sz="1400" dirty="0"/>
              <a:t>		2018. 06. 14</a:t>
            </a:r>
          </a:p>
        </p:txBody>
      </p:sp>
    </p:spTree>
    <p:extLst>
      <p:ext uri="{BB962C8B-B14F-4D97-AF65-F5344CB8AC3E}">
        <p14:creationId xmlns:p14="http://schemas.microsoft.com/office/powerpoint/2010/main" val="370178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Timeline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4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 1">
            <a:extLst>
              <a:ext uri="{FF2B5EF4-FFF2-40B4-BE49-F238E27FC236}">
                <a16:creationId xmlns:a16="http://schemas.microsoft.com/office/drawing/2014/main" id="{8FB4896B-5BB4-4C18-955E-C759A9D946FF}"/>
              </a:ext>
            </a:extLst>
          </p:cNvPr>
          <p:cNvSpPr/>
          <p:nvPr/>
        </p:nvSpPr>
        <p:spPr>
          <a:xfrm>
            <a:off x="3117851" y="3230791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77E24565-96B1-48A2-8778-47451581E4B0}"/>
              </a:ext>
            </a:extLst>
          </p:cNvPr>
          <p:cNvSpPr/>
          <p:nvPr/>
        </p:nvSpPr>
        <p:spPr>
          <a:xfrm rot="10800000">
            <a:off x="4883151" y="3106656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1">
            <a:extLst>
              <a:ext uri="{FF2B5EF4-FFF2-40B4-BE49-F238E27FC236}">
                <a16:creationId xmlns:a16="http://schemas.microsoft.com/office/drawing/2014/main" id="{057BACCF-5F4E-4B65-BB91-733E53B10880}"/>
              </a:ext>
            </a:extLst>
          </p:cNvPr>
          <p:cNvSpPr/>
          <p:nvPr/>
        </p:nvSpPr>
        <p:spPr>
          <a:xfrm>
            <a:off x="6648450" y="3229521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43BBCA88-0877-48ED-A322-6E1454D1F7C6}"/>
              </a:ext>
            </a:extLst>
          </p:cNvPr>
          <p:cNvSpPr/>
          <p:nvPr/>
        </p:nvSpPr>
        <p:spPr>
          <a:xfrm rot="10800000">
            <a:off x="1352551" y="3106657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48CC6F86-0815-45CD-AD64-4BDD4168313C}"/>
              </a:ext>
            </a:extLst>
          </p:cNvPr>
          <p:cNvSpPr/>
          <p:nvPr/>
        </p:nvSpPr>
        <p:spPr>
          <a:xfrm>
            <a:off x="10179048" y="3229521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12A68B05-CC84-43FF-AD4E-CE8A940F4666}"/>
              </a:ext>
            </a:extLst>
          </p:cNvPr>
          <p:cNvSpPr/>
          <p:nvPr/>
        </p:nvSpPr>
        <p:spPr>
          <a:xfrm rot="10800000">
            <a:off x="8413749" y="3107466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28434C-DB4E-4470-8031-6C33253DDF7B}"/>
              </a:ext>
            </a:extLst>
          </p:cNvPr>
          <p:cNvSpPr txBox="1"/>
          <p:nvPr/>
        </p:nvSpPr>
        <p:spPr>
          <a:xfrm>
            <a:off x="3545465" y="2829411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706EBF-5622-4821-9666-FECCF1BD92AE}"/>
              </a:ext>
            </a:extLst>
          </p:cNvPr>
          <p:cNvSpPr txBox="1"/>
          <p:nvPr/>
        </p:nvSpPr>
        <p:spPr>
          <a:xfrm>
            <a:off x="5310765" y="3505615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B507E061-333D-4C96-97A1-34C758E2A382}"/>
              </a:ext>
            </a:extLst>
          </p:cNvPr>
          <p:cNvSpPr>
            <a:spLocks noChangeAspect="1"/>
          </p:cNvSpPr>
          <p:nvPr/>
        </p:nvSpPr>
        <p:spPr>
          <a:xfrm>
            <a:off x="5610636" y="4336446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FE8BDE-E5F1-4694-9680-96125FAB99FD}"/>
              </a:ext>
            </a:extLst>
          </p:cNvPr>
          <p:cNvSpPr txBox="1"/>
          <p:nvPr/>
        </p:nvSpPr>
        <p:spPr>
          <a:xfrm>
            <a:off x="7076065" y="2829411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6A0B90-8703-4887-ADBF-4A291A138CBC}"/>
              </a:ext>
            </a:extLst>
          </p:cNvPr>
          <p:cNvSpPr txBox="1"/>
          <p:nvPr/>
        </p:nvSpPr>
        <p:spPr>
          <a:xfrm>
            <a:off x="8841364" y="3505615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B3B891-6138-4537-A242-8AA9F287FCF9}"/>
              </a:ext>
            </a:extLst>
          </p:cNvPr>
          <p:cNvSpPr txBox="1"/>
          <p:nvPr/>
        </p:nvSpPr>
        <p:spPr>
          <a:xfrm>
            <a:off x="10606663" y="2829411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6AC512-A3A8-4CAD-8597-159BF05686D2}"/>
              </a:ext>
            </a:extLst>
          </p:cNvPr>
          <p:cNvSpPr txBox="1"/>
          <p:nvPr/>
        </p:nvSpPr>
        <p:spPr>
          <a:xfrm>
            <a:off x="1780166" y="3542925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AE15C7-4AC5-437F-A13A-72A55CD20DDE}"/>
              </a:ext>
            </a:extLst>
          </p:cNvPr>
          <p:cNvSpPr txBox="1"/>
          <p:nvPr/>
        </p:nvSpPr>
        <p:spPr>
          <a:xfrm>
            <a:off x="214506" y="2503953"/>
            <a:ext cx="122771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2012 2013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596B95-53E9-4084-B9A8-2A6F034806C6}"/>
              </a:ext>
            </a:extLst>
          </p:cNvPr>
          <p:cNvSpPr/>
          <p:nvPr/>
        </p:nvSpPr>
        <p:spPr>
          <a:xfrm>
            <a:off x="208501" y="3224746"/>
            <a:ext cx="1144048" cy="28086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Group 3763">
            <a:extLst>
              <a:ext uri="{FF2B5EF4-FFF2-40B4-BE49-F238E27FC236}">
                <a16:creationId xmlns:a16="http://schemas.microsoft.com/office/drawing/2014/main" id="{238389C1-F8EE-4F5C-AACE-8B84DB897BE8}"/>
              </a:ext>
            </a:extLst>
          </p:cNvPr>
          <p:cNvGrpSpPr/>
          <p:nvPr/>
        </p:nvGrpSpPr>
        <p:grpSpPr>
          <a:xfrm>
            <a:off x="1447819" y="1242072"/>
            <a:ext cx="1585840" cy="1828659"/>
            <a:chOff x="1985515" y="4307149"/>
            <a:chExt cx="2471032" cy="1828659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A78DE8-35FE-4D0C-8226-8F5EA73AE3EE}"/>
                </a:ext>
              </a:extLst>
            </p:cNvPr>
            <p:cNvSpPr txBox="1"/>
            <p:nvPr/>
          </p:nvSpPr>
          <p:spPr>
            <a:xfrm>
              <a:off x="2004350" y="4750813"/>
              <a:ext cx="243551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 It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iOS 7</a:t>
              </a:r>
            </a:p>
            <a:p>
              <a:pPr algn="ctr"/>
              <a:r>
                <a:rPr lang="en-US" altLang="ko-KR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Swift 1.2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C97430F-637E-4FA7-8DB5-5B1C7B9E7A30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정보통신연구실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88841D1-9623-4017-A9A8-D4D9D95C2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48" y="1883396"/>
            <a:ext cx="664502" cy="674994"/>
          </a:xfrm>
          <a:prstGeom prst="rect">
            <a:avLst/>
          </a:prstGeom>
        </p:spPr>
      </p:pic>
      <p:pic>
        <p:nvPicPr>
          <p:cNvPr id="1028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26579523-7658-476B-81BC-8EF542DD1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49" y="1647636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5EAF7196-081C-4178-94F9-3A65483C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559" y="4171019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C53C5603-E9F1-4529-BCB5-30A740E5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415" y="1809154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" name="Group 3763">
            <a:extLst>
              <a:ext uri="{FF2B5EF4-FFF2-40B4-BE49-F238E27FC236}">
                <a16:creationId xmlns:a16="http://schemas.microsoft.com/office/drawing/2014/main" id="{652A8E28-8E86-4BE9-B3F3-56C05F54EA21}"/>
              </a:ext>
            </a:extLst>
          </p:cNvPr>
          <p:cNvGrpSpPr/>
          <p:nvPr/>
        </p:nvGrpSpPr>
        <p:grpSpPr>
          <a:xfrm>
            <a:off x="35444" y="3646162"/>
            <a:ext cx="1585840" cy="720663"/>
            <a:chOff x="1985515" y="4307149"/>
            <a:chExt cx="2471032" cy="720663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C290DA1-1CAA-4D29-93F8-EB4112F9BEE6}"/>
                </a:ext>
              </a:extLst>
            </p:cNvPr>
            <p:cNvSpPr txBox="1"/>
            <p:nvPr/>
          </p:nvSpPr>
          <p:spPr>
            <a:xfrm>
              <a:off x="2004350" y="4750813"/>
              <a:ext cx="243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57D2702-49F9-46F0-8B75-D26853E7476F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Undergraduate</a:t>
              </a:r>
            </a:p>
          </p:txBody>
        </p:sp>
      </p:grpSp>
      <p:grpSp>
        <p:nvGrpSpPr>
          <p:cNvPr id="123" name="Group 3763">
            <a:extLst>
              <a:ext uri="{FF2B5EF4-FFF2-40B4-BE49-F238E27FC236}">
                <a16:creationId xmlns:a16="http://schemas.microsoft.com/office/drawing/2014/main" id="{BACA2F4C-206B-4D40-A5F8-35F0A2BC900C}"/>
              </a:ext>
            </a:extLst>
          </p:cNvPr>
          <p:cNvGrpSpPr/>
          <p:nvPr/>
        </p:nvGrpSpPr>
        <p:grpSpPr>
          <a:xfrm>
            <a:off x="3160156" y="3685629"/>
            <a:ext cx="1585840" cy="720663"/>
            <a:chOff x="1985515" y="4307149"/>
            <a:chExt cx="2471032" cy="720663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56C015A-58D7-4E60-A6A0-EE00FF886066}"/>
                </a:ext>
              </a:extLst>
            </p:cNvPr>
            <p:cNvSpPr txBox="1"/>
            <p:nvPr/>
          </p:nvSpPr>
          <p:spPr>
            <a:xfrm>
              <a:off x="2004350" y="4750813"/>
              <a:ext cx="243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B6F82A4-1C4C-4D82-A1CF-BEF7495EEC09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Undergraduate</a:t>
              </a:r>
            </a:p>
          </p:txBody>
        </p:sp>
      </p:grpSp>
      <p:grpSp>
        <p:nvGrpSpPr>
          <p:cNvPr id="126" name="Group 3763">
            <a:extLst>
              <a:ext uri="{FF2B5EF4-FFF2-40B4-BE49-F238E27FC236}">
                <a16:creationId xmlns:a16="http://schemas.microsoft.com/office/drawing/2014/main" id="{A65A7FC0-8C07-4A52-863B-931F25AFF770}"/>
              </a:ext>
            </a:extLst>
          </p:cNvPr>
          <p:cNvGrpSpPr/>
          <p:nvPr/>
        </p:nvGrpSpPr>
        <p:grpSpPr>
          <a:xfrm>
            <a:off x="4972878" y="1244569"/>
            <a:ext cx="1585840" cy="1841874"/>
            <a:chOff x="1985515" y="4307149"/>
            <a:chExt cx="2471032" cy="184187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B90BEE4-5A9F-4C86-B725-7477B01EAAC7}"/>
                </a:ext>
              </a:extLst>
            </p:cNvPr>
            <p:cNvSpPr txBox="1"/>
            <p:nvPr/>
          </p:nvSpPr>
          <p:spPr>
            <a:xfrm>
              <a:off x="2004350" y="4579363"/>
              <a:ext cx="2435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Gabe POS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Android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AngularJS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node.js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Appium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C7BE93E-2F00-462A-A202-6D2D6048DFBB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SkelterLabs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9A3DAB1A-C9F9-4806-9FAA-E11F3CD41E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 descr="개체이(가) 표시된 사진&#10;&#10;자동 생성된 설명">
            <a:extLst>
              <a:ext uri="{FF2B5EF4-FFF2-40B4-BE49-F238E27FC236}">
                <a16:creationId xmlns:a16="http://schemas.microsoft.com/office/drawing/2014/main" id="{4E0952BA-38E5-4CC2-B282-C989C279A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64" y="1802407"/>
            <a:ext cx="1079263" cy="386479"/>
          </a:xfrm>
          <a:prstGeom prst="rect">
            <a:avLst/>
          </a:prstGeom>
        </p:spPr>
      </p:pic>
      <p:pic>
        <p:nvPicPr>
          <p:cNvPr id="1036" name="Picture 12" descr="ê´ë ¨ ì´ë¯¸ì§">
            <a:extLst>
              <a:ext uri="{FF2B5EF4-FFF2-40B4-BE49-F238E27FC236}">
                <a16:creationId xmlns:a16="http://schemas.microsoft.com/office/drawing/2014/main" id="{D6056659-498D-46DA-9CA4-F83FFA90B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17" y="3929150"/>
            <a:ext cx="1329761" cy="132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" descr="ê´ë ¨ ì´ë¯¸ì§">
            <a:extLst>
              <a:ext uri="{FF2B5EF4-FFF2-40B4-BE49-F238E27FC236}">
                <a16:creationId xmlns:a16="http://schemas.microsoft.com/office/drawing/2014/main" id="{7898256C-158A-47F6-98D6-5FEF4F46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18" y="1472593"/>
            <a:ext cx="1329761" cy="132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Group 3763">
            <a:extLst>
              <a:ext uri="{FF2B5EF4-FFF2-40B4-BE49-F238E27FC236}">
                <a16:creationId xmlns:a16="http://schemas.microsoft.com/office/drawing/2014/main" id="{77B2072E-ADD7-4C06-AF69-FDDCEDCEC461}"/>
              </a:ext>
            </a:extLst>
          </p:cNvPr>
          <p:cNvGrpSpPr/>
          <p:nvPr/>
        </p:nvGrpSpPr>
        <p:grpSpPr>
          <a:xfrm>
            <a:off x="6738178" y="3742980"/>
            <a:ext cx="1585840" cy="2026540"/>
            <a:chOff x="1985515" y="4307149"/>
            <a:chExt cx="2471032" cy="202654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337F9D2-046F-4851-BD48-40F98F360EBE}"/>
                </a:ext>
              </a:extLst>
            </p:cNvPr>
            <p:cNvSpPr txBox="1"/>
            <p:nvPr/>
          </p:nvSpPr>
          <p:spPr>
            <a:xfrm>
              <a:off x="2004350" y="4579363"/>
              <a:ext cx="24355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Hermes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Redux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Redux-saga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C++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2D7EE66-9B11-43EB-813E-CA1D4A69E4C3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SkelterLabs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7BDA3310-7876-4D7E-9F71-87FF24F261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81" y="4287455"/>
            <a:ext cx="624394" cy="624394"/>
          </a:xfrm>
          <a:prstGeom prst="rect">
            <a:avLst/>
          </a:prstGeom>
        </p:spPr>
      </p:pic>
      <p:pic>
        <p:nvPicPr>
          <p:cNvPr id="133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AE8488CE-F043-4469-8463-CFDF936F1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983" y="4171019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 3763">
            <a:extLst>
              <a:ext uri="{FF2B5EF4-FFF2-40B4-BE49-F238E27FC236}">
                <a16:creationId xmlns:a16="http://schemas.microsoft.com/office/drawing/2014/main" id="{B795FE88-C316-4F78-8C1D-B236398962C4}"/>
              </a:ext>
            </a:extLst>
          </p:cNvPr>
          <p:cNvGrpSpPr/>
          <p:nvPr/>
        </p:nvGrpSpPr>
        <p:grpSpPr>
          <a:xfrm>
            <a:off x="8499318" y="1470487"/>
            <a:ext cx="1585840" cy="1636168"/>
            <a:chOff x="1985515" y="4307149"/>
            <a:chExt cx="2471032" cy="1636168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68EB774-4C63-4D37-9F34-A16855BBE476}"/>
                </a:ext>
              </a:extLst>
            </p:cNvPr>
            <p:cNvSpPr txBox="1"/>
            <p:nvPr/>
          </p:nvSpPr>
          <p:spPr>
            <a:xfrm>
              <a:off x="2004350" y="4742988"/>
              <a:ext cx="24355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Redis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NVRAM / PMDK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Vue.js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node.js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Jekyll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33DAA67-F0D2-470A-ABAF-B0DB0F2254A2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데이터공학연구실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3763">
            <a:extLst>
              <a:ext uri="{FF2B5EF4-FFF2-40B4-BE49-F238E27FC236}">
                <a16:creationId xmlns:a16="http://schemas.microsoft.com/office/drawing/2014/main" id="{4DA54BAA-18F5-4030-9638-E558A1BB3E16}"/>
              </a:ext>
            </a:extLst>
          </p:cNvPr>
          <p:cNvGrpSpPr/>
          <p:nvPr/>
        </p:nvGrpSpPr>
        <p:grpSpPr>
          <a:xfrm>
            <a:off x="10288371" y="3628479"/>
            <a:ext cx="1585840" cy="1490007"/>
            <a:chOff x="1985515" y="4307149"/>
            <a:chExt cx="2471032" cy="1490007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6A22A9A-1684-4E1E-A07A-056C31CBD41C}"/>
                </a:ext>
              </a:extLst>
            </p:cNvPr>
            <p:cNvSpPr txBox="1"/>
            <p:nvPr/>
          </p:nvSpPr>
          <p:spPr>
            <a:xfrm>
              <a:off x="2004350" y="4781493"/>
              <a:ext cx="24355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Redis</a:t>
              </a: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RocksDB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Docker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Nvidia GPU CUDA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Reactor (Java)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752DCD3-DA9F-41E0-8C3E-DDC9B52DC1BF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데이터공학연구실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4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2DDBB3C7-D0C5-418E-9BC5-3476CE93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028" y="1769734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798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3. Educations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741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Master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컴퓨터과학과 석사</a:t>
            </a:r>
            <a:endParaRPr lang="en-US" altLang="ko-KR" sz="12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데이터공학연구실 </a:t>
            </a:r>
            <a:r>
              <a:rPr lang="en-US" altLang="ko-KR" sz="1200" dirty="0"/>
              <a:t>(</a:t>
            </a:r>
            <a:r>
              <a:rPr lang="en-US" altLang="ko-KR" sz="1200" dirty="0">
                <a:hlinkClick r:id="rId3"/>
              </a:rPr>
              <a:t>Link</a:t>
            </a:r>
            <a:r>
              <a:rPr lang="en-US" altLang="ko-KR" sz="1200" dirty="0"/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2018.02. ~ 2020.02. </a:t>
            </a:r>
            <a:r>
              <a:rPr lang="ko-KR" altLang="en-US" sz="1200" dirty="0"/>
              <a:t>졸업 예정</a:t>
            </a:r>
            <a:endParaRPr lang="en-US" altLang="ko-KR" sz="12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전체 평균 학점</a:t>
            </a:r>
            <a:r>
              <a:rPr lang="en-US" altLang="ko-KR" sz="1200" dirty="0"/>
              <a:t>: </a:t>
            </a:r>
            <a:r>
              <a:rPr lang="en-US" altLang="ko-KR" sz="1200" b="1" dirty="0"/>
              <a:t>4.27 / 4.3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전공 평균 학점</a:t>
            </a:r>
            <a:r>
              <a:rPr lang="en-US" altLang="ko-KR" sz="1200" dirty="0"/>
              <a:t>: </a:t>
            </a:r>
            <a:r>
              <a:rPr lang="en-US" altLang="ko-KR" sz="1200" b="1" dirty="0"/>
              <a:t>4.3 / 4.3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Bachelor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컴퓨터과학과 학사</a:t>
            </a:r>
            <a:endParaRPr lang="en-US" altLang="ko-KR" sz="12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2012.02. ~ 2018.02.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전체 평균 학점</a:t>
            </a:r>
            <a:r>
              <a:rPr lang="en-US" altLang="ko-KR" sz="1200" dirty="0"/>
              <a:t>: </a:t>
            </a:r>
            <a:r>
              <a:rPr lang="en-US" altLang="ko-KR" sz="1200" b="1" dirty="0"/>
              <a:t>3.77 / 4.3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전공 평균 학점</a:t>
            </a:r>
            <a:r>
              <a:rPr lang="en-US" altLang="ko-KR" sz="1200" dirty="0"/>
              <a:t>: </a:t>
            </a:r>
            <a:r>
              <a:rPr lang="en-US" altLang="ko-KR" sz="1200" b="1" dirty="0"/>
              <a:t>4.16 / 4.3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2569875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4. Awards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74081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GPA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학점 우수상 </a:t>
            </a:r>
            <a:r>
              <a:rPr lang="en-US" altLang="ko-KR" sz="1200" dirty="0"/>
              <a:t>(2014. 3</a:t>
            </a:r>
            <a:r>
              <a:rPr lang="ko-KR" altLang="en-US" sz="1200" dirty="0"/>
              <a:t>학년 </a:t>
            </a:r>
            <a:r>
              <a:rPr lang="en-US" altLang="ko-KR" sz="1200" dirty="0"/>
              <a:t>1</a:t>
            </a:r>
            <a:r>
              <a:rPr lang="ko-KR" altLang="en-US" sz="1200" dirty="0"/>
              <a:t>학기</a:t>
            </a:r>
            <a:r>
              <a:rPr lang="en-US" altLang="ko-KR" sz="1200" dirty="0"/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학점 우수상 </a:t>
            </a:r>
            <a:r>
              <a:rPr lang="en-US" altLang="ko-KR" sz="1200" dirty="0"/>
              <a:t>(2013. 2</a:t>
            </a:r>
            <a:r>
              <a:rPr lang="ko-KR" altLang="en-US" sz="1200" dirty="0"/>
              <a:t>학년 </a:t>
            </a:r>
            <a:r>
              <a:rPr lang="en-US" altLang="ko-KR" sz="1200" dirty="0"/>
              <a:t>2</a:t>
            </a:r>
            <a:r>
              <a:rPr lang="ko-KR" altLang="en-US" sz="1200" dirty="0"/>
              <a:t>학기</a:t>
            </a:r>
            <a:r>
              <a:rPr lang="en-US" altLang="ko-KR" sz="1200" dirty="0"/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학점 최우수상 </a:t>
            </a:r>
            <a:r>
              <a:rPr lang="en-US" altLang="ko-KR" sz="1200" dirty="0"/>
              <a:t>(2013.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학년 </a:t>
            </a:r>
            <a:r>
              <a:rPr lang="en-US" altLang="ko-KR" sz="1200" dirty="0"/>
              <a:t>1</a:t>
            </a:r>
            <a:r>
              <a:rPr lang="ko-KR" altLang="en-US" sz="1200" dirty="0"/>
              <a:t>학기</a:t>
            </a:r>
            <a:r>
              <a:rPr lang="en-US" altLang="ko-KR" sz="1200" dirty="0"/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Paper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Best Paper Present Awards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한국정보과학회 한국컴퓨터종합학술대회</a:t>
            </a:r>
            <a:r>
              <a:rPr lang="en-US" altLang="ko-KR" sz="1200" dirty="0"/>
              <a:t>, KCC2019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Best Poster Paper Awards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SAC 2019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Best Paper Awards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한국정보과학회 한국컴퓨터종합학술대회</a:t>
            </a:r>
            <a:r>
              <a:rPr lang="en-US" altLang="ko-KR" sz="1200" dirty="0"/>
              <a:t>, KCC2018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67793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5. About Me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7408116" cy="3112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Military Service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</a:rPr>
              <a:t>Unfulfilled (</a:t>
            </a:r>
            <a:r>
              <a:rPr lang="ko-KR" altLang="en-US" sz="1200" dirty="0">
                <a:solidFill>
                  <a:srgbClr val="FF0000"/>
                </a:solidFill>
              </a:rPr>
              <a:t>전문연구요원 신규 편입 필요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Job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Can do right now (Familiar)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DB-Engine(Redis/</a:t>
            </a:r>
            <a:r>
              <a:rPr lang="en-US" altLang="ko-KR" sz="1200" dirty="0" err="1"/>
              <a:t>RocksDB</a:t>
            </a:r>
            <a:r>
              <a:rPr lang="en-US" altLang="ko-KR" sz="1200" dirty="0"/>
              <a:t>), CUDA, Web(Vue.js)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Can do with learning / following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Web(React), Server(node.js), Android(Java), Spark, Docker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Want to learn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DevOps(Docker, k8s, clouds), Android(Kotlin/Flutter), Serverless, ML/DL(TF, </a:t>
            </a:r>
            <a:r>
              <a:rPr lang="en-US" altLang="ko-KR" sz="1200" dirty="0" err="1"/>
              <a:t>PyTorch</a:t>
            </a:r>
            <a:r>
              <a:rPr lang="en-US" altLang="ko-KR" sz="1200" dirty="0"/>
              <a:t>),</a:t>
            </a:r>
            <a:br>
              <a:rPr lang="en-US" altLang="ko-KR" sz="1200" dirty="0"/>
            </a:br>
            <a:r>
              <a:rPr lang="en-US" altLang="ko-KR" sz="1200" dirty="0"/>
              <a:t>ML/DL Infra</a:t>
            </a:r>
          </a:p>
        </p:txBody>
      </p:sp>
    </p:spTree>
    <p:extLst>
      <p:ext uri="{BB962C8B-B14F-4D97-AF65-F5344CB8AC3E}">
        <p14:creationId xmlns:p14="http://schemas.microsoft.com/office/powerpoint/2010/main" val="479040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5. About Me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6595316" cy="212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Email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arbc139@gmail.com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Github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Totorody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w4-dykim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256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5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4066202"/>
            <a:ext cx="11526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연세대학교 데이터공학연구실 석사과정</a:t>
            </a:r>
            <a:endParaRPr lang="en-US" altLang="ko-KR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2018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Redis, NVRAM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Vue.js, node.js, Jekyll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2019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Redis(Lettuce), </a:t>
            </a:r>
            <a:r>
              <a:rPr lang="en-US" altLang="ko-KR" dirty="0" err="1"/>
              <a:t>RocksDB</a:t>
            </a:r>
            <a:r>
              <a:rPr lang="en-US" altLang="ko-KR" dirty="0"/>
              <a:t>, Nvidia CUDA, Docker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3654C-DF1B-4D93-A320-20DB97A2F6BD}"/>
              </a:ext>
            </a:extLst>
          </p:cNvPr>
          <p:cNvSpPr txBox="1"/>
          <p:nvPr/>
        </p:nvSpPr>
        <p:spPr>
          <a:xfrm>
            <a:off x="10540417" y="2488617"/>
            <a:ext cx="147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2020. 02. 01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640147-F549-4B1F-BF3B-C6DBC0E320E6}"/>
              </a:ext>
            </a:extLst>
          </p:cNvPr>
          <p:cNvSpPr txBox="1"/>
          <p:nvPr/>
        </p:nvSpPr>
        <p:spPr>
          <a:xfrm>
            <a:off x="474623" y="2523099"/>
            <a:ext cx="147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2018. 02. 01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8C61311E-8FA6-4589-BCC7-218F08265389}"/>
              </a:ext>
            </a:extLst>
          </p:cNvPr>
          <p:cNvSpPr/>
          <p:nvPr/>
        </p:nvSpPr>
        <p:spPr>
          <a:xfrm>
            <a:off x="6095999" y="2836913"/>
            <a:ext cx="5180502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DC69B211-AF44-40A8-8EF8-94C072798E8A}"/>
              </a:ext>
            </a:extLst>
          </p:cNvPr>
          <p:cNvSpPr/>
          <p:nvPr/>
        </p:nvSpPr>
        <p:spPr>
          <a:xfrm rot="10800000">
            <a:off x="1210703" y="2717102"/>
            <a:ext cx="4885296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B7AC400B-981D-4BE8-8665-D7C5308A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disì ëí ì´ë¯¸ì§ ê²ìê²°ê³¼">
            <a:extLst>
              <a:ext uri="{FF2B5EF4-FFF2-40B4-BE49-F238E27FC236}">
                <a16:creationId xmlns:a16="http://schemas.microsoft.com/office/drawing/2014/main" id="{D3682CC0-BF32-4C74-8C75-D5421DBA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19662"/>
            <a:ext cx="609600" cy="54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ocksDBì ëí ì´ë¯¸ì§ ê²ìê²°ê³¼">
            <a:extLst>
              <a:ext uri="{FF2B5EF4-FFF2-40B4-BE49-F238E27FC236}">
                <a16:creationId xmlns:a16="http://schemas.microsoft.com/office/drawing/2014/main" id="{059901A0-0FB4-483D-A606-8569C7856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38" y="3328842"/>
            <a:ext cx="502216" cy="5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Redisì ëí ì´ë¯¸ì§ ê²ìê²°ê³¼">
            <a:extLst>
              <a:ext uri="{FF2B5EF4-FFF2-40B4-BE49-F238E27FC236}">
                <a16:creationId xmlns:a16="http://schemas.microsoft.com/office/drawing/2014/main" id="{5B21CDCE-A3DF-43F5-A272-8F827B74A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05" y="3310706"/>
            <a:ext cx="609600" cy="54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UDAì ëí ì´ë¯¸ì§ ê²ìê²°ê³¼">
            <a:extLst>
              <a:ext uri="{FF2B5EF4-FFF2-40B4-BE49-F238E27FC236}">
                <a16:creationId xmlns:a16="http://schemas.microsoft.com/office/drawing/2014/main" id="{FB0EBCFC-23ED-4C62-9660-9BCA808A7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87" y="3333207"/>
            <a:ext cx="824097" cy="49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ue.jsì ëí ì´ë¯¸ì§ ê²ìê²°ê³¼">
            <a:extLst>
              <a:ext uri="{FF2B5EF4-FFF2-40B4-BE49-F238E27FC236}">
                <a16:creationId xmlns:a16="http://schemas.microsoft.com/office/drawing/2014/main" id="{A9C26C1A-5DC7-4B14-8401-827939C0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33" y="2119662"/>
            <a:ext cx="609600" cy="52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ode.js logoì ëí ì´ë¯¸ì§ ê²ìê²°ê³¼">
            <a:extLst>
              <a:ext uri="{FF2B5EF4-FFF2-40B4-BE49-F238E27FC236}">
                <a16:creationId xmlns:a16="http://schemas.microsoft.com/office/drawing/2014/main" id="{67BE5069-6F76-41EB-B990-1D1BE0931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466" y="2112303"/>
            <a:ext cx="886389" cy="54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jekyll logoì ëí ì´ë¯¸ì§ ê²ìê²°ê³¼">
            <a:extLst>
              <a:ext uri="{FF2B5EF4-FFF2-40B4-BE49-F238E27FC236}">
                <a16:creationId xmlns:a16="http://schemas.microsoft.com/office/drawing/2014/main" id="{3B250EDA-7E87-4BD2-A686-FBEC75758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289" y="2126172"/>
            <a:ext cx="11307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ocker logoì ëí ì´ë¯¸ì§ ê²ìê²°ê³¼">
            <a:extLst>
              <a:ext uri="{FF2B5EF4-FFF2-40B4-BE49-F238E27FC236}">
                <a16:creationId xmlns:a16="http://schemas.microsoft.com/office/drawing/2014/main" id="{08B03A30-7DB0-4E4B-BE28-C4B0B446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017" y="3309502"/>
            <a:ext cx="634626" cy="5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ettuce.ioì ëí ì´ë¯¸ì§ ê²ìê²°ê³¼">
            <a:extLst>
              <a:ext uri="{FF2B5EF4-FFF2-40B4-BE49-F238E27FC236}">
                <a16:creationId xmlns:a16="http://schemas.microsoft.com/office/drawing/2014/main" id="{25EA3D03-D639-4703-84CF-AC04341E6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00" y="3582689"/>
            <a:ext cx="436138" cy="43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11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6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Research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Redis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Redis-NVRAM Analysis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Persistent Buffer Redis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NVRAM-DRAM Hybrid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RocksDB</a:t>
            </a:r>
            <a:endParaRPr lang="en-US" altLang="ko-KR" sz="16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RocksDB</a:t>
            </a:r>
            <a:r>
              <a:rPr lang="en-US" altLang="ko-KR" sz="1600" dirty="0"/>
              <a:t> Analysis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RocksDB</a:t>
            </a:r>
            <a:r>
              <a:rPr lang="en-US" altLang="ko-KR" sz="1600" dirty="0"/>
              <a:t>-GPU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Projects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ADDB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GENAX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DELAB Homepage</a:t>
            </a: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27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7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6BA653-419C-42EC-BD00-ABA8B145DDFC}"/>
              </a:ext>
            </a:extLst>
          </p:cNvPr>
          <p:cNvSpPr txBox="1"/>
          <p:nvPr/>
        </p:nvSpPr>
        <p:spPr>
          <a:xfrm>
            <a:off x="4813070" y="3429000"/>
            <a:ext cx="2564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Research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8196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8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Redis Analysis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Logging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의 </a:t>
            </a:r>
            <a:r>
              <a:rPr lang="en-US" altLang="ko-KR" sz="1400" dirty="0"/>
              <a:t>Command</a:t>
            </a:r>
            <a:r>
              <a:rPr lang="ko-KR" altLang="en-US" sz="1400" dirty="0"/>
              <a:t>를 </a:t>
            </a:r>
            <a:r>
              <a:rPr lang="en-US" altLang="ko-KR" sz="1400" dirty="0"/>
              <a:t>Log file</a:t>
            </a:r>
            <a:r>
              <a:rPr lang="ko-KR" altLang="en-US" sz="1400" dirty="0"/>
              <a:t>에다가 기록하는 기법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Background Thread</a:t>
            </a:r>
            <a:r>
              <a:rPr lang="ko-KR" altLang="en-US" sz="1400" dirty="0"/>
              <a:t>에서 기록하므로</a:t>
            </a:r>
            <a:r>
              <a:rPr lang="en-US" altLang="ko-KR" sz="1400" dirty="0"/>
              <a:t>, Persistence </a:t>
            </a:r>
            <a:r>
              <a:rPr lang="ko-KR" altLang="en-US" sz="1400" dirty="0"/>
              <a:t>정도에 따라 </a:t>
            </a:r>
            <a:r>
              <a:rPr lang="en-US" altLang="ko-KR" sz="1400" dirty="0"/>
              <a:t>2</a:t>
            </a:r>
            <a:r>
              <a:rPr lang="ko-KR" altLang="en-US" sz="1400" dirty="0"/>
              <a:t>가지 </a:t>
            </a:r>
            <a:r>
              <a:rPr lang="en-US" altLang="ko-KR" sz="1400" dirty="0"/>
              <a:t>Policy</a:t>
            </a:r>
            <a:r>
              <a:rPr lang="ko-KR" altLang="en-US" sz="1400" dirty="0"/>
              <a:t>로 나뉨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always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1 </a:t>
            </a:r>
            <a:r>
              <a:rPr lang="en-US" altLang="ko-KR" sz="1400" dirty="0" err="1"/>
              <a:t>fsync</a:t>
            </a:r>
            <a:r>
              <a:rPr lang="en-US" altLang="ko-KR" sz="1400" dirty="0"/>
              <a:t> / 1 command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장점</a:t>
            </a:r>
            <a:r>
              <a:rPr lang="en-US" altLang="ko-KR" sz="1400" dirty="0"/>
              <a:t>: Full Persistence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단점</a:t>
            </a:r>
            <a:r>
              <a:rPr lang="en-US" altLang="ko-KR" sz="1400" dirty="0"/>
              <a:t>: Redis </a:t>
            </a:r>
            <a:r>
              <a:rPr lang="ko-KR" altLang="en-US" sz="1400" dirty="0"/>
              <a:t>성능 저하 </a:t>
            </a:r>
            <a:r>
              <a:rPr lang="en-US" altLang="ko-KR" sz="1400" dirty="0"/>
              <a:t>O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everysec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1 </a:t>
            </a:r>
            <a:r>
              <a:rPr lang="en-US" altLang="ko-KR" sz="1400" dirty="0" err="1"/>
              <a:t>fsync</a:t>
            </a:r>
            <a:r>
              <a:rPr lang="en-US" altLang="ko-KR" sz="1400" dirty="0"/>
              <a:t> / 1 sec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장점</a:t>
            </a:r>
            <a:r>
              <a:rPr lang="en-US" altLang="ko-KR" sz="1400" dirty="0"/>
              <a:t>: Redis </a:t>
            </a:r>
            <a:r>
              <a:rPr lang="ko-KR" altLang="en-US" sz="1400" dirty="0"/>
              <a:t>성능 저하 </a:t>
            </a:r>
            <a:r>
              <a:rPr lang="en-US" altLang="ko-KR" sz="1400" dirty="0"/>
              <a:t>X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단점</a:t>
            </a:r>
            <a:r>
              <a:rPr lang="en-US" altLang="ko-KR" sz="1400" dirty="0"/>
              <a:t>: Weak Persistence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NVRAM (</a:t>
            </a:r>
            <a:r>
              <a:rPr lang="en-US" altLang="ko-KR" sz="1400" i="1" dirty="0"/>
              <a:t>Non-volatile Random Access Memory</a:t>
            </a:r>
            <a:r>
              <a:rPr lang="en-US" altLang="ko-KR" sz="1400" dirty="0"/>
              <a:t>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전원이 차단되어도 데이터가 유지되는 </a:t>
            </a:r>
            <a:r>
              <a:rPr lang="en-US" altLang="ko-KR" sz="1400" dirty="0"/>
              <a:t>RAM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PMDK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i="1" dirty="0"/>
              <a:t>Persistent Memory Development Kit</a:t>
            </a:r>
            <a:r>
              <a:rPr lang="en-US" altLang="ko-KR" sz="1400" dirty="0"/>
              <a:t>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Intel</a:t>
            </a:r>
            <a:r>
              <a:rPr lang="ko-KR" altLang="en-US" sz="1400" dirty="0"/>
              <a:t>에서 개발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NVRAM</a:t>
            </a:r>
            <a:r>
              <a:rPr lang="ko-KR" altLang="en-US" sz="1400" dirty="0"/>
              <a:t>에 </a:t>
            </a:r>
            <a:r>
              <a:rPr lang="en-US" altLang="ko-KR" sz="1400" dirty="0"/>
              <a:t>Programming</a:t>
            </a:r>
            <a:r>
              <a:rPr lang="ko-KR" altLang="en-US" sz="1400" dirty="0"/>
              <a:t>할 수 있는 </a:t>
            </a:r>
            <a:r>
              <a:rPr lang="en-US" altLang="ko-KR" sz="1400" dirty="0"/>
              <a:t>C Library</a:t>
            </a: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5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9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Redis Analysis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세미나 자료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Redis_dicthash_sds.pdf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48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20563</TotalTime>
  <Words>2928</Words>
  <Application>Microsoft Office PowerPoint</Application>
  <PresentationFormat>와이드스크린</PresentationFormat>
  <Paragraphs>750</Paragraphs>
  <Slides>43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Arial</vt:lpstr>
      <vt:lpstr>맑은 고딕</vt:lpstr>
      <vt:lpstr>나눔스퀘어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김도영</dc:creator>
  <cp:lastModifiedBy>김도영</cp:lastModifiedBy>
  <cp:revision>4134</cp:revision>
  <cp:lastPrinted>2018-09-18T14:07:16Z</cp:lastPrinted>
  <dcterms:created xsi:type="dcterms:W3CDTF">2017-09-23T07:28:15Z</dcterms:created>
  <dcterms:modified xsi:type="dcterms:W3CDTF">2019-09-26T10:29:57Z</dcterms:modified>
</cp:coreProperties>
</file>