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9"/>
  </p:notesMasterIdLst>
  <p:sldIdLst>
    <p:sldId id="257" r:id="rId2"/>
    <p:sldId id="417" r:id="rId3"/>
    <p:sldId id="418" r:id="rId4"/>
    <p:sldId id="421" r:id="rId5"/>
    <p:sldId id="465" r:id="rId6"/>
    <p:sldId id="467" r:id="rId7"/>
    <p:sldId id="470" r:id="rId8"/>
    <p:sldId id="471" r:id="rId9"/>
    <p:sldId id="466" r:id="rId10"/>
    <p:sldId id="449" r:id="rId11"/>
    <p:sldId id="450" r:id="rId12"/>
    <p:sldId id="451" r:id="rId13"/>
    <p:sldId id="472" r:id="rId14"/>
    <p:sldId id="452" r:id="rId15"/>
    <p:sldId id="454" r:id="rId16"/>
    <p:sldId id="456" r:id="rId17"/>
    <p:sldId id="463" r:id="rId18"/>
  </p:sldIdLst>
  <p:sldSz cx="12192000" cy="6858000"/>
  <p:notesSz cx="9926638" cy="6797675"/>
  <p:embeddedFontLst>
    <p:embeddedFont>
      <p:font typeface="나눔스퀘어" panose="020B0600000101010101" pitchFamily="50" charset="-127"/>
      <p:regular r:id="rId20"/>
    </p:embeddedFont>
    <p:embeddedFont>
      <p:font typeface="나눔스퀘어 Bold" panose="020B0600000101010101" pitchFamily="50" charset="-127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지환" initials="이" lastIdx="1" clrIdx="0">
    <p:extLst>
      <p:ext uri="{19B8F6BF-5375-455C-9EA6-DF929625EA0E}">
        <p15:presenceInfo xmlns:p15="http://schemas.microsoft.com/office/powerpoint/2012/main" userId="이지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7" autoAdjust="0"/>
    <p:restoredTop sz="86885" autoAdjust="0"/>
  </p:normalViewPr>
  <p:slideViewPr>
    <p:cSldViewPr snapToGrid="0">
      <p:cViewPr varScale="1">
        <p:scale>
          <a:sx n="99" d="100"/>
          <a:sy n="99" d="100"/>
        </p:scale>
        <p:origin x="1164" y="78"/>
      </p:cViewPr>
      <p:guideLst>
        <p:guide orient="horz" pos="211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194AB-EBD5-4C9B-9331-55B48D2D255A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E6791-419F-44A9-AB7C-FE3EB686E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697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07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71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591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830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880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374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548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738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196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24175" y="849313"/>
            <a:ext cx="4078288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6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805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298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72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50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648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395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0B051-D010-49EC-8A03-DFAA2746BC8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26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8427A-FA27-4814-94A0-016418C9E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F7DD92-5BC7-4616-9CC5-647E34716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6A844-8986-4420-9D06-67519C0E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4DEA4-9BEF-4E10-9632-4F731E34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FFA364-7869-4A56-AA62-FFA15D0B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57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EA598-B129-4056-BA33-E4347B38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F9CC7E-8DE0-4A40-8EF1-6D7502BE6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75D32-CD3E-4924-AB48-57EFD7B2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F5BE8-FC34-4077-A8F3-DCD16942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22F1F-4054-4F31-AD58-B1B679A4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99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6BE85E-E7DE-4A24-942C-0FCF15F2A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32EC97-7566-4ED8-85A9-7FFA5B762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01B01C-D51A-4BD2-BBC7-C119F10F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7CC64-FF77-4CE2-BB4B-77B431C6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58700-7464-4B8D-B99B-A9D5CFE8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1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78E8F-A022-4B32-A51E-AA46EE70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96155-F301-466E-BD3B-06FDDA256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EB872-488C-4BE1-9405-8587A16F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BA19F-91CA-41BE-BF0E-FB5E55AC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67DC23-08B2-4F9F-8050-3710349C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60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B6035-15F6-4C35-B87E-20B078558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BDAB4A-CD01-429A-8D50-C11AF11E1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73B3BE-2576-4A8E-ADB5-6F90777E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97877-4AFB-4D22-816C-B5F826D4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9BE3EB-942E-497B-9C22-54771DC4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32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10585-A87A-40B6-9572-70503AEBF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D4479-F7D7-4EBF-8C4D-5FC10EBC7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4A7967-B61E-4E52-BA33-0CBE0ABB4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47FB92-8CDD-443E-A3C0-1DCCBDF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C9D207-F318-4D33-B1DA-53CD70A5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2FA3E7-39C8-4559-B97F-0DEA2A5B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67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087BE-FC4B-484A-A230-F67E9F8D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A31E79-6E49-4897-9F13-536120FD0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047845-15FF-4A3C-B7D8-E4B0F97DD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7EBE76-2931-4931-B165-86AB2745A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D1001D-EDEF-465E-A8BB-058131EED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3DF3BE-0914-4E8E-9432-96FC3B1E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FED9E3-952A-4764-8520-64B1B7D2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6933E2-1504-41EB-AEFF-C732E1E6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21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6013A-0CAA-4970-94DA-E48125D7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A74E94-0926-4E17-8331-2D8859D7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45602E-568C-4DDF-8C49-D2751709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00FB58-9873-4C9A-B666-F870F966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60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3AFA32-B54C-4AC7-95D2-A65F2B2F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EA3E2F-7883-4114-92AC-1637EB5C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5BB0AC-887E-4A99-9940-9AB9EE67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7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62EE8-3986-4FE3-A2F0-1912FE4F7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9871D-7B9E-42EB-9F0C-B8C602AED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745652-AC0A-4CFA-B028-EB543EBB9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192ED9-8AA5-4794-AFDF-EB47AF96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519274-CCBB-4B0D-8CD0-34F1C1A1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0BA689-95D5-4B64-AD91-8E10F1AC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92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74275-762E-4A92-98A2-19E82CA0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FC557A-DB67-4AC9-A5CE-CF9D11F68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5605B5-07B6-494F-A07A-D6E372F36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0EBDAC-6605-489B-9554-F80502B8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8D10-E0FB-4115-BFA1-6152615C391E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368A13-FA47-4CA2-8E0A-E79DA097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A377F3-F7E9-4545-9E66-FAD1F5ED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49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6C5307-D6D0-4CFA-8A34-2C6979DF3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C772CA-EB66-444C-BDE1-136CFE470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D579E-B627-4C7D-A311-45181E1F6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08D10-E0FB-4115-BFA1-6152615C391E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76519-774E-403D-9FBF-2F25E1667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26DB7-85C8-431B-BD70-D482AFAC8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9E1EF-3309-478F-A3F5-A72A0F39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02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elab.yonsei.ac.kr/publications/international/journal/2017-12-01-IMA:-Identifying-disease-related-genes-using-MeSH-terms-and-association-rule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elab.yonsei.ac.kr/publications/domestic/journal/2018-11-01-%EC%9D%B8-%EB%A9%94%EB%AA%A8%EB%A6%AC-%ED%82%A4-%EA%B0%92-%EB%8D%B0%EC%9D%B4%ED%84%B0%EB%B2%A0%EC%9D%B4%EC%8A%A4%EB%A5%BC-%EC%9C%84%ED%95%9C-%EB%B9%84-%ED%9C%98%EB%B0%9C%EC%84%B1-%EB%A9%94%EB%AA%A8%EB%A6%AC-%EA%B8%B0%EB%B0%98-%EC%98%81%EC%86%8D%EC%A0%81-%EB%A1%9C%EA%B7%B8-%EB%B2%84%ED%8D%BC-%EA%B8%B0%EB%B2%95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delab.yonsei.ac.kr/publications/domestic/conference/2018-06-01-%EB%B9%84%ED%9C%98%EB%B0%9C%EC%84%B1-%EB%A9%94%EB%AA%A8%EB%A6%AC%EB%A5%BC-%EC%9D%B4%EC%9A%A9%ED%95%98%EC%97%AC-%EB%8D%B0%EC%9D%B4%ED%84%B0-%EC%98%81%EC%86%8D%EC%84%B1%EC%9D%84-%EC%9C%A0%EC%A7%80%ED%95%9C-%EC%9D%B8-%EB%A9%94%EB%AA%A8%EB%A6%AC-%ED%82%A4-%EA%B0%92-%EB%8D%B0%EC%9D%B4%ED%84%B0%EB%B2%A0%EC%9D%B4%EC%8A%A4/" TargetMode="External"/><Relationship Id="rId3" Type="http://schemas.openxmlformats.org/officeDocument/2006/relationships/hyperlink" Target="https://www.sigapp.org/sac/sac2019/awards.html" TargetMode="External"/><Relationship Id="rId7" Type="http://schemas.openxmlformats.org/officeDocument/2006/relationships/hyperlink" Target="http://www.kiise.or.kr/conference/kcc/2018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elab.yonsei.ac.kr/publications/domestic/conference/2019-06-02-%EB%94%94%EC%8A%A4%ED%81%AC-%EA%B8%B0%EB%B0%98-%ED%82%A4-%EA%B0%92-%EB%8D%B0%EC%9D%B4%ED%84%B0%EB%B2%A0%EC%9D%B4%EC%8A%A4%EC%9D%98-SST-%ED%8C%8C%EC%9D%BC%EC%97%90-%EB%8C%80%ED%95%9C-GPU-%EA%B0%80%EC%86%8D%ED%99%94-%ED%95%84%ED%84%B0-%EA%B8%B0%EB%B2%95/" TargetMode="External"/><Relationship Id="rId5" Type="http://schemas.openxmlformats.org/officeDocument/2006/relationships/hyperlink" Target="http://kiise.or.kr/conference/kcc/2019/" TargetMode="External"/><Relationship Id="rId4" Type="http://schemas.openxmlformats.org/officeDocument/2006/relationships/hyperlink" Target="http://delab.yonsei.ac.kr/publications/international/conference/2018-12-01-A-Scalable-and-Persistent-Key-Value-Store-Using-Non-Volatile-Memory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elab.yonsei.ac.k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arbc139@gmail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w4-dykim?tab=overview&amp;from=2016-07-01&amp;to=2016-07-31" TargetMode="External"/><Relationship Id="rId4" Type="http://schemas.openxmlformats.org/officeDocument/2006/relationships/hyperlink" Target="https://github.com/arbc13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lab.yonsei.ac.kr/publications/domestic/journal/2018-11-01-%EC%9D%B8-%EB%A9%94%EB%AA%A8%EB%A6%AC-%ED%82%A4-%EA%B0%92-%EB%8D%B0%EC%9D%B4%ED%84%B0%EB%B2%A0%EC%9D%B4%EC%8A%A4%EB%A5%BC-%EC%9C%84%ED%95%9C-%EB%B9%84-%ED%9C%98%EB%B0%9C%EC%84%B1-%EB%A9%94%EB%AA%A8%EB%A6%AC-%EA%B8%B0%EB%B0%98-%EC%98%81%EC%86%8D%EC%A0%81-%EB%A1%9C%EA%B7%B8-%EB%B2%84%ED%8D%BC-%EA%B8%B0%EB%B2%95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rbc139/nd-hedis" TargetMode="External"/><Relationship Id="rId5" Type="http://schemas.openxmlformats.org/officeDocument/2006/relationships/hyperlink" Target="http://delab.yonsei.ac.kr/publications/international/conference/2018-12-01-A-Scalable-and-Persistent-Key-Value-Store-Using-Non-Volatile-Memory/" TargetMode="External"/><Relationship Id="rId4" Type="http://schemas.openxmlformats.org/officeDocument/2006/relationships/hyperlink" Target="https://github.com/arbc139/pb-redi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lab.yonsei.ac.kr/publications/domestic/conference/2019-06-02-%EB%94%94%EC%8A%A4%ED%81%AC-%EA%B8%B0%EB%B0%98-%ED%82%A4-%EA%B0%92-%EB%8D%B0%EC%9D%B4%ED%84%B0%EB%B2%A0%EC%9D%B4%EC%8A%A4%EC%9D%98-SST-%ED%8C%8C%EC%9D%BC%EC%97%90-%EB%8C%80%ED%95%9C-GPU-%EA%B0%80%EC%86%8D%ED%99%94-%ED%95%84%ED%84%B0-%EA%B8%B0%EB%B2%95/" TargetMode="External"/><Relationship Id="rId7" Type="http://schemas.openxmlformats.org/officeDocument/2006/relationships/hyperlink" Target="https://github.com/addb-swstarla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ddb.yonsei.ac.kr/" TargetMode="External"/><Relationship Id="rId5" Type="http://schemas.openxmlformats.org/officeDocument/2006/relationships/hyperlink" Target="https://ictbay.iitp.kr/techdb/announce/getDetailPopView.do;jsessionid=ABB35C08992D013245350E4C57A619C0?NOTI_TECH_ID=75J2Z95Z905JNWM000&amp;PJT_ID=75INN8W4N0502RLPJ0" TargetMode="External"/><Relationship Id="rId4" Type="http://schemas.openxmlformats.org/officeDocument/2006/relationships/hyperlink" Target="https://github.com/arbc139/rocksdb-gpu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enax.tool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delab.yonsei.ac.kr/" TargetMode="External"/><Relationship Id="rId4" Type="http://schemas.openxmlformats.org/officeDocument/2006/relationships/hyperlink" Target="https://github.com/arbc139/gena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kelterlabs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gabepos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cubestudio.timeit&amp;hl=k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arbc139/LG-G6-interaction-tester" TargetMode="External"/><Relationship Id="rId4" Type="http://schemas.openxmlformats.org/officeDocument/2006/relationships/hyperlink" Target="https://royalpenguin.tistory.com/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AD2238-FA2D-4F87-9271-E5E5A198A445}"/>
              </a:ext>
            </a:extLst>
          </p:cNvPr>
          <p:cNvSpPr txBox="1"/>
          <p:nvPr/>
        </p:nvSpPr>
        <p:spPr>
          <a:xfrm>
            <a:off x="875899" y="2672732"/>
            <a:ext cx="10366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+mj-lt"/>
                <a:cs typeface="Calibri" panose="020F0502020204030204" pitchFamily="34" charset="0"/>
              </a:rPr>
              <a:t>Portfolio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2394C-88BE-487C-9080-2C4C7A11508C}"/>
              </a:ext>
            </a:extLst>
          </p:cNvPr>
          <p:cNvSpPr txBox="1"/>
          <p:nvPr/>
        </p:nvSpPr>
        <p:spPr>
          <a:xfrm>
            <a:off x="4611889" y="3496293"/>
            <a:ext cx="289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김도영</a:t>
            </a:r>
            <a:endParaRPr lang="en-US" altLang="ko-KR" dirty="0"/>
          </a:p>
          <a:p>
            <a:pPr algn="ctr"/>
            <a:r>
              <a:rPr lang="en-US" altLang="ko-KR" dirty="0" err="1"/>
              <a:t>Doyoung</a:t>
            </a:r>
            <a:r>
              <a:rPr lang="ko-KR" altLang="en-US" dirty="0"/>
              <a:t> </a:t>
            </a:r>
            <a:r>
              <a:rPr lang="en-US" altLang="ko-KR" dirty="0"/>
              <a:t>Kim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DCED1B2-850C-4485-84CD-0111AE20B329}"/>
              </a:ext>
            </a:extLst>
          </p:cNvPr>
          <p:cNvCxnSpPr>
            <a:cxnSpLocks/>
          </p:cNvCxnSpPr>
          <p:nvPr/>
        </p:nvCxnSpPr>
        <p:spPr>
          <a:xfrm>
            <a:off x="2387600" y="3361707"/>
            <a:ext cx="74168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304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AD2238-FA2D-4F87-9271-E5E5A198A445}"/>
              </a:ext>
            </a:extLst>
          </p:cNvPr>
          <p:cNvSpPr txBox="1"/>
          <p:nvPr/>
        </p:nvSpPr>
        <p:spPr>
          <a:xfrm>
            <a:off x="1188033" y="819901"/>
            <a:ext cx="97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cs typeface="Calibri" panose="020F0502020204030204" pitchFamily="34" charset="0"/>
              </a:rPr>
              <a:t>2. Papers / Patents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DCED1B2-850C-4485-84CD-0111AE20B329}"/>
              </a:ext>
            </a:extLst>
          </p:cNvPr>
          <p:cNvCxnSpPr>
            <a:cxnSpLocks/>
          </p:cNvCxnSpPr>
          <p:nvPr/>
        </p:nvCxnSpPr>
        <p:spPr>
          <a:xfrm>
            <a:off x="2387600" y="1466232"/>
            <a:ext cx="74168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E0AB58-8AF9-4EF4-BD72-AF77AC2F43CE}"/>
              </a:ext>
            </a:extLst>
          </p:cNvPr>
          <p:cNvSpPr/>
          <p:nvPr/>
        </p:nvSpPr>
        <p:spPr>
          <a:xfrm>
            <a:off x="2396284" y="1649529"/>
            <a:ext cx="6595316" cy="4207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Papers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Journal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International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Domestic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Conference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International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Domestic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Patents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International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Domestic</a:t>
            </a:r>
          </a:p>
        </p:txBody>
      </p:sp>
    </p:spTree>
    <p:extLst>
      <p:ext uri="{BB962C8B-B14F-4D97-AF65-F5344CB8AC3E}">
        <p14:creationId xmlns:p14="http://schemas.microsoft.com/office/powerpoint/2010/main" val="1146901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Papers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2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11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429370" y="1015118"/>
            <a:ext cx="115269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b="1" dirty="0"/>
              <a:t>Journal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International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IMA: Identifying disease-related genes using </a:t>
            </a:r>
            <a:r>
              <a:rPr lang="en-US" altLang="ko-KR" sz="1400" dirty="0" err="1"/>
              <a:t>MeSH</a:t>
            </a:r>
            <a:r>
              <a:rPr lang="en-US" altLang="ko-KR" sz="1400" dirty="0"/>
              <a:t> terms and association rules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Jeongwoo</a:t>
            </a:r>
            <a:r>
              <a:rPr lang="en-US" altLang="ko-KR" sz="1400" dirty="0"/>
              <a:t> Kim, </a:t>
            </a:r>
            <a:r>
              <a:rPr lang="en-US" altLang="ko-KR" sz="1400" dirty="0" err="1"/>
              <a:t>Changbae</a:t>
            </a:r>
            <a:r>
              <a:rPr lang="en-US" altLang="ko-KR" sz="1400" dirty="0"/>
              <a:t> Bang, </a:t>
            </a:r>
            <a:r>
              <a:rPr lang="en-US" altLang="ko-KR" sz="1400" dirty="0" err="1"/>
              <a:t>Hyeonseo</a:t>
            </a:r>
            <a:r>
              <a:rPr lang="en-US" altLang="ko-KR" sz="1400" dirty="0"/>
              <a:t> Hwang, </a:t>
            </a:r>
            <a:r>
              <a:rPr lang="en-US" altLang="ko-KR" sz="1400" u="sng" dirty="0" err="1"/>
              <a:t>Doyoung</a:t>
            </a:r>
            <a:r>
              <a:rPr lang="en-US" altLang="ko-KR" sz="1400" u="sng" dirty="0"/>
              <a:t> Kim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Chihyun</a:t>
            </a:r>
            <a:r>
              <a:rPr lang="en-US" altLang="ko-KR" sz="1400" dirty="0"/>
              <a:t> Park, Sanghyun Park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Journal of Biomedical Informatics, Dec 2017, Volume 76, 110-123 pp.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3"/>
              </a:rPr>
              <a:t>Link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OurRocks</a:t>
            </a:r>
            <a:r>
              <a:rPr lang="en-US" altLang="ko-KR" sz="1400" dirty="0"/>
              <a:t>: Offloading disk scan directly to GPU in Write-optimized database system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Won Gi Choi, </a:t>
            </a:r>
            <a:r>
              <a:rPr lang="en-US" altLang="ko-KR" sz="1400" u="sng" dirty="0" err="1"/>
              <a:t>Doyoung</a:t>
            </a:r>
            <a:r>
              <a:rPr lang="en-US" altLang="ko-KR" sz="1400" u="sng" dirty="0"/>
              <a:t> Kim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Hongchan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Roh</a:t>
            </a:r>
            <a:r>
              <a:rPr lang="en-US" altLang="ko-KR" sz="1400" dirty="0"/>
              <a:t>, Sanghyun Park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On</a:t>
            </a:r>
            <a:r>
              <a:rPr lang="ko-KR" altLang="en-US" sz="1400" dirty="0"/>
              <a:t> </a:t>
            </a:r>
            <a:r>
              <a:rPr lang="en-US" altLang="ko-KR" sz="1400" dirty="0"/>
              <a:t>Writing…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Domestic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인</a:t>
            </a:r>
            <a:r>
              <a:rPr lang="en-US" altLang="ko-KR" sz="1400" dirty="0"/>
              <a:t>-</a:t>
            </a:r>
            <a:r>
              <a:rPr lang="ko-KR" altLang="en-US" sz="1400" dirty="0"/>
              <a:t>메모리 키</a:t>
            </a:r>
            <a:r>
              <a:rPr lang="en-US" altLang="ko-KR" sz="1400" dirty="0"/>
              <a:t>-</a:t>
            </a:r>
            <a:r>
              <a:rPr lang="ko-KR" altLang="en-US" sz="1400" dirty="0"/>
              <a:t>값 데이터베이스를 위한 비 휘발성 메모리 기반 영속적 로그 버퍼 기법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u="sng" dirty="0"/>
              <a:t>김도영</a:t>
            </a:r>
            <a:r>
              <a:rPr lang="en-US" altLang="ko-KR" sz="1400" dirty="0"/>
              <a:t>, </a:t>
            </a:r>
            <a:r>
              <a:rPr lang="ko-KR" altLang="en-US" sz="1400" dirty="0"/>
              <a:t>최원기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성한승</a:t>
            </a:r>
            <a:r>
              <a:rPr lang="en-US" altLang="ko-KR" sz="1400" dirty="0"/>
              <a:t>, </a:t>
            </a:r>
            <a:r>
              <a:rPr lang="ko-KR" altLang="en-US" sz="1400" dirty="0"/>
              <a:t>이지환</a:t>
            </a:r>
            <a:r>
              <a:rPr lang="en-US" altLang="ko-KR" sz="1400" dirty="0"/>
              <a:t>, </a:t>
            </a:r>
            <a:r>
              <a:rPr lang="ko-KR" altLang="en-US" sz="1400" dirty="0"/>
              <a:t>박상현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정보과학회논문지</a:t>
            </a:r>
            <a:r>
              <a:rPr lang="en-US" altLang="ko-KR" sz="1400" dirty="0"/>
              <a:t>, Nov 2018, Volume 45, Number 11, 1193-1202 pp.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4"/>
              </a:rPr>
              <a:t>Link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GPU </a:t>
            </a:r>
            <a:r>
              <a:rPr lang="ko-KR" altLang="en-US" sz="1400" dirty="0"/>
              <a:t>가속화 필터를 적용한 디스크 기반 키</a:t>
            </a:r>
            <a:r>
              <a:rPr lang="en-US" altLang="ko-KR" sz="1400" dirty="0"/>
              <a:t>-</a:t>
            </a:r>
            <a:r>
              <a:rPr lang="ko-KR" altLang="en-US" sz="1400" dirty="0"/>
              <a:t>값 데이터베이스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김도영</a:t>
            </a:r>
            <a:r>
              <a:rPr lang="en-US" altLang="ko-KR" sz="1400" dirty="0"/>
              <a:t>, </a:t>
            </a:r>
            <a:r>
              <a:rPr lang="ko-KR" altLang="en-US" sz="1400" dirty="0"/>
              <a:t>최원기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노홍찬</a:t>
            </a:r>
            <a:r>
              <a:rPr lang="en-US" altLang="ko-KR" sz="1400" dirty="0"/>
              <a:t>, </a:t>
            </a:r>
            <a:r>
              <a:rPr lang="ko-KR" altLang="en-US" sz="1400" dirty="0"/>
              <a:t>박상현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정보과학회실제논문지</a:t>
            </a:r>
            <a:r>
              <a:rPr lang="ko-KR" altLang="en-US" sz="1400" dirty="0"/>
              <a:t> </a:t>
            </a:r>
            <a:r>
              <a:rPr lang="en-US" altLang="ko-KR" sz="1400" dirty="0"/>
              <a:t>(On Writing…)</a:t>
            </a:r>
          </a:p>
        </p:txBody>
      </p:sp>
    </p:spTree>
    <p:extLst>
      <p:ext uri="{BB962C8B-B14F-4D97-AF65-F5344CB8AC3E}">
        <p14:creationId xmlns:p14="http://schemas.microsoft.com/office/powerpoint/2010/main" val="347012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Papers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2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12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429370" y="1015118"/>
            <a:ext cx="115269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b="1" dirty="0"/>
              <a:t>Conference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International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 Scalable and Persistent Key-Value Store Using Non-Volatile Memory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u="sng" dirty="0" err="1"/>
              <a:t>Doyoung</a:t>
            </a:r>
            <a:r>
              <a:rPr lang="en-US" altLang="ko-KR" sz="1400" u="sng" dirty="0"/>
              <a:t> Kim</a:t>
            </a:r>
            <a:r>
              <a:rPr lang="en-US" altLang="ko-KR" sz="1400" dirty="0"/>
              <a:t>, Won Gi Choi, </a:t>
            </a:r>
            <a:r>
              <a:rPr lang="en-US" altLang="ko-KR" sz="1400" dirty="0" err="1"/>
              <a:t>Hanseung</a:t>
            </a:r>
            <a:r>
              <a:rPr lang="en-US" altLang="ko-KR" sz="1400" dirty="0"/>
              <a:t> Sung, Sanghyun Park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The 34</a:t>
            </a:r>
            <a:r>
              <a:rPr lang="en-US" altLang="ko-KR" sz="1400" baseline="30000" dirty="0"/>
              <a:t>th</a:t>
            </a:r>
            <a:r>
              <a:rPr lang="en-US" altLang="ko-KR" sz="1400" dirty="0"/>
              <a:t> ACM/SIGAPP Symposium On Applied Computing(SAC), Limassol, Cyprus, Apr 2019.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Best Poster Paper Awards</a:t>
            </a:r>
            <a:r>
              <a:rPr lang="en-US" altLang="ko-KR" sz="1400" dirty="0"/>
              <a:t> (</a:t>
            </a:r>
            <a:r>
              <a:rPr lang="en-US" altLang="ko-KR" sz="1400" dirty="0">
                <a:hlinkClick r:id="rId3"/>
              </a:rPr>
              <a:t>Link</a:t>
            </a:r>
            <a:r>
              <a:rPr lang="en-US" altLang="ko-KR" sz="1400" dirty="0"/>
              <a:t>)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4"/>
              </a:rPr>
              <a:t>Link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Domestic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디스크 기반 키</a:t>
            </a:r>
            <a:r>
              <a:rPr lang="en-US" altLang="ko-KR" sz="1400" dirty="0"/>
              <a:t>-</a:t>
            </a:r>
            <a:r>
              <a:rPr lang="ko-KR" altLang="en-US" sz="1400" dirty="0"/>
              <a:t>값 데이터베이스의 </a:t>
            </a:r>
            <a:r>
              <a:rPr lang="en-US" altLang="ko-KR" sz="1400" dirty="0"/>
              <a:t>SST </a:t>
            </a:r>
            <a:r>
              <a:rPr lang="ko-KR" altLang="en-US" sz="1400" dirty="0"/>
              <a:t>파일에 대한 </a:t>
            </a:r>
            <a:r>
              <a:rPr lang="en-US" altLang="ko-KR" sz="1400" dirty="0"/>
              <a:t>GPU </a:t>
            </a:r>
            <a:r>
              <a:rPr lang="ko-KR" altLang="en-US" sz="1400" dirty="0"/>
              <a:t>가속화 필터 기법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u="sng" dirty="0"/>
              <a:t>김도영</a:t>
            </a:r>
            <a:r>
              <a:rPr lang="en-US" altLang="ko-KR" sz="1400" dirty="0"/>
              <a:t>, </a:t>
            </a:r>
            <a:r>
              <a:rPr lang="ko-KR" altLang="en-US" sz="1400" dirty="0"/>
              <a:t>최원기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노홍찬</a:t>
            </a:r>
            <a:r>
              <a:rPr lang="en-US" altLang="ko-KR" sz="1400" dirty="0"/>
              <a:t>,</a:t>
            </a:r>
            <a:r>
              <a:rPr lang="ko-KR" altLang="en-US" sz="1400" dirty="0"/>
              <a:t> 박상현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Korean Computer Congress 2019 (KCC2019), </a:t>
            </a:r>
            <a:r>
              <a:rPr lang="ko-KR" altLang="en-US" sz="1400" dirty="0"/>
              <a:t>제주</a:t>
            </a:r>
            <a:r>
              <a:rPr lang="en-US" altLang="ko-KR" sz="1400" dirty="0"/>
              <a:t>, </a:t>
            </a:r>
            <a:r>
              <a:rPr lang="ko-KR" altLang="en-US" sz="1400" dirty="0"/>
              <a:t>대한민국</a:t>
            </a:r>
            <a:r>
              <a:rPr lang="en-US" altLang="ko-KR" sz="1400" dirty="0"/>
              <a:t>, Jun 2019.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Best Paper Presentation Awards</a:t>
            </a:r>
            <a:r>
              <a:rPr lang="en-US" altLang="ko-KR" sz="1400" dirty="0"/>
              <a:t> (</a:t>
            </a:r>
            <a:r>
              <a:rPr lang="en-US" altLang="ko-KR" sz="1400" dirty="0">
                <a:hlinkClick r:id="rId5"/>
              </a:rPr>
              <a:t>Link</a:t>
            </a:r>
            <a:r>
              <a:rPr lang="en-US" altLang="ko-KR" sz="1400" dirty="0"/>
              <a:t>)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6"/>
              </a:rPr>
              <a:t>Link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비휘발성 메모리를 이용하여 데이터 영속성을 유지한 인 메모리 키</a:t>
            </a:r>
            <a:r>
              <a:rPr lang="en-US" altLang="ko-KR" sz="1400" dirty="0"/>
              <a:t>-</a:t>
            </a:r>
            <a:r>
              <a:rPr lang="ko-KR" altLang="en-US" sz="1400" dirty="0"/>
              <a:t>값 데이터베이스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ko-KR" altLang="en-US" sz="1400" u="sng" dirty="0"/>
              <a:t>김도영</a:t>
            </a:r>
            <a:r>
              <a:rPr lang="en-US" altLang="ko-KR" sz="1400" dirty="0"/>
              <a:t>, </a:t>
            </a:r>
            <a:r>
              <a:rPr lang="ko-KR" altLang="en-US" sz="1400" dirty="0"/>
              <a:t>박상현</a:t>
            </a:r>
            <a:endParaRPr lang="en-US" altLang="ko-KR" sz="1400" dirty="0"/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Korean Computer Congress 2018 (KCC2018), </a:t>
            </a:r>
            <a:r>
              <a:rPr lang="ko-KR" altLang="en-US" sz="1400" dirty="0"/>
              <a:t>제주</a:t>
            </a:r>
            <a:r>
              <a:rPr lang="en-US" altLang="ko-KR" sz="1400" dirty="0"/>
              <a:t>, </a:t>
            </a:r>
            <a:r>
              <a:rPr lang="ko-KR" altLang="en-US" sz="1400" dirty="0"/>
              <a:t>대한민국</a:t>
            </a:r>
            <a:r>
              <a:rPr lang="en-US" altLang="ko-KR" sz="1400" dirty="0"/>
              <a:t>, Jun 2018.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Best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Paper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Awards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en-US" altLang="ko-KR" sz="1400" dirty="0">
                <a:hlinkClick r:id="rId7"/>
              </a:rPr>
              <a:t>Link</a:t>
            </a:r>
            <a:r>
              <a:rPr lang="en-US" altLang="ko-KR" sz="1400" dirty="0"/>
              <a:t>)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8"/>
              </a:rPr>
              <a:t>Link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87693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Patents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2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13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429370" y="1015118"/>
            <a:ext cx="1152698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b="1" dirty="0"/>
              <a:t>International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Method For Processing Data In In-Memory Database Using Non-Volatile Memory And In-Memory Database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Applicants:</a:t>
            </a:r>
            <a:r>
              <a:rPr lang="en-US" altLang="ko-KR" sz="1400" dirty="0"/>
              <a:t>	Sanghyun Park, </a:t>
            </a:r>
            <a:r>
              <a:rPr lang="en-US" altLang="ko-KR" sz="1400" u="sng" dirty="0" err="1"/>
              <a:t>Doyoung</a:t>
            </a:r>
            <a:r>
              <a:rPr lang="en-US" altLang="ko-KR" sz="1400" u="sng" dirty="0"/>
              <a:t> Kim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Burgstaller</a:t>
            </a:r>
            <a:r>
              <a:rPr lang="en-US" altLang="ko-KR" sz="1400" dirty="0"/>
              <a:t> Bernd, Won Gi Choi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Country:</a:t>
            </a:r>
            <a:r>
              <a:rPr lang="en-US" altLang="ko-KR" sz="1400" dirty="0"/>
              <a:t>	US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Status:</a:t>
            </a:r>
            <a:r>
              <a:rPr lang="en-US" altLang="ko-KR" sz="1400" dirty="0"/>
              <a:t> 	Applied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ID:</a:t>
            </a:r>
            <a:r>
              <a:rPr lang="en-US" altLang="ko-KR" sz="1400" dirty="0"/>
              <a:t> 		16/442,227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Date:</a:t>
            </a:r>
            <a:r>
              <a:rPr lang="en-US" altLang="ko-KR" sz="1400" dirty="0"/>
              <a:t>		2019. 06. 14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b="1" dirty="0"/>
              <a:t>Domestic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비휘발성 메모리를 이용한 인메모리 데이터베이스의 데이터 처리 방법 및 인메모리 데이터베이스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Applicants:</a:t>
            </a:r>
            <a:r>
              <a:rPr lang="en-US" altLang="ko-KR" sz="1400" dirty="0"/>
              <a:t>	</a:t>
            </a:r>
            <a:r>
              <a:rPr lang="ko-KR" altLang="en-US" sz="1400" dirty="0"/>
              <a:t>박상현</a:t>
            </a:r>
            <a:r>
              <a:rPr lang="en-US" altLang="ko-KR" sz="1400" dirty="0"/>
              <a:t>, </a:t>
            </a:r>
            <a:r>
              <a:rPr lang="ko-KR" altLang="en-US" sz="1400" u="sng" dirty="0"/>
              <a:t>김도영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Burgstaller</a:t>
            </a:r>
            <a:r>
              <a:rPr lang="en-US" altLang="ko-KR" sz="1400" dirty="0"/>
              <a:t> Bernd, </a:t>
            </a:r>
            <a:r>
              <a:rPr lang="ko-KR" altLang="en-US" sz="1400" dirty="0"/>
              <a:t>최원기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Country:</a:t>
            </a:r>
            <a:r>
              <a:rPr lang="en-US" altLang="ko-KR" sz="1400" dirty="0"/>
              <a:t>	</a:t>
            </a:r>
            <a:r>
              <a:rPr lang="ko-KR" altLang="en-US" sz="1400" dirty="0"/>
              <a:t>대한민국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Status:</a:t>
            </a:r>
            <a:r>
              <a:rPr lang="en-US" altLang="ko-KR" sz="1400" dirty="0"/>
              <a:t>		</a:t>
            </a:r>
            <a:r>
              <a:rPr lang="ko-KR" altLang="en-US" sz="1400" dirty="0"/>
              <a:t>출원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ID:</a:t>
            </a:r>
            <a:r>
              <a:rPr lang="en-US" altLang="ko-KR" sz="1400" dirty="0"/>
              <a:t>		10-2018-0068039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b="1" dirty="0"/>
              <a:t>Date:</a:t>
            </a:r>
            <a:r>
              <a:rPr lang="en-US" altLang="ko-KR" sz="1400" dirty="0"/>
              <a:t>		2018. 06. 14</a:t>
            </a:r>
          </a:p>
        </p:txBody>
      </p:sp>
    </p:spTree>
    <p:extLst>
      <p:ext uri="{BB962C8B-B14F-4D97-AF65-F5344CB8AC3E}">
        <p14:creationId xmlns:p14="http://schemas.microsoft.com/office/powerpoint/2010/main" val="3701784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AD2238-FA2D-4F87-9271-E5E5A198A445}"/>
              </a:ext>
            </a:extLst>
          </p:cNvPr>
          <p:cNvSpPr txBox="1"/>
          <p:nvPr/>
        </p:nvSpPr>
        <p:spPr>
          <a:xfrm>
            <a:off x="1188033" y="819901"/>
            <a:ext cx="97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cs typeface="Calibri" panose="020F0502020204030204" pitchFamily="34" charset="0"/>
              </a:rPr>
              <a:t>3. Educations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DCED1B2-850C-4485-84CD-0111AE20B329}"/>
              </a:ext>
            </a:extLst>
          </p:cNvPr>
          <p:cNvCxnSpPr>
            <a:cxnSpLocks/>
          </p:cNvCxnSpPr>
          <p:nvPr/>
        </p:nvCxnSpPr>
        <p:spPr>
          <a:xfrm>
            <a:off x="2387600" y="1466232"/>
            <a:ext cx="74168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E0AB58-8AF9-4EF4-BD72-AF77AC2F43CE}"/>
              </a:ext>
            </a:extLst>
          </p:cNvPr>
          <p:cNvSpPr/>
          <p:nvPr/>
        </p:nvSpPr>
        <p:spPr>
          <a:xfrm>
            <a:off x="2396284" y="1649529"/>
            <a:ext cx="7416800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M.S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연세대학교 컴퓨터과학과 석사</a:t>
            </a:r>
            <a:endParaRPr lang="en-US" altLang="ko-KR" sz="12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데이터공학연구실 </a:t>
            </a:r>
            <a:r>
              <a:rPr lang="en-US" altLang="ko-KR" sz="1200" dirty="0"/>
              <a:t>(</a:t>
            </a:r>
            <a:r>
              <a:rPr lang="en-US" altLang="ko-KR" sz="1200" dirty="0">
                <a:hlinkClick r:id="rId3"/>
              </a:rPr>
              <a:t>Link</a:t>
            </a:r>
            <a:r>
              <a:rPr lang="en-US" altLang="ko-KR" sz="1200" dirty="0"/>
              <a:t>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200" dirty="0"/>
              <a:t>2018.02. ~ 2020.02. </a:t>
            </a:r>
            <a:r>
              <a:rPr lang="ko-KR" altLang="en-US" sz="1200" dirty="0"/>
              <a:t>졸업 예정</a:t>
            </a:r>
            <a:endParaRPr lang="en-US" altLang="ko-KR" sz="12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전체 평균 학점</a:t>
            </a:r>
            <a:r>
              <a:rPr lang="en-US" altLang="ko-KR" sz="1200" dirty="0"/>
              <a:t>: </a:t>
            </a:r>
            <a:r>
              <a:rPr lang="en-US" altLang="ko-KR" sz="1200" b="1" dirty="0"/>
              <a:t>4.27 / 4.3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전공 평균 학점</a:t>
            </a:r>
            <a:r>
              <a:rPr lang="en-US" altLang="ko-KR" sz="1200" dirty="0"/>
              <a:t>: </a:t>
            </a:r>
            <a:r>
              <a:rPr lang="en-US" altLang="ko-KR" sz="1200" b="1" dirty="0"/>
              <a:t>4.3 / 4.3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B.S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연세대학교 컴퓨터과학과 학사</a:t>
            </a:r>
            <a:endParaRPr lang="en-US" altLang="ko-KR" sz="12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200" dirty="0"/>
              <a:t>2012.02. ~ 2018.02.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전체 평균 학점</a:t>
            </a:r>
            <a:r>
              <a:rPr lang="en-US" altLang="ko-KR" sz="1200" dirty="0"/>
              <a:t>: </a:t>
            </a:r>
            <a:r>
              <a:rPr lang="en-US" altLang="ko-KR" sz="1200" b="1" dirty="0"/>
              <a:t>3.77 / 4.3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전공 평균 학점</a:t>
            </a:r>
            <a:r>
              <a:rPr lang="en-US" altLang="ko-KR" sz="1200" dirty="0"/>
              <a:t>: </a:t>
            </a:r>
            <a:r>
              <a:rPr lang="en-US" altLang="ko-KR" sz="1200" b="1" dirty="0"/>
              <a:t>4.16 / 4.3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dirty="0"/>
              <a:t>ETC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100" dirty="0"/>
              <a:t>TOEIC 805</a:t>
            </a:r>
          </a:p>
        </p:txBody>
      </p:sp>
    </p:spTree>
    <p:extLst>
      <p:ext uri="{BB962C8B-B14F-4D97-AF65-F5344CB8AC3E}">
        <p14:creationId xmlns:p14="http://schemas.microsoft.com/office/powerpoint/2010/main" val="2569875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AD2238-FA2D-4F87-9271-E5E5A198A445}"/>
              </a:ext>
            </a:extLst>
          </p:cNvPr>
          <p:cNvSpPr txBox="1"/>
          <p:nvPr/>
        </p:nvSpPr>
        <p:spPr>
          <a:xfrm>
            <a:off x="1188033" y="819901"/>
            <a:ext cx="97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cs typeface="Calibri" panose="020F0502020204030204" pitchFamily="34" charset="0"/>
              </a:rPr>
              <a:t>4. Awards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DCED1B2-850C-4485-84CD-0111AE20B329}"/>
              </a:ext>
            </a:extLst>
          </p:cNvPr>
          <p:cNvCxnSpPr>
            <a:cxnSpLocks/>
          </p:cNvCxnSpPr>
          <p:nvPr/>
        </p:nvCxnSpPr>
        <p:spPr>
          <a:xfrm>
            <a:off x="2387600" y="1466232"/>
            <a:ext cx="74168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E0AB58-8AF9-4EF4-BD72-AF77AC2F43CE}"/>
              </a:ext>
            </a:extLst>
          </p:cNvPr>
          <p:cNvSpPr/>
          <p:nvPr/>
        </p:nvSpPr>
        <p:spPr>
          <a:xfrm>
            <a:off x="2396284" y="1649529"/>
            <a:ext cx="74081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GPA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연세대학교 학점 우수상 </a:t>
            </a:r>
            <a:r>
              <a:rPr lang="en-US" altLang="ko-KR" sz="1200" dirty="0"/>
              <a:t>(2014. 3</a:t>
            </a:r>
            <a:r>
              <a:rPr lang="ko-KR" altLang="en-US" sz="1200" dirty="0"/>
              <a:t>학년 </a:t>
            </a:r>
            <a:r>
              <a:rPr lang="en-US" altLang="ko-KR" sz="1200" dirty="0"/>
              <a:t>1</a:t>
            </a:r>
            <a:r>
              <a:rPr lang="ko-KR" altLang="en-US" sz="1200" dirty="0"/>
              <a:t>학기</a:t>
            </a:r>
            <a:r>
              <a:rPr lang="en-US" altLang="ko-KR" sz="1200" dirty="0"/>
              <a:t>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연세대학교 학점 우수상 </a:t>
            </a:r>
            <a:r>
              <a:rPr lang="en-US" altLang="ko-KR" sz="1200" dirty="0"/>
              <a:t>(2013. 2</a:t>
            </a:r>
            <a:r>
              <a:rPr lang="ko-KR" altLang="en-US" sz="1200" dirty="0"/>
              <a:t>학년 </a:t>
            </a:r>
            <a:r>
              <a:rPr lang="en-US" altLang="ko-KR" sz="1200" dirty="0"/>
              <a:t>2</a:t>
            </a:r>
            <a:r>
              <a:rPr lang="ko-KR" altLang="en-US" sz="1200" dirty="0"/>
              <a:t>학기</a:t>
            </a:r>
            <a:r>
              <a:rPr lang="en-US" altLang="ko-KR" sz="1200" dirty="0"/>
              <a:t>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연세대학교 학점 최우수상 </a:t>
            </a:r>
            <a:r>
              <a:rPr lang="en-US" altLang="ko-KR" sz="1200" dirty="0"/>
              <a:t>(2013.</a:t>
            </a:r>
            <a:r>
              <a:rPr lang="ko-KR" altLang="en-US" sz="1200" dirty="0"/>
              <a:t> </a:t>
            </a:r>
            <a:r>
              <a:rPr lang="en-US" altLang="ko-KR" sz="1200" dirty="0"/>
              <a:t>2</a:t>
            </a:r>
            <a:r>
              <a:rPr lang="ko-KR" altLang="en-US" sz="1200" dirty="0"/>
              <a:t>학년 </a:t>
            </a:r>
            <a:r>
              <a:rPr lang="en-US" altLang="ko-KR" sz="1200" dirty="0"/>
              <a:t>1</a:t>
            </a:r>
            <a:r>
              <a:rPr lang="ko-KR" altLang="en-US" sz="1200" dirty="0"/>
              <a:t>학기</a:t>
            </a:r>
            <a:r>
              <a:rPr lang="en-US" altLang="ko-KR" sz="1200" dirty="0"/>
              <a:t>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Paper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200" dirty="0"/>
              <a:t>Best Paper Present Awards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한국정보과학회 한국컴퓨터종합학술대회</a:t>
            </a:r>
            <a:r>
              <a:rPr lang="en-US" altLang="ko-KR" sz="1200" dirty="0"/>
              <a:t>, KCC2019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200" dirty="0"/>
              <a:t>Best Poster Paper Awards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200" dirty="0"/>
              <a:t>SAC 2019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200" dirty="0"/>
              <a:t>Best Paper Awards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한국정보과학회 한국컴퓨터종합학술대회</a:t>
            </a:r>
            <a:r>
              <a:rPr lang="en-US" altLang="ko-KR" sz="1200" dirty="0"/>
              <a:t>, KCC2018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67793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AD2238-FA2D-4F87-9271-E5E5A198A445}"/>
              </a:ext>
            </a:extLst>
          </p:cNvPr>
          <p:cNvSpPr txBox="1"/>
          <p:nvPr/>
        </p:nvSpPr>
        <p:spPr>
          <a:xfrm>
            <a:off x="1188033" y="819901"/>
            <a:ext cx="97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cs typeface="Calibri" panose="020F0502020204030204" pitchFamily="34" charset="0"/>
              </a:rPr>
              <a:t>5. About Me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DCED1B2-850C-4485-84CD-0111AE20B329}"/>
              </a:ext>
            </a:extLst>
          </p:cNvPr>
          <p:cNvCxnSpPr>
            <a:cxnSpLocks/>
          </p:cNvCxnSpPr>
          <p:nvPr/>
        </p:nvCxnSpPr>
        <p:spPr>
          <a:xfrm>
            <a:off x="2387600" y="1466232"/>
            <a:ext cx="74168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E0AB58-8AF9-4EF4-BD72-AF77AC2F43CE}"/>
              </a:ext>
            </a:extLst>
          </p:cNvPr>
          <p:cNvSpPr/>
          <p:nvPr/>
        </p:nvSpPr>
        <p:spPr>
          <a:xfrm>
            <a:off x="2396284" y="1649529"/>
            <a:ext cx="7408116" cy="3389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Military Service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FF0000"/>
                </a:solidFill>
              </a:rPr>
              <a:t>Unfulfilled (</a:t>
            </a:r>
            <a:r>
              <a:rPr lang="ko-KR" altLang="en-US" sz="1200" dirty="0">
                <a:solidFill>
                  <a:srgbClr val="FF0000"/>
                </a:solidFill>
              </a:rPr>
              <a:t>전문연구요원 신규 편입 필요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Job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Can work right now (Familiar)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DB-Engine(Redis/</a:t>
            </a:r>
            <a:r>
              <a:rPr lang="en-US" altLang="ko-KR" sz="1200" dirty="0" err="1"/>
              <a:t>RocksDB</a:t>
            </a:r>
            <a:r>
              <a:rPr lang="en-US" altLang="ko-KR" sz="1200" dirty="0"/>
              <a:t>), CUDA, Web(Vue.js)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Can work by following / learning the trends (Experienced)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Web(Vue.js, React), Server(node.js), Android(Java), Spark, Docker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Want to learn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DevOps(Docker, k8s, clouds), Android(Kotlin/Flutter), Serverless, ML/DL(TF, </a:t>
            </a:r>
            <a:r>
              <a:rPr lang="en-US" altLang="ko-KR" sz="1200" dirty="0" err="1"/>
              <a:t>PyTorch</a:t>
            </a:r>
            <a:r>
              <a:rPr lang="en-US" altLang="ko-KR" sz="1200" dirty="0"/>
              <a:t>),</a:t>
            </a:r>
            <a:br>
              <a:rPr lang="en-US" altLang="ko-KR" sz="1200" dirty="0"/>
            </a:br>
            <a:r>
              <a:rPr lang="en-US" altLang="ko-KR" sz="1200" dirty="0"/>
              <a:t>ML/DL Infra</a:t>
            </a:r>
          </a:p>
        </p:txBody>
      </p:sp>
    </p:spTree>
    <p:extLst>
      <p:ext uri="{BB962C8B-B14F-4D97-AF65-F5344CB8AC3E}">
        <p14:creationId xmlns:p14="http://schemas.microsoft.com/office/powerpoint/2010/main" val="479040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AD2238-FA2D-4F87-9271-E5E5A198A445}"/>
              </a:ext>
            </a:extLst>
          </p:cNvPr>
          <p:cNvSpPr txBox="1"/>
          <p:nvPr/>
        </p:nvSpPr>
        <p:spPr>
          <a:xfrm>
            <a:off x="1188033" y="819901"/>
            <a:ext cx="97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cs typeface="Calibri" panose="020F0502020204030204" pitchFamily="34" charset="0"/>
              </a:rPr>
              <a:t>5. About Me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DCED1B2-850C-4485-84CD-0111AE20B329}"/>
              </a:ext>
            </a:extLst>
          </p:cNvPr>
          <p:cNvCxnSpPr>
            <a:cxnSpLocks/>
          </p:cNvCxnSpPr>
          <p:nvPr/>
        </p:nvCxnSpPr>
        <p:spPr>
          <a:xfrm>
            <a:off x="2387600" y="1466232"/>
            <a:ext cx="74168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E0AB58-8AF9-4EF4-BD72-AF77AC2F43CE}"/>
              </a:ext>
            </a:extLst>
          </p:cNvPr>
          <p:cNvSpPr/>
          <p:nvPr/>
        </p:nvSpPr>
        <p:spPr>
          <a:xfrm>
            <a:off x="2396284" y="1649529"/>
            <a:ext cx="6595316" cy="2545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Email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arbc139@gmail.com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Github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Totorody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5"/>
              </a:rPr>
              <a:t>w4-dykim</a:t>
            </a:r>
            <a:r>
              <a:rPr lang="en-US" altLang="ko-KR" dirty="0"/>
              <a:t> (used at SkelterLabs)</a:t>
            </a:r>
          </a:p>
        </p:txBody>
      </p:sp>
    </p:spTree>
    <p:extLst>
      <p:ext uri="{BB962C8B-B14F-4D97-AF65-F5344CB8AC3E}">
        <p14:creationId xmlns:p14="http://schemas.microsoft.com/office/powerpoint/2010/main" val="43256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ADAADA9-255B-472C-91F3-67748D43D7A5}"/>
              </a:ext>
            </a:extLst>
          </p:cNvPr>
          <p:cNvSpPr/>
          <p:nvPr/>
        </p:nvSpPr>
        <p:spPr>
          <a:xfrm>
            <a:off x="1524000" y="1790260"/>
            <a:ext cx="9144000" cy="3228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B7F72-C3E8-4E17-A211-2EE204929D8E}"/>
              </a:ext>
            </a:extLst>
          </p:cNvPr>
          <p:cNvSpPr txBox="1"/>
          <p:nvPr/>
        </p:nvSpPr>
        <p:spPr>
          <a:xfrm>
            <a:off x="1489667" y="2898255"/>
            <a:ext cx="266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ea typeface="나눔바른고딕OTF Light" panose="02000303000000000000"/>
              </a:rPr>
              <a:t>Contents</a:t>
            </a:r>
            <a:endParaRPr lang="ko-KR" altLang="en-US" sz="3600" b="1" dirty="0">
              <a:ea typeface="나눔바른고딕OTF Light" panose="02000303000000000000"/>
            </a:endParaRPr>
          </a:p>
        </p:txBody>
      </p:sp>
      <p:sp>
        <p:nvSpPr>
          <p:cNvPr id="4" name="텍스트 상자 1">
            <a:extLst>
              <a:ext uri="{FF2B5EF4-FFF2-40B4-BE49-F238E27FC236}">
                <a16:creationId xmlns:a16="http://schemas.microsoft.com/office/drawing/2014/main" id="{873CF1AE-742A-44C8-8364-ACA7DC172451}"/>
              </a:ext>
            </a:extLst>
          </p:cNvPr>
          <p:cNvSpPr txBox="1"/>
          <p:nvPr/>
        </p:nvSpPr>
        <p:spPr>
          <a:xfrm>
            <a:off x="4743352" y="1677792"/>
            <a:ext cx="6934124" cy="3087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dirty="0">
                <a:ea typeface="나눔바른고딕" panose="020B0603020101020101" pitchFamily="50" charset="-127"/>
                <a:sym typeface="Wingdings" panose="05000000000000000000" pitchFamily="2" charset="2"/>
              </a:rPr>
              <a:t>1. Projects</a:t>
            </a:r>
          </a:p>
          <a:p>
            <a:pPr>
              <a:lnSpc>
                <a:spcPct val="200000"/>
              </a:lnSpc>
            </a:pPr>
            <a:r>
              <a:rPr kumimoji="1" lang="en-US" altLang="ko-KR" sz="2000" dirty="0">
                <a:ea typeface="나눔바른고딕" panose="020B0603020101020101" pitchFamily="50" charset="-127"/>
                <a:sym typeface="Wingdings" panose="05000000000000000000" pitchFamily="2" charset="2"/>
              </a:rPr>
              <a:t>2. Papers / Patents</a:t>
            </a:r>
          </a:p>
          <a:p>
            <a:pPr>
              <a:lnSpc>
                <a:spcPct val="200000"/>
              </a:lnSpc>
            </a:pPr>
            <a:r>
              <a:rPr kumimoji="1" lang="en-US" altLang="ko-KR" sz="2000" dirty="0">
                <a:ea typeface="나눔바른고딕" panose="020B0603020101020101" pitchFamily="50" charset="-127"/>
                <a:sym typeface="Wingdings" panose="05000000000000000000" pitchFamily="2" charset="2"/>
              </a:rPr>
              <a:t>3. Education</a:t>
            </a:r>
          </a:p>
          <a:p>
            <a:pPr>
              <a:lnSpc>
                <a:spcPct val="200000"/>
              </a:lnSpc>
            </a:pPr>
            <a:r>
              <a:rPr kumimoji="1" lang="en-US" altLang="ko-KR" sz="2000" dirty="0">
                <a:ea typeface="나눔바른고딕" panose="020B0603020101020101" pitchFamily="50" charset="-127"/>
                <a:sym typeface="Wingdings" panose="05000000000000000000" pitchFamily="2" charset="2"/>
              </a:rPr>
              <a:t>4. Awards</a:t>
            </a:r>
          </a:p>
          <a:p>
            <a:pPr>
              <a:lnSpc>
                <a:spcPct val="200000"/>
              </a:lnSpc>
            </a:pPr>
            <a:r>
              <a:rPr kumimoji="1" lang="en-US" altLang="ko-KR" sz="2000" dirty="0">
                <a:ea typeface="나눔바른고딕" panose="020B0603020101020101" pitchFamily="50" charset="-127"/>
                <a:sym typeface="Wingdings" panose="05000000000000000000" pitchFamily="2" charset="2"/>
              </a:rPr>
              <a:t>5. About Me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E25EC38-6908-4B49-AA12-29240708CD62}"/>
              </a:ext>
            </a:extLst>
          </p:cNvPr>
          <p:cNvCxnSpPr>
            <a:cxnSpLocks/>
          </p:cNvCxnSpPr>
          <p:nvPr/>
        </p:nvCxnSpPr>
        <p:spPr>
          <a:xfrm>
            <a:off x="4356266" y="1140903"/>
            <a:ext cx="0" cy="465589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8156772-E438-4364-806A-73FFAF792ABC}"/>
              </a:ext>
            </a:extLst>
          </p:cNvPr>
          <p:cNvCxnSpPr>
            <a:cxnSpLocks/>
          </p:cNvCxnSpPr>
          <p:nvPr/>
        </p:nvCxnSpPr>
        <p:spPr>
          <a:xfrm flipV="1">
            <a:off x="1524000" y="546365"/>
            <a:ext cx="9144000" cy="2032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C785E42-4F2A-4354-A448-1771A96D8AC0}"/>
              </a:ext>
            </a:extLst>
          </p:cNvPr>
          <p:cNvCxnSpPr>
            <a:cxnSpLocks/>
          </p:cNvCxnSpPr>
          <p:nvPr/>
        </p:nvCxnSpPr>
        <p:spPr>
          <a:xfrm flipV="1">
            <a:off x="1524000" y="6182915"/>
            <a:ext cx="9144000" cy="2032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4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AD2238-FA2D-4F87-9271-E5E5A198A445}"/>
              </a:ext>
            </a:extLst>
          </p:cNvPr>
          <p:cNvSpPr txBox="1"/>
          <p:nvPr/>
        </p:nvSpPr>
        <p:spPr>
          <a:xfrm>
            <a:off x="1188033" y="819901"/>
            <a:ext cx="97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cs typeface="Calibri" panose="020F0502020204030204" pitchFamily="34" charset="0"/>
              </a:rPr>
              <a:t>1. Projects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DCED1B2-850C-4485-84CD-0111AE20B329}"/>
              </a:ext>
            </a:extLst>
          </p:cNvPr>
          <p:cNvCxnSpPr>
            <a:cxnSpLocks/>
          </p:cNvCxnSpPr>
          <p:nvPr/>
        </p:nvCxnSpPr>
        <p:spPr>
          <a:xfrm>
            <a:off x="2387600" y="1466232"/>
            <a:ext cx="7416800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E0AB58-8AF9-4EF4-BD72-AF77AC2F43CE}"/>
              </a:ext>
            </a:extLst>
          </p:cNvPr>
          <p:cNvSpPr/>
          <p:nvPr/>
        </p:nvSpPr>
        <p:spPr>
          <a:xfrm>
            <a:off x="2396284" y="1649529"/>
            <a:ext cx="6595316" cy="1298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Timeline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Works / Projects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Recent </a:t>
            </a:r>
            <a:r>
              <a:rPr lang="en-US" altLang="ko-KR" dirty="0">
                <a:sym typeface="Wingdings" panose="05000000000000000000" pitchFamily="2" charset="2"/>
              </a:rPr>
              <a:t>Order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599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Timeline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4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 1">
            <a:extLst>
              <a:ext uri="{FF2B5EF4-FFF2-40B4-BE49-F238E27FC236}">
                <a16:creationId xmlns:a16="http://schemas.microsoft.com/office/drawing/2014/main" id="{8FB4896B-5BB4-4C18-955E-C759A9D946FF}"/>
              </a:ext>
            </a:extLst>
          </p:cNvPr>
          <p:cNvSpPr/>
          <p:nvPr/>
        </p:nvSpPr>
        <p:spPr>
          <a:xfrm>
            <a:off x="3117851" y="3230791"/>
            <a:ext cx="1765299" cy="398958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Rectangle 1">
            <a:extLst>
              <a:ext uri="{FF2B5EF4-FFF2-40B4-BE49-F238E27FC236}">
                <a16:creationId xmlns:a16="http://schemas.microsoft.com/office/drawing/2014/main" id="{77E24565-96B1-48A2-8778-47451581E4B0}"/>
              </a:ext>
            </a:extLst>
          </p:cNvPr>
          <p:cNvSpPr/>
          <p:nvPr/>
        </p:nvSpPr>
        <p:spPr>
          <a:xfrm rot="10800000">
            <a:off x="4883151" y="3106656"/>
            <a:ext cx="1765299" cy="398958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ectangle 1">
            <a:extLst>
              <a:ext uri="{FF2B5EF4-FFF2-40B4-BE49-F238E27FC236}">
                <a16:creationId xmlns:a16="http://schemas.microsoft.com/office/drawing/2014/main" id="{057BACCF-5F4E-4B65-BB91-733E53B10880}"/>
              </a:ext>
            </a:extLst>
          </p:cNvPr>
          <p:cNvSpPr/>
          <p:nvPr/>
        </p:nvSpPr>
        <p:spPr>
          <a:xfrm>
            <a:off x="6648450" y="3229521"/>
            <a:ext cx="1765299" cy="398958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1">
            <a:extLst>
              <a:ext uri="{FF2B5EF4-FFF2-40B4-BE49-F238E27FC236}">
                <a16:creationId xmlns:a16="http://schemas.microsoft.com/office/drawing/2014/main" id="{43BBCA88-0877-48ED-A322-6E1454D1F7C6}"/>
              </a:ext>
            </a:extLst>
          </p:cNvPr>
          <p:cNvSpPr/>
          <p:nvPr/>
        </p:nvSpPr>
        <p:spPr>
          <a:xfrm rot="10800000">
            <a:off x="1352551" y="3106657"/>
            <a:ext cx="1765299" cy="398958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ectangle 1">
            <a:extLst>
              <a:ext uri="{FF2B5EF4-FFF2-40B4-BE49-F238E27FC236}">
                <a16:creationId xmlns:a16="http://schemas.microsoft.com/office/drawing/2014/main" id="{48CC6F86-0815-45CD-AD64-4BDD4168313C}"/>
              </a:ext>
            </a:extLst>
          </p:cNvPr>
          <p:cNvSpPr/>
          <p:nvPr/>
        </p:nvSpPr>
        <p:spPr>
          <a:xfrm>
            <a:off x="10179048" y="3229521"/>
            <a:ext cx="1765299" cy="398958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 1">
            <a:extLst>
              <a:ext uri="{FF2B5EF4-FFF2-40B4-BE49-F238E27FC236}">
                <a16:creationId xmlns:a16="http://schemas.microsoft.com/office/drawing/2014/main" id="{12A68B05-CC84-43FF-AD4E-CE8A940F4666}"/>
              </a:ext>
            </a:extLst>
          </p:cNvPr>
          <p:cNvSpPr/>
          <p:nvPr/>
        </p:nvSpPr>
        <p:spPr>
          <a:xfrm rot="10800000">
            <a:off x="8413749" y="3107466"/>
            <a:ext cx="1765299" cy="398958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628434C-DB4E-4470-8031-6C33253DDF7B}"/>
              </a:ext>
            </a:extLst>
          </p:cNvPr>
          <p:cNvSpPr txBox="1"/>
          <p:nvPr/>
        </p:nvSpPr>
        <p:spPr>
          <a:xfrm>
            <a:off x="3545465" y="2829411"/>
            <a:ext cx="9100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2015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5706EBF-5622-4821-9666-FECCF1BD92AE}"/>
              </a:ext>
            </a:extLst>
          </p:cNvPr>
          <p:cNvSpPr txBox="1"/>
          <p:nvPr/>
        </p:nvSpPr>
        <p:spPr>
          <a:xfrm>
            <a:off x="5310765" y="3505615"/>
            <a:ext cx="9100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9" name="Block Arc 25">
            <a:extLst>
              <a:ext uri="{FF2B5EF4-FFF2-40B4-BE49-F238E27FC236}">
                <a16:creationId xmlns:a16="http://schemas.microsoft.com/office/drawing/2014/main" id="{B507E061-333D-4C96-97A1-34C758E2A382}"/>
              </a:ext>
            </a:extLst>
          </p:cNvPr>
          <p:cNvSpPr>
            <a:spLocks noChangeAspect="1"/>
          </p:cNvSpPr>
          <p:nvPr/>
        </p:nvSpPr>
        <p:spPr>
          <a:xfrm>
            <a:off x="5610636" y="4336446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EFE8BDE-E5F1-4694-9680-96125FAB99FD}"/>
              </a:ext>
            </a:extLst>
          </p:cNvPr>
          <p:cNvSpPr txBox="1"/>
          <p:nvPr/>
        </p:nvSpPr>
        <p:spPr>
          <a:xfrm>
            <a:off x="7076065" y="2829411"/>
            <a:ext cx="9100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A6A0B90-8703-4887-ADBF-4A291A138CBC}"/>
              </a:ext>
            </a:extLst>
          </p:cNvPr>
          <p:cNvSpPr txBox="1"/>
          <p:nvPr/>
        </p:nvSpPr>
        <p:spPr>
          <a:xfrm>
            <a:off x="8841364" y="3505615"/>
            <a:ext cx="9100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B3B891-6138-4537-A242-8AA9F287FCF9}"/>
              </a:ext>
            </a:extLst>
          </p:cNvPr>
          <p:cNvSpPr txBox="1"/>
          <p:nvPr/>
        </p:nvSpPr>
        <p:spPr>
          <a:xfrm>
            <a:off x="10606663" y="2829411"/>
            <a:ext cx="9100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16AC512-A3A8-4CAD-8597-159BF05686D2}"/>
              </a:ext>
            </a:extLst>
          </p:cNvPr>
          <p:cNvSpPr txBox="1"/>
          <p:nvPr/>
        </p:nvSpPr>
        <p:spPr>
          <a:xfrm>
            <a:off x="1780166" y="3542925"/>
            <a:ext cx="9100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DAE15C7-4AC5-437F-A13A-72A55CD20DDE}"/>
              </a:ext>
            </a:extLst>
          </p:cNvPr>
          <p:cNvSpPr txBox="1"/>
          <p:nvPr/>
        </p:nvSpPr>
        <p:spPr>
          <a:xfrm>
            <a:off x="214506" y="2503953"/>
            <a:ext cx="122771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2012 2013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596B95-53E9-4084-B9A8-2A6F034806C6}"/>
              </a:ext>
            </a:extLst>
          </p:cNvPr>
          <p:cNvSpPr/>
          <p:nvPr/>
        </p:nvSpPr>
        <p:spPr>
          <a:xfrm>
            <a:off x="208501" y="3224746"/>
            <a:ext cx="1144048" cy="28086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Group 3763">
            <a:extLst>
              <a:ext uri="{FF2B5EF4-FFF2-40B4-BE49-F238E27FC236}">
                <a16:creationId xmlns:a16="http://schemas.microsoft.com/office/drawing/2014/main" id="{238389C1-F8EE-4F5C-AACE-8B84DB897BE8}"/>
              </a:ext>
            </a:extLst>
          </p:cNvPr>
          <p:cNvGrpSpPr/>
          <p:nvPr/>
        </p:nvGrpSpPr>
        <p:grpSpPr>
          <a:xfrm>
            <a:off x="1447819" y="1242072"/>
            <a:ext cx="1585840" cy="1828659"/>
            <a:chOff x="1985515" y="4307149"/>
            <a:chExt cx="2471032" cy="1828659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0A78DE8-35FE-4D0C-8226-8F5EA73AE3EE}"/>
                </a:ext>
              </a:extLst>
            </p:cNvPr>
            <p:cNvSpPr txBox="1"/>
            <p:nvPr/>
          </p:nvSpPr>
          <p:spPr>
            <a:xfrm>
              <a:off x="2004350" y="4750813"/>
              <a:ext cx="243551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Time It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iOS 7</a:t>
              </a:r>
            </a:p>
            <a:p>
              <a:pPr algn="ctr"/>
              <a:r>
                <a:rPr lang="en-US" altLang="ko-KR" sz="12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Swift 1.2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C97430F-637E-4FA7-8DB5-5B1C7B9E7A30}"/>
                </a:ext>
              </a:extLst>
            </p:cNvPr>
            <p:cNvSpPr txBox="1"/>
            <p:nvPr/>
          </p:nvSpPr>
          <p:spPr>
            <a:xfrm>
              <a:off x="1985515" y="4307149"/>
              <a:ext cx="2471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Yonsei University</a:t>
              </a:r>
            </a:p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정보통신연구실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88841D1-9623-4017-A9A8-D4D9D95C2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248" y="1883396"/>
            <a:ext cx="664502" cy="674994"/>
          </a:xfrm>
          <a:prstGeom prst="rect">
            <a:avLst/>
          </a:prstGeom>
        </p:spPr>
      </p:pic>
      <p:pic>
        <p:nvPicPr>
          <p:cNvPr id="1028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26579523-7658-476B-81BC-8EF542DD1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49" y="1647636"/>
            <a:ext cx="740830" cy="74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5EAF7196-081C-4178-94F9-3A65483C1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559" y="4171019"/>
            <a:ext cx="740830" cy="74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C53C5603-E9F1-4529-BCB5-30A740E56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415" y="1809154"/>
            <a:ext cx="740830" cy="74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0" name="Group 3763">
            <a:extLst>
              <a:ext uri="{FF2B5EF4-FFF2-40B4-BE49-F238E27FC236}">
                <a16:creationId xmlns:a16="http://schemas.microsoft.com/office/drawing/2014/main" id="{652A8E28-8E86-4BE9-B3F3-56C05F54EA21}"/>
              </a:ext>
            </a:extLst>
          </p:cNvPr>
          <p:cNvGrpSpPr/>
          <p:nvPr/>
        </p:nvGrpSpPr>
        <p:grpSpPr>
          <a:xfrm>
            <a:off x="35444" y="3646162"/>
            <a:ext cx="1585840" cy="720663"/>
            <a:chOff x="1985515" y="4307149"/>
            <a:chExt cx="2471032" cy="720663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C290DA1-1CAA-4D29-93F8-EB4112F9BEE6}"/>
                </a:ext>
              </a:extLst>
            </p:cNvPr>
            <p:cNvSpPr txBox="1"/>
            <p:nvPr/>
          </p:nvSpPr>
          <p:spPr>
            <a:xfrm>
              <a:off x="2004350" y="4750813"/>
              <a:ext cx="2435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57D2702-49F9-46F0-8B75-D26853E7476F}"/>
                </a:ext>
              </a:extLst>
            </p:cNvPr>
            <p:cNvSpPr txBox="1"/>
            <p:nvPr/>
          </p:nvSpPr>
          <p:spPr>
            <a:xfrm>
              <a:off x="1985515" y="4307149"/>
              <a:ext cx="2471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Yonsei University</a:t>
              </a:r>
            </a:p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Undergraduate</a:t>
              </a:r>
            </a:p>
          </p:txBody>
        </p:sp>
      </p:grpSp>
      <p:grpSp>
        <p:nvGrpSpPr>
          <p:cNvPr id="123" name="Group 3763">
            <a:extLst>
              <a:ext uri="{FF2B5EF4-FFF2-40B4-BE49-F238E27FC236}">
                <a16:creationId xmlns:a16="http://schemas.microsoft.com/office/drawing/2014/main" id="{BACA2F4C-206B-4D40-A5F8-35F0A2BC900C}"/>
              </a:ext>
            </a:extLst>
          </p:cNvPr>
          <p:cNvGrpSpPr/>
          <p:nvPr/>
        </p:nvGrpSpPr>
        <p:grpSpPr>
          <a:xfrm>
            <a:off x="3160156" y="3685629"/>
            <a:ext cx="1585840" cy="720663"/>
            <a:chOff x="1985515" y="4307149"/>
            <a:chExt cx="2471032" cy="720663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56C015A-58D7-4E60-A6A0-EE00FF886066}"/>
                </a:ext>
              </a:extLst>
            </p:cNvPr>
            <p:cNvSpPr txBox="1"/>
            <p:nvPr/>
          </p:nvSpPr>
          <p:spPr>
            <a:xfrm>
              <a:off x="2004350" y="4750813"/>
              <a:ext cx="2435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B6F82A4-1C4C-4D82-A1CF-BEF7495EEC09}"/>
                </a:ext>
              </a:extLst>
            </p:cNvPr>
            <p:cNvSpPr txBox="1"/>
            <p:nvPr/>
          </p:nvSpPr>
          <p:spPr>
            <a:xfrm>
              <a:off x="1985515" y="4307149"/>
              <a:ext cx="2471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Yonsei University</a:t>
              </a:r>
            </a:p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Undergraduate</a:t>
              </a:r>
            </a:p>
          </p:txBody>
        </p:sp>
      </p:grpSp>
      <p:grpSp>
        <p:nvGrpSpPr>
          <p:cNvPr id="126" name="Group 3763">
            <a:extLst>
              <a:ext uri="{FF2B5EF4-FFF2-40B4-BE49-F238E27FC236}">
                <a16:creationId xmlns:a16="http://schemas.microsoft.com/office/drawing/2014/main" id="{A65A7FC0-8C07-4A52-863B-931F25AFF770}"/>
              </a:ext>
            </a:extLst>
          </p:cNvPr>
          <p:cNvGrpSpPr/>
          <p:nvPr/>
        </p:nvGrpSpPr>
        <p:grpSpPr>
          <a:xfrm>
            <a:off x="4972878" y="1244569"/>
            <a:ext cx="1585840" cy="1841874"/>
            <a:chOff x="1985515" y="4307149"/>
            <a:chExt cx="2471032" cy="184187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B90BEE4-5A9F-4C86-B725-7477B01EAAC7}"/>
                </a:ext>
              </a:extLst>
            </p:cNvPr>
            <p:cNvSpPr txBox="1"/>
            <p:nvPr/>
          </p:nvSpPr>
          <p:spPr>
            <a:xfrm>
              <a:off x="2004350" y="4579363"/>
              <a:ext cx="243551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Gabe POS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Android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AngularJS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node.js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Appium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C7BE93E-2F00-462A-A202-6D2D6048DFBB}"/>
                </a:ext>
              </a:extLst>
            </p:cNvPr>
            <p:cNvSpPr txBox="1"/>
            <p:nvPr/>
          </p:nvSpPr>
          <p:spPr>
            <a:xfrm>
              <a:off x="1985515" y="4307149"/>
              <a:ext cx="2471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SkelterLabs</a:t>
              </a: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9A3DAB1A-C9F9-4806-9FAA-E11F3CD41E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" name="그림 11" descr="개체이(가) 표시된 사진&#10;&#10;자동 생성된 설명">
            <a:extLst>
              <a:ext uri="{FF2B5EF4-FFF2-40B4-BE49-F238E27FC236}">
                <a16:creationId xmlns:a16="http://schemas.microsoft.com/office/drawing/2014/main" id="{4E0952BA-38E5-4CC2-B282-C989C279A4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764" y="1802407"/>
            <a:ext cx="1079263" cy="386479"/>
          </a:xfrm>
          <a:prstGeom prst="rect">
            <a:avLst/>
          </a:prstGeom>
        </p:spPr>
      </p:pic>
      <p:pic>
        <p:nvPicPr>
          <p:cNvPr id="1036" name="Picture 12" descr="ê´ë ¨ ì´ë¯¸ì§">
            <a:extLst>
              <a:ext uri="{FF2B5EF4-FFF2-40B4-BE49-F238E27FC236}">
                <a16:creationId xmlns:a16="http://schemas.microsoft.com/office/drawing/2014/main" id="{D6056659-498D-46DA-9CA4-F83FFA90B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917" y="3929150"/>
            <a:ext cx="1329761" cy="132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2" descr="ê´ë ¨ ì´ë¯¸ì§">
            <a:extLst>
              <a:ext uri="{FF2B5EF4-FFF2-40B4-BE49-F238E27FC236}">
                <a16:creationId xmlns:a16="http://schemas.microsoft.com/office/drawing/2014/main" id="{7898256C-158A-47F6-98D6-5FEF4F46C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18" y="1472593"/>
            <a:ext cx="1329761" cy="132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0" name="Group 3763">
            <a:extLst>
              <a:ext uri="{FF2B5EF4-FFF2-40B4-BE49-F238E27FC236}">
                <a16:creationId xmlns:a16="http://schemas.microsoft.com/office/drawing/2014/main" id="{77B2072E-ADD7-4C06-AF69-FDDCEDCEC461}"/>
              </a:ext>
            </a:extLst>
          </p:cNvPr>
          <p:cNvGrpSpPr/>
          <p:nvPr/>
        </p:nvGrpSpPr>
        <p:grpSpPr>
          <a:xfrm>
            <a:off x="6738178" y="3742980"/>
            <a:ext cx="1585840" cy="2026540"/>
            <a:chOff x="1985515" y="4307149"/>
            <a:chExt cx="2471032" cy="2026540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337F9D2-046F-4851-BD48-40F98F360EBE}"/>
                </a:ext>
              </a:extLst>
            </p:cNvPr>
            <p:cNvSpPr txBox="1"/>
            <p:nvPr/>
          </p:nvSpPr>
          <p:spPr>
            <a:xfrm>
              <a:off x="2004350" y="4579363"/>
              <a:ext cx="243551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Hermes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React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Redux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Redux-saga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C++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2D7EE66-9B11-43EB-813E-CA1D4A69E4C3}"/>
                </a:ext>
              </a:extLst>
            </p:cNvPr>
            <p:cNvSpPr txBox="1"/>
            <p:nvPr/>
          </p:nvSpPr>
          <p:spPr>
            <a:xfrm>
              <a:off x="1985515" y="4307149"/>
              <a:ext cx="2471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SkelterLabs</a:t>
              </a: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7BDA3310-7876-4D7E-9F71-87FF24F261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681" y="4287455"/>
            <a:ext cx="624394" cy="624394"/>
          </a:xfrm>
          <a:prstGeom prst="rect">
            <a:avLst/>
          </a:prstGeom>
        </p:spPr>
      </p:pic>
      <p:pic>
        <p:nvPicPr>
          <p:cNvPr id="133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AE8488CE-F043-4469-8463-CFDF936F1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983" y="4171019"/>
            <a:ext cx="740830" cy="74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4" name="Group 3763">
            <a:extLst>
              <a:ext uri="{FF2B5EF4-FFF2-40B4-BE49-F238E27FC236}">
                <a16:creationId xmlns:a16="http://schemas.microsoft.com/office/drawing/2014/main" id="{B795FE88-C316-4F78-8C1D-B236398962C4}"/>
              </a:ext>
            </a:extLst>
          </p:cNvPr>
          <p:cNvGrpSpPr/>
          <p:nvPr/>
        </p:nvGrpSpPr>
        <p:grpSpPr>
          <a:xfrm>
            <a:off x="8499318" y="1470487"/>
            <a:ext cx="1585840" cy="1636168"/>
            <a:chOff x="1985515" y="4307149"/>
            <a:chExt cx="2471032" cy="1636168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68EB774-4C63-4D37-9F34-A16855BBE476}"/>
                </a:ext>
              </a:extLst>
            </p:cNvPr>
            <p:cNvSpPr txBox="1"/>
            <p:nvPr/>
          </p:nvSpPr>
          <p:spPr>
            <a:xfrm>
              <a:off x="2004350" y="4742988"/>
              <a:ext cx="24355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Redis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NVRAM / PMDK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Vue.js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node.js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Jekyll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33DAA67-F0D2-470A-ABAF-B0DB0F2254A2}"/>
                </a:ext>
              </a:extLst>
            </p:cNvPr>
            <p:cNvSpPr txBox="1"/>
            <p:nvPr/>
          </p:nvSpPr>
          <p:spPr>
            <a:xfrm>
              <a:off x="1985515" y="4307149"/>
              <a:ext cx="2471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Yonsei University</a:t>
              </a:r>
            </a:p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데이터공학연구실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7" name="Group 3763">
            <a:extLst>
              <a:ext uri="{FF2B5EF4-FFF2-40B4-BE49-F238E27FC236}">
                <a16:creationId xmlns:a16="http://schemas.microsoft.com/office/drawing/2014/main" id="{4DA54BAA-18F5-4030-9638-E558A1BB3E16}"/>
              </a:ext>
            </a:extLst>
          </p:cNvPr>
          <p:cNvGrpSpPr/>
          <p:nvPr/>
        </p:nvGrpSpPr>
        <p:grpSpPr>
          <a:xfrm>
            <a:off x="10288371" y="3628479"/>
            <a:ext cx="1585840" cy="1490007"/>
            <a:chOff x="1985515" y="4307149"/>
            <a:chExt cx="2471032" cy="1490007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6A22A9A-1684-4E1E-A07A-056C31CBD41C}"/>
                </a:ext>
              </a:extLst>
            </p:cNvPr>
            <p:cNvSpPr txBox="1"/>
            <p:nvPr/>
          </p:nvSpPr>
          <p:spPr>
            <a:xfrm>
              <a:off x="2004350" y="4781493"/>
              <a:ext cx="243551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Redis</a:t>
              </a:r>
            </a:p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RocksDB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Docker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Nvidia GPU CUDA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Reactor (Java)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752DCD3-DA9F-41E0-8C3E-DDC9B52DC1BF}"/>
                </a:ext>
              </a:extLst>
            </p:cNvPr>
            <p:cNvSpPr txBox="1"/>
            <p:nvPr/>
          </p:nvSpPr>
          <p:spPr>
            <a:xfrm>
              <a:off x="1985515" y="4307149"/>
              <a:ext cx="2471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Yonsei University</a:t>
              </a:r>
            </a:p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데이터공학연구실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40" name="Picture 4" descr="ì°ì¸ëíêµ pngì ëí ì´ë¯¸ì§ ê²ìê²°ê³¼">
            <a:extLst>
              <a:ext uri="{FF2B5EF4-FFF2-40B4-BE49-F238E27FC236}">
                <a16:creationId xmlns:a16="http://schemas.microsoft.com/office/drawing/2014/main" id="{2DDBB3C7-D0C5-418E-9BC5-3476CE938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6028" y="1769734"/>
            <a:ext cx="740830" cy="74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79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5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429370" y="824577"/>
            <a:ext cx="1152698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(Research) Persistent Buffer Redis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2018.04 ~ 2018.06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연세대학교 데이터공학연구실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Key-Value Store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언어 </a:t>
            </a:r>
            <a:r>
              <a:rPr lang="en-US" altLang="ko-KR" sz="1400" dirty="0"/>
              <a:t>/ </a:t>
            </a:r>
            <a:r>
              <a:rPr lang="ko-KR" altLang="en-US" sz="1400" dirty="0"/>
              <a:t>프레임워크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C, Redis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</a:t>
            </a:r>
            <a:r>
              <a:rPr lang="ko-KR" altLang="en-US" sz="1400" dirty="0"/>
              <a:t>의 </a:t>
            </a:r>
            <a:r>
              <a:rPr lang="en-US" altLang="ko-KR" sz="1400" dirty="0"/>
              <a:t>AOF Logging(</a:t>
            </a:r>
            <a:r>
              <a:rPr lang="en-US" altLang="ko-KR" sz="1400" dirty="0" err="1"/>
              <a:t>everysec</a:t>
            </a:r>
            <a:r>
              <a:rPr lang="en-US" altLang="ko-KR" sz="1400" dirty="0"/>
              <a:t>)</a:t>
            </a:r>
            <a:r>
              <a:rPr lang="ko-KR" altLang="en-US" sz="1400" dirty="0"/>
              <a:t>의 문제점을 </a:t>
            </a:r>
            <a:r>
              <a:rPr lang="en-US" altLang="ko-KR" sz="1400" dirty="0"/>
              <a:t>NVRAM</a:t>
            </a:r>
            <a:r>
              <a:rPr lang="ko-KR" altLang="en-US" sz="1400" dirty="0"/>
              <a:t>을 활용하여 개선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AOF Logging(</a:t>
            </a:r>
            <a:r>
              <a:rPr lang="en-US" altLang="ko-KR" sz="1400" dirty="0" err="1"/>
              <a:t>everysec</a:t>
            </a:r>
            <a:r>
              <a:rPr lang="en-US" altLang="ko-KR" sz="1400" dirty="0"/>
              <a:t>)</a:t>
            </a:r>
            <a:r>
              <a:rPr lang="ko-KR" altLang="en-US" sz="1400" dirty="0"/>
              <a:t>의 문제점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Weak Persistence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AOF Log Buffer</a:t>
            </a:r>
            <a:r>
              <a:rPr lang="ko-KR" altLang="en-US" sz="1400" dirty="0"/>
              <a:t>를 </a:t>
            </a:r>
            <a:r>
              <a:rPr lang="en-US" altLang="ko-KR" sz="1400" dirty="0"/>
              <a:t>DRAM</a:t>
            </a:r>
            <a:r>
              <a:rPr lang="ko-KR" altLang="en-US" sz="1400" dirty="0"/>
              <a:t>이 아닌 </a:t>
            </a:r>
            <a:r>
              <a:rPr lang="en-US" altLang="ko-KR" sz="1400" dirty="0"/>
              <a:t>NVRAM</a:t>
            </a:r>
            <a:r>
              <a:rPr lang="ko-KR" altLang="en-US" sz="1400" dirty="0"/>
              <a:t>에 구현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Full Persistence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AOF Logging(</a:t>
            </a:r>
            <a:r>
              <a:rPr lang="en-US" altLang="ko-KR" sz="1400" dirty="0" err="1"/>
              <a:t>everysec</a:t>
            </a:r>
            <a:r>
              <a:rPr lang="en-US" altLang="ko-KR" sz="1400" dirty="0"/>
              <a:t>)</a:t>
            </a:r>
            <a:r>
              <a:rPr lang="ko-KR" altLang="en-US" sz="1400" dirty="0"/>
              <a:t>의 </a:t>
            </a:r>
            <a:r>
              <a:rPr lang="en-US" altLang="ko-KR" sz="1400" dirty="0"/>
              <a:t>Performance </a:t>
            </a:r>
            <a:r>
              <a:rPr lang="ko-KR" altLang="en-US" sz="1400" dirty="0"/>
              <a:t>유지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3"/>
              </a:rPr>
              <a:t>Paper</a:t>
            </a:r>
            <a:r>
              <a:rPr lang="en-US" altLang="ko-KR" sz="1400" dirty="0"/>
              <a:t>,</a:t>
            </a:r>
            <a:r>
              <a:rPr lang="en-US" altLang="ko-KR" sz="1400" b="1" dirty="0"/>
              <a:t> </a:t>
            </a:r>
            <a:r>
              <a:rPr lang="en-US" altLang="ko-KR" sz="1400" dirty="0">
                <a:hlinkClick r:id="rId4"/>
              </a:rPr>
              <a:t>Github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(Research) NVRAM-DRAM Hybrid Redis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2018.03 ~ 2018.10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연세대학교 데이터공학연구실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Key-Value Store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언어 </a:t>
            </a:r>
            <a:r>
              <a:rPr lang="en-US" altLang="ko-KR" sz="1400" dirty="0"/>
              <a:t>/ </a:t>
            </a:r>
            <a:r>
              <a:rPr lang="ko-KR" altLang="en-US" sz="1400" dirty="0"/>
              <a:t>프레임워크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C, Redis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</a:t>
            </a:r>
            <a:r>
              <a:rPr lang="ko-KR" altLang="en-US" sz="1400" dirty="0"/>
              <a:t>의 </a:t>
            </a:r>
            <a:r>
              <a:rPr lang="en-US" altLang="ko-KR" sz="1400" dirty="0"/>
              <a:t>AOF Logging</a:t>
            </a:r>
            <a:r>
              <a:rPr lang="ko-KR" altLang="en-US" sz="1400" dirty="0"/>
              <a:t>의 문제점을 </a:t>
            </a:r>
            <a:r>
              <a:rPr lang="en-US" altLang="ko-KR" sz="1400" dirty="0"/>
              <a:t>NVRAM</a:t>
            </a:r>
            <a:r>
              <a:rPr lang="ko-KR" altLang="en-US" sz="1400" dirty="0"/>
              <a:t>과 </a:t>
            </a:r>
            <a:r>
              <a:rPr lang="en-US" altLang="ko-KR" sz="1400" dirty="0"/>
              <a:t>DRAM</a:t>
            </a:r>
            <a:r>
              <a:rPr lang="ko-KR" altLang="en-US" sz="1400" dirty="0"/>
              <a:t>에 동시에 저장함으로써 개선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NVRAM</a:t>
            </a:r>
            <a:r>
              <a:rPr lang="ko-KR" altLang="en-US" sz="1400" dirty="0"/>
              <a:t>에 데이터를 먼저 저장하고</a:t>
            </a:r>
            <a:r>
              <a:rPr lang="en-US" altLang="ko-KR" sz="1400" dirty="0"/>
              <a:t>,  </a:t>
            </a:r>
            <a:r>
              <a:rPr lang="ko-KR" altLang="en-US" sz="1400" dirty="0"/>
              <a:t>상태에 따라 </a:t>
            </a:r>
            <a:r>
              <a:rPr lang="en-US" altLang="ko-KR" sz="1400" dirty="0"/>
              <a:t>Cold Data</a:t>
            </a:r>
            <a:r>
              <a:rPr lang="ko-KR" altLang="en-US" sz="1400" dirty="0"/>
              <a:t>를 </a:t>
            </a:r>
            <a:r>
              <a:rPr lang="en-US" altLang="ko-KR" sz="1400" dirty="0"/>
              <a:t>DRAM</a:t>
            </a:r>
            <a:r>
              <a:rPr lang="ko-KR" altLang="en-US" sz="1400" dirty="0"/>
              <a:t>에 </a:t>
            </a:r>
            <a:r>
              <a:rPr lang="en-US" altLang="ko-KR" sz="1400" dirty="0"/>
              <a:t>Tiering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Full Persistence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AOF Rewrite </a:t>
            </a:r>
            <a:r>
              <a:rPr lang="ko-KR" altLang="en-US" sz="1400" dirty="0"/>
              <a:t>발생 빈도수 ↓ </a:t>
            </a:r>
            <a:r>
              <a:rPr lang="en-US" altLang="ko-KR" sz="1400" dirty="0">
                <a:sym typeface="Wingdings" panose="05000000000000000000" pitchFamily="2" charset="2"/>
              </a:rPr>
              <a:t> Rewrite </a:t>
            </a:r>
            <a:r>
              <a:rPr lang="ko-KR" altLang="en-US" sz="1400" dirty="0">
                <a:sym typeface="Wingdings" panose="05000000000000000000" pitchFamily="2" charset="2"/>
              </a:rPr>
              <a:t>상황에서의 성능 향상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5"/>
              </a:rPr>
              <a:t>Paper</a:t>
            </a:r>
            <a:r>
              <a:rPr lang="en-US" altLang="ko-KR" sz="1400" dirty="0"/>
              <a:t>, </a:t>
            </a:r>
            <a:r>
              <a:rPr lang="en-US" altLang="ko-KR" sz="1400" dirty="0">
                <a:hlinkClick r:id="rId6"/>
              </a:rPr>
              <a:t>Github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7138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6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429370" y="695692"/>
            <a:ext cx="11526982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(Research) </a:t>
            </a:r>
            <a:r>
              <a:rPr lang="en-US" altLang="ko-KR" sz="1600" b="1" dirty="0" err="1"/>
              <a:t>RocksDB</a:t>
            </a:r>
            <a:r>
              <a:rPr lang="en-US" altLang="ko-KR" sz="1600" b="1" dirty="0"/>
              <a:t>-GPU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2018.12 ~ 2019.06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연세대학교 데이터공학연구실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Key-Value Store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언어</a:t>
            </a:r>
            <a:r>
              <a:rPr lang="en-US" altLang="ko-KR" sz="1400" dirty="0"/>
              <a:t> / </a:t>
            </a:r>
            <a:r>
              <a:rPr lang="ko-KR" altLang="en-US" sz="1400" dirty="0"/>
              <a:t>프레임워크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C++11, CUDA, </a:t>
            </a:r>
            <a:r>
              <a:rPr lang="en-US" altLang="ko-KR" sz="1400" dirty="0" err="1"/>
              <a:t>RocksDB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여러 </a:t>
            </a:r>
            <a:r>
              <a:rPr lang="en-US" altLang="ko-KR" sz="1400" dirty="0"/>
              <a:t>SST </a:t>
            </a:r>
            <a:r>
              <a:rPr lang="ko-KR" altLang="en-US" sz="1400"/>
              <a:t>파일 </a:t>
            </a:r>
            <a:r>
              <a:rPr lang="ko-KR" altLang="en-US" sz="1400" dirty="0"/>
              <a:t>조회</a:t>
            </a:r>
            <a:r>
              <a:rPr lang="en-US" altLang="ko-KR" sz="1400" dirty="0"/>
              <a:t>(Range Query, Value Search)</a:t>
            </a:r>
            <a:r>
              <a:rPr lang="ko-KR" altLang="en-US" sz="1400" dirty="0"/>
              <a:t>를 </a:t>
            </a:r>
            <a:r>
              <a:rPr lang="en-US" altLang="ko-KR" sz="1400" b="1" dirty="0"/>
              <a:t>GPU</a:t>
            </a:r>
            <a:r>
              <a:rPr lang="ko-KR" altLang="en-US" sz="1400" dirty="0"/>
              <a:t>로 가속화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구현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Block-based SST File</a:t>
            </a:r>
            <a:r>
              <a:rPr lang="ko-KR" altLang="en-US" sz="1400" dirty="0"/>
              <a:t>들의 </a:t>
            </a:r>
            <a:r>
              <a:rPr lang="en-US" altLang="ko-KR" sz="1400" dirty="0" err="1"/>
              <a:t>DataBlocks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DataBlock</a:t>
            </a:r>
            <a:r>
              <a:rPr lang="en-US" altLang="ko-KR" sz="1400" dirty="0"/>
              <a:t> Offsets</a:t>
            </a:r>
            <a:r>
              <a:rPr lang="ko-KR" altLang="en-US" sz="1400" dirty="0"/>
              <a:t>를 </a:t>
            </a:r>
            <a:r>
              <a:rPr lang="en-US" altLang="ko-KR" sz="1400" dirty="0"/>
              <a:t>Collecting (CPU)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Nvidia CUDA</a:t>
            </a:r>
            <a:r>
              <a:rPr lang="ko-KR" altLang="en-US" sz="1400" dirty="0"/>
              <a:t>를 사용하여 </a:t>
            </a:r>
            <a:r>
              <a:rPr lang="en-US" altLang="ko-KR" sz="1400" dirty="0"/>
              <a:t>Search / Filter </a:t>
            </a:r>
            <a:r>
              <a:rPr lang="ko-KR" altLang="en-US" sz="1400" dirty="0"/>
              <a:t>연산을 실행 </a:t>
            </a:r>
            <a:r>
              <a:rPr lang="en-US" altLang="ko-KR" sz="1400" dirty="0"/>
              <a:t>(GPU)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Query / Filter Selectivity</a:t>
            </a:r>
            <a:r>
              <a:rPr lang="ko-KR" altLang="en-US" sz="1400" dirty="0"/>
              <a:t>가 낮을수록</a:t>
            </a:r>
            <a:r>
              <a:rPr lang="en-US" altLang="ko-KR" sz="1400" dirty="0"/>
              <a:t>, Data</a:t>
            </a:r>
            <a:r>
              <a:rPr lang="ko-KR" altLang="en-US" sz="1400" dirty="0"/>
              <a:t>가 많을수록 성능 최대 </a:t>
            </a:r>
            <a:r>
              <a:rPr lang="en-US" altLang="ko-KR" sz="1400" dirty="0"/>
              <a:t>25% </a:t>
            </a:r>
            <a:r>
              <a:rPr lang="ko-KR" altLang="en-US" sz="1400" dirty="0"/>
              <a:t>향상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3"/>
              </a:rPr>
              <a:t>Paper</a:t>
            </a:r>
            <a:r>
              <a:rPr lang="en-US" altLang="ko-KR" sz="1400" dirty="0"/>
              <a:t>, </a:t>
            </a:r>
            <a:r>
              <a:rPr lang="en-US" altLang="ko-KR" sz="1400" dirty="0">
                <a:hlinkClick r:id="rId4"/>
              </a:rPr>
              <a:t>Github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Analytics Distributed DBMS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2018.03</a:t>
            </a:r>
            <a:r>
              <a:rPr lang="ko-KR" altLang="en-US" sz="1400" dirty="0"/>
              <a:t> </a:t>
            </a:r>
            <a:r>
              <a:rPr lang="en-US" altLang="ko-KR" sz="1400" dirty="0"/>
              <a:t>~</a:t>
            </a:r>
            <a:r>
              <a:rPr lang="ko-KR" altLang="en-US" sz="1400" dirty="0"/>
              <a:t> 진행중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연세대학교 데이터공학연구실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정부과제</a:t>
            </a:r>
            <a:r>
              <a:rPr lang="en-US" altLang="ko-KR" sz="1400" dirty="0"/>
              <a:t>(SW</a:t>
            </a:r>
            <a:r>
              <a:rPr lang="ko-KR" altLang="en-US" sz="1400" dirty="0" err="1"/>
              <a:t>스타랩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– IoT </a:t>
            </a:r>
            <a:r>
              <a:rPr lang="ko-KR" altLang="en-US" sz="1400" dirty="0"/>
              <a:t>환경을 위한 고성능 플래시 메모리 스토리지 기반 인메모리 분산 </a:t>
            </a:r>
            <a:r>
              <a:rPr lang="en-US" altLang="ko-KR" sz="1400" dirty="0"/>
              <a:t>DBMS </a:t>
            </a:r>
            <a:r>
              <a:rPr lang="ko-KR" altLang="en-US" sz="1400" dirty="0"/>
              <a:t>연구개발 </a:t>
            </a:r>
            <a:r>
              <a:rPr lang="en-US" altLang="ko-KR" sz="1400" dirty="0"/>
              <a:t>(</a:t>
            </a:r>
            <a:r>
              <a:rPr lang="en-US" altLang="ko-KR" sz="1400" dirty="0">
                <a:hlinkClick r:id="rId5"/>
              </a:rPr>
              <a:t>Link</a:t>
            </a:r>
            <a:r>
              <a:rPr lang="en-US" altLang="ko-KR" sz="1400" dirty="0"/>
              <a:t>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Distributed Relational Database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언어 </a:t>
            </a:r>
            <a:r>
              <a:rPr lang="en-US" altLang="ko-KR" sz="1400" dirty="0"/>
              <a:t>/ </a:t>
            </a:r>
            <a:r>
              <a:rPr lang="ko-KR" altLang="en-US" sz="1400" dirty="0"/>
              <a:t>프레임워크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C, Redis/Lettuce/</a:t>
            </a:r>
            <a:r>
              <a:rPr lang="en-US" altLang="ko-KR" sz="1400" dirty="0" err="1"/>
              <a:t>Jedis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RocksDB</a:t>
            </a:r>
            <a:r>
              <a:rPr lang="en-US" altLang="ko-KR" sz="1400" dirty="0"/>
              <a:t>, Spark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Redis-</a:t>
            </a:r>
            <a:r>
              <a:rPr lang="en-US" altLang="ko-KR" sz="1400" dirty="0" err="1"/>
              <a:t>RocksDB</a:t>
            </a:r>
            <a:r>
              <a:rPr lang="ko-KR" altLang="en-US" sz="1400" dirty="0"/>
              <a:t>를 </a:t>
            </a:r>
            <a:r>
              <a:rPr lang="en-US" altLang="ko-KR" sz="1400" dirty="0" err="1"/>
              <a:t>SparkSQL</a:t>
            </a:r>
            <a:r>
              <a:rPr lang="ko-KR" altLang="en-US" sz="1400" dirty="0"/>
              <a:t>의 </a:t>
            </a:r>
            <a:r>
              <a:rPr lang="en-US" altLang="ko-KR" sz="1400" dirty="0"/>
              <a:t>DB Engine</a:t>
            </a:r>
            <a:r>
              <a:rPr lang="ko-KR" altLang="en-US" sz="1400" dirty="0"/>
              <a:t>으로써 구현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 / </a:t>
            </a:r>
            <a:r>
              <a:rPr lang="en-US" altLang="ko-KR" sz="1400" dirty="0" err="1"/>
              <a:t>RocksDB</a:t>
            </a:r>
            <a:r>
              <a:rPr lang="ko-KR" altLang="en-US" sz="1400" dirty="0"/>
              <a:t>에 저장된 </a:t>
            </a:r>
            <a:r>
              <a:rPr lang="en-US" altLang="ko-KR" sz="1400" dirty="0"/>
              <a:t>Relational DBMS Data</a:t>
            </a:r>
            <a:r>
              <a:rPr lang="ko-KR" altLang="en-US" sz="1400" dirty="0"/>
              <a:t> 조회 </a:t>
            </a:r>
            <a:r>
              <a:rPr lang="en-US" altLang="ko-KR" sz="1400" dirty="0"/>
              <a:t>Command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</a:t>
            </a:r>
            <a:r>
              <a:rPr lang="ko-KR" altLang="en-US" sz="1400" dirty="0"/>
              <a:t>에 저장된 </a:t>
            </a:r>
            <a:r>
              <a:rPr lang="en-US" altLang="ko-KR" sz="1400" dirty="0"/>
              <a:t>Relational DBMS Meta Data</a:t>
            </a:r>
            <a:r>
              <a:rPr lang="ko-KR" altLang="en-US" sz="1400" dirty="0"/>
              <a:t> 조회 </a:t>
            </a:r>
            <a:r>
              <a:rPr lang="en-US" altLang="ko-KR" sz="1400" dirty="0"/>
              <a:t>Command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Glob-pattern Search, Tree Search </a:t>
            </a:r>
            <a:r>
              <a:rPr lang="ko-KR" altLang="en-US" sz="1400" dirty="0"/>
              <a:t>지원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Redis2RocksDB Batch-Tiering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Data Loader using Custom Lettuce Client (Java Reactor, Java Future)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6"/>
              </a:rPr>
              <a:t>Homepage</a:t>
            </a:r>
            <a:r>
              <a:rPr lang="en-US" altLang="ko-KR" sz="1400" dirty="0"/>
              <a:t> , </a:t>
            </a:r>
            <a:r>
              <a:rPr lang="en-US" altLang="ko-KR" sz="1400" dirty="0">
                <a:hlinkClick r:id="rId7"/>
              </a:rPr>
              <a:t>Github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3642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7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429370" y="811192"/>
            <a:ext cx="115269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GENAX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2017.03</a:t>
            </a:r>
            <a:r>
              <a:rPr lang="ko-KR" altLang="en-US" sz="1400" dirty="0"/>
              <a:t> </a:t>
            </a:r>
            <a:r>
              <a:rPr lang="en-US" altLang="ko-KR" sz="1400" dirty="0"/>
              <a:t>~</a:t>
            </a:r>
            <a:r>
              <a:rPr lang="ko-KR" altLang="en-US" sz="1400" dirty="0"/>
              <a:t> </a:t>
            </a:r>
            <a:r>
              <a:rPr lang="en-US" altLang="ko-KR" sz="1400" dirty="0"/>
              <a:t>2018.02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연세대학교 데이터공학연구실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Web, Server, Engine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언어 </a:t>
            </a:r>
            <a:r>
              <a:rPr lang="en-US" altLang="ko-KR" sz="1400" dirty="0"/>
              <a:t>/ </a:t>
            </a:r>
            <a:r>
              <a:rPr lang="ko-KR" altLang="en-US" sz="1400" dirty="0"/>
              <a:t>프레임워크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Vue.js, node.js, Python, Bash Script, MySQL, Docker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질병에 관련 있는 </a:t>
            </a:r>
            <a:r>
              <a:rPr lang="en-US" altLang="ko-KR" sz="1400" dirty="0"/>
              <a:t>Gene List</a:t>
            </a:r>
            <a:r>
              <a:rPr lang="ko-KR" altLang="en-US" sz="1400" dirty="0"/>
              <a:t>를 검색할 수 있는</a:t>
            </a:r>
            <a:r>
              <a:rPr lang="en-US" altLang="ko-KR" sz="1400" dirty="0"/>
              <a:t> Web-based Service </a:t>
            </a:r>
            <a:r>
              <a:rPr lang="ko-KR" altLang="en-US" sz="1400" dirty="0"/>
              <a:t>프로젝트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3"/>
              </a:rPr>
              <a:t>Web Page</a:t>
            </a:r>
            <a:r>
              <a:rPr lang="en-US" altLang="ko-KR" sz="1400" dirty="0"/>
              <a:t> , </a:t>
            </a:r>
            <a:r>
              <a:rPr lang="en-US" altLang="ko-KR" sz="1400" dirty="0">
                <a:hlinkClick r:id="rId4"/>
              </a:rPr>
              <a:t>Github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DELAB Homepage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2018.06 ~ 2018.08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연세대학교 데이터공학연구실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Web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언어 </a:t>
            </a:r>
            <a:r>
              <a:rPr lang="en-US" altLang="ko-KR" sz="1400" dirty="0"/>
              <a:t>/ </a:t>
            </a:r>
            <a:r>
              <a:rPr lang="ko-KR" altLang="en-US" sz="1400" dirty="0"/>
              <a:t>프레임워크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Jekyll, Apache2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Php7.2, MySQL, Apache2</a:t>
            </a:r>
            <a:r>
              <a:rPr lang="ko-KR" altLang="en-US" sz="1400" dirty="0"/>
              <a:t>로 구성되어 있던 </a:t>
            </a:r>
            <a:r>
              <a:rPr lang="en-US" altLang="ko-KR" sz="1400" dirty="0"/>
              <a:t>Legacy Homepage</a:t>
            </a:r>
            <a:r>
              <a:rPr lang="ko-KR" altLang="en-US" sz="1400" dirty="0"/>
              <a:t>를 </a:t>
            </a:r>
            <a:r>
              <a:rPr lang="en-US" altLang="ko-KR" sz="1400" dirty="0"/>
              <a:t>Jekyll </a:t>
            </a:r>
            <a:r>
              <a:rPr lang="ko-KR" altLang="en-US" sz="1400" dirty="0"/>
              <a:t>기반의 </a:t>
            </a:r>
            <a:r>
              <a:rPr lang="en-US" altLang="ko-KR" sz="1400" dirty="0"/>
              <a:t>Homepage</a:t>
            </a:r>
            <a:r>
              <a:rPr lang="ko-KR" altLang="en-US" sz="1400" dirty="0"/>
              <a:t>로 </a:t>
            </a:r>
            <a:r>
              <a:rPr lang="en-US" altLang="ko-KR" sz="1400" dirty="0"/>
              <a:t>Renewal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Dev, Build, Test, Deploy</a:t>
            </a:r>
            <a:r>
              <a:rPr lang="ko-KR" altLang="en-US" sz="1400" dirty="0"/>
              <a:t>를 </a:t>
            </a:r>
            <a:r>
              <a:rPr lang="en-US" altLang="ko-KR" sz="1400" dirty="0"/>
              <a:t>Jekyll</a:t>
            </a:r>
            <a:r>
              <a:rPr lang="ko-KR" altLang="en-US" sz="1400" dirty="0"/>
              <a:t>을 활용하여 손쉽게 구성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Deploy</a:t>
            </a:r>
            <a:r>
              <a:rPr lang="ko-KR" altLang="en-US" sz="1400" dirty="0"/>
              <a:t>는 </a:t>
            </a:r>
            <a:r>
              <a:rPr lang="en-US" altLang="ko-KR" sz="1400" dirty="0"/>
              <a:t>Apache2</a:t>
            </a:r>
            <a:r>
              <a:rPr lang="ko-KR" altLang="en-US" sz="1400" dirty="0"/>
              <a:t>를 활용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sym typeface="Wingdings" panose="05000000000000000000" pitchFamily="2" charset="2"/>
                <a:hlinkClick r:id="rId5"/>
              </a:rPr>
              <a:t>Web Page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en-US" altLang="ko-KR" sz="1400" strike="sngStrike" dirty="0">
                <a:sym typeface="Wingdings" panose="05000000000000000000" pitchFamily="2" charset="2"/>
              </a:rPr>
              <a:t>Github(Private)</a:t>
            </a:r>
          </a:p>
        </p:txBody>
      </p:sp>
    </p:spTree>
    <p:extLst>
      <p:ext uri="{BB962C8B-B14F-4D97-AF65-F5344CB8AC3E}">
        <p14:creationId xmlns:p14="http://schemas.microsoft.com/office/powerpoint/2010/main" val="106022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8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429370" y="811192"/>
            <a:ext cx="115269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Gabe POS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2016.02</a:t>
            </a:r>
            <a:r>
              <a:rPr lang="ko-KR" altLang="en-US" sz="1400" dirty="0"/>
              <a:t> </a:t>
            </a:r>
            <a:r>
              <a:rPr lang="en-US" altLang="ko-KR" sz="1400" dirty="0"/>
              <a:t>~</a:t>
            </a:r>
            <a:r>
              <a:rPr lang="ko-KR" altLang="en-US" sz="1400" dirty="0"/>
              <a:t> </a:t>
            </a:r>
            <a:r>
              <a:rPr lang="en-US" altLang="ko-KR" sz="1400" dirty="0"/>
              <a:t>2017.01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3"/>
              </a:rPr>
              <a:t>SkelterLabs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Software Engineer (Web, Android, Server)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언어 </a:t>
            </a:r>
            <a:r>
              <a:rPr lang="en-US" altLang="ko-KR" sz="1400" dirty="0"/>
              <a:t>/ </a:t>
            </a:r>
            <a:r>
              <a:rPr lang="ko-KR" altLang="en-US" sz="1400" dirty="0"/>
              <a:t>프레임워크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AngularJS, node.js, Android(Java)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매장용 </a:t>
            </a:r>
            <a:r>
              <a:rPr lang="en-US" altLang="ko-KR" sz="1400" dirty="0"/>
              <a:t>POS </a:t>
            </a:r>
            <a:r>
              <a:rPr lang="ko-KR" altLang="en-US" sz="1400" dirty="0"/>
              <a:t>서비스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주요 담당 개발 업무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재고 관리 </a:t>
            </a:r>
            <a:r>
              <a:rPr lang="en-US" altLang="ko-KR" sz="1400" dirty="0"/>
              <a:t>Restful API </a:t>
            </a:r>
            <a:r>
              <a:rPr lang="ko-KR" altLang="en-US" sz="1400" dirty="0"/>
              <a:t>구축 </a:t>
            </a:r>
            <a:r>
              <a:rPr lang="en-US" altLang="ko-KR" sz="1400" dirty="0"/>
              <a:t>(node.js, </a:t>
            </a:r>
            <a:r>
              <a:rPr lang="en-US" altLang="ko-KR" sz="1400" dirty="0" err="1"/>
              <a:t>protobuf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gRPC</a:t>
            </a:r>
            <a:r>
              <a:rPr lang="en-US" altLang="ko-KR" sz="1400" dirty="0"/>
              <a:t>)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Web Backoffice (AngularJS)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POS application</a:t>
            </a:r>
            <a:r>
              <a:rPr lang="ko-KR" altLang="en-US" sz="1400" dirty="0"/>
              <a:t>을 자동으로 테스트하는 시스템</a:t>
            </a:r>
            <a:r>
              <a:rPr lang="en-US" altLang="ko-KR" sz="1400" dirty="0"/>
              <a:t> (node.js, Appium)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Localized POS Calculator</a:t>
            </a:r>
            <a:r>
              <a:rPr lang="ko-KR" altLang="en-US" sz="1400" dirty="0"/>
              <a:t> </a:t>
            </a:r>
            <a:r>
              <a:rPr lang="en-US" altLang="ko-KR" sz="1400" dirty="0"/>
              <a:t>(node.js, AngularJS, Android)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Currency </a:t>
            </a:r>
            <a:r>
              <a:rPr lang="ko-KR" altLang="en-US" sz="1400" dirty="0"/>
              <a:t>별 </a:t>
            </a:r>
            <a:r>
              <a:rPr lang="ko-KR" altLang="en-US" sz="1400" dirty="0" err="1"/>
              <a:t>절사</a:t>
            </a:r>
            <a:r>
              <a:rPr lang="ko-KR" altLang="en-US" sz="1400" dirty="0"/>
              <a:t> 시스템 개발 </a:t>
            </a:r>
            <a:r>
              <a:rPr lang="en-US" altLang="ko-KR" sz="1400" dirty="0"/>
              <a:t>(</a:t>
            </a:r>
            <a:r>
              <a:rPr lang="ko-KR" altLang="en-US" sz="1400" dirty="0"/>
              <a:t>베트남 사업 대비</a:t>
            </a:r>
            <a:r>
              <a:rPr lang="en-US" altLang="ko-KR" sz="14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영수증 </a:t>
            </a:r>
            <a:r>
              <a:rPr lang="en-US" altLang="ko-KR" sz="1400" dirty="0"/>
              <a:t>QR Code Generation (JS)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>
                <a:hlinkClick r:id="rId4"/>
              </a:rPr>
              <a:t>GabePOS</a:t>
            </a:r>
            <a:r>
              <a:rPr lang="en-US" altLang="ko-KR" sz="1400" dirty="0">
                <a:hlinkClick r:id="rId4"/>
              </a:rPr>
              <a:t> Landing Page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Hermes,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Chatbot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assistance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2017.07 ~ 2018.01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3"/>
              </a:rPr>
              <a:t>SkelterLabs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Software Engineer (Web, Chatbot Engine)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언어 </a:t>
            </a:r>
            <a:r>
              <a:rPr lang="en-US" altLang="ko-KR" sz="1400" dirty="0"/>
              <a:t>/ </a:t>
            </a:r>
            <a:r>
              <a:rPr lang="ko-KR" altLang="en-US" sz="1400" dirty="0"/>
              <a:t>프레임워크</a:t>
            </a:r>
            <a:endParaRPr lang="en-US" altLang="ko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React, C++14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Chatbot Engine</a:t>
            </a:r>
            <a:r>
              <a:rPr lang="ko-KR" altLang="en-US" sz="1400" dirty="0"/>
              <a:t>의 </a:t>
            </a:r>
            <a:r>
              <a:rPr lang="en-US" altLang="ko-KR" sz="1400" dirty="0"/>
              <a:t>User Session </a:t>
            </a:r>
            <a:r>
              <a:rPr lang="ko-KR" altLang="en-US" sz="1400" dirty="0"/>
              <a:t>시스템을 개발</a:t>
            </a:r>
            <a:r>
              <a:rPr lang="en-US" altLang="ko-KR" sz="1400" dirty="0"/>
              <a:t> (C++14)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Chatbot Backoffice </a:t>
            </a:r>
            <a:r>
              <a:rPr lang="ko-KR" altLang="en-US" sz="1400" dirty="0"/>
              <a:t>관리자 페이지를 개발 </a:t>
            </a:r>
            <a:r>
              <a:rPr lang="en-US" altLang="ko-KR" sz="1400" dirty="0"/>
              <a:t>(React)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사내 </a:t>
            </a:r>
            <a:r>
              <a:rPr lang="en-US" altLang="ko-KR" sz="1400" dirty="0"/>
              <a:t>React Seminar </a:t>
            </a:r>
            <a:r>
              <a:rPr lang="ko-KR" altLang="en-US" sz="1400" dirty="0"/>
              <a:t>진행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48185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9BD607B-B209-447A-B0B3-B404FC33F4C5}"/>
              </a:ext>
            </a:extLst>
          </p:cNvPr>
          <p:cNvGrpSpPr/>
          <p:nvPr/>
        </p:nvGrpSpPr>
        <p:grpSpPr>
          <a:xfrm>
            <a:off x="-1372" y="6463226"/>
            <a:ext cx="12193371" cy="394774"/>
            <a:chOff x="-1371" y="6463226"/>
            <a:chExt cx="9144000" cy="39477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C9959C-41B6-46DB-8487-CE619EFD623C}"/>
                </a:ext>
              </a:extLst>
            </p:cNvPr>
            <p:cNvSpPr/>
            <p:nvPr/>
          </p:nvSpPr>
          <p:spPr>
            <a:xfrm>
              <a:off x="-1371" y="6463226"/>
              <a:ext cx="9144000" cy="20677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7145D-82EB-49F4-8842-9DD73CAA6D1F}"/>
                </a:ext>
              </a:extLst>
            </p:cNvPr>
            <p:cNvSpPr/>
            <p:nvPr/>
          </p:nvSpPr>
          <p:spPr>
            <a:xfrm>
              <a:off x="-1371" y="6651224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6DB70-737E-4B89-AA11-834AFC57A8F2}"/>
              </a:ext>
            </a:extLst>
          </p:cNvPr>
          <p:cNvGrpSpPr/>
          <p:nvPr/>
        </p:nvGrpSpPr>
        <p:grpSpPr>
          <a:xfrm>
            <a:off x="-1372" y="0"/>
            <a:ext cx="12193371" cy="628192"/>
            <a:chOff x="-1371" y="0"/>
            <a:chExt cx="9144000" cy="62819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B5EC4BA-4C34-4D86-8E72-3BA55F6E8F7B}"/>
                </a:ext>
              </a:extLst>
            </p:cNvPr>
            <p:cNvSpPr/>
            <p:nvPr/>
          </p:nvSpPr>
          <p:spPr>
            <a:xfrm>
              <a:off x="-1371" y="166526"/>
              <a:ext cx="9144000" cy="4616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57564B-14B6-44D8-9A45-33BEC926A423}"/>
                </a:ext>
              </a:extLst>
            </p:cNvPr>
            <p:cNvSpPr/>
            <p:nvPr/>
          </p:nvSpPr>
          <p:spPr>
            <a:xfrm>
              <a:off x="-1371" y="0"/>
              <a:ext cx="9144000" cy="2067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0D1991-5A4E-452B-A7FC-A45DE388DEBD}"/>
              </a:ext>
            </a:extLst>
          </p:cNvPr>
          <p:cNvSpPr txBox="1"/>
          <p:nvPr/>
        </p:nvSpPr>
        <p:spPr>
          <a:xfrm>
            <a:off x="667880" y="174914"/>
            <a:ext cx="424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  <a:ea typeface="나눔바른고딕OTF Light" panose="02000303000000000000" pitchFamily="50" charset="-127"/>
              </a:rPr>
              <a:t>Works / Projects</a:t>
            </a:r>
            <a:endParaRPr lang="ko-KR" altLang="en-US" sz="2400" dirty="0">
              <a:latin typeface="+mj-lt"/>
              <a:ea typeface="나눔바른고딕OTF Light" panose="02000303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C528102-5F02-4CAA-84B8-D45E657E92B2}"/>
              </a:ext>
            </a:extLst>
          </p:cNvPr>
          <p:cNvCxnSpPr>
            <a:cxnSpLocks/>
          </p:cNvCxnSpPr>
          <p:nvPr/>
        </p:nvCxnSpPr>
        <p:spPr>
          <a:xfrm>
            <a:off x="780739" y="585315"/>
            <a:ext cx="17814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EEF38-74AA-4B26-A49B-0F55B6C2576F}"/>
              </a:ext>
            </a:extLst>
          </p:cNvPr>
          <p:cNvGrpSpPr/>
          <p:nvPr/>
        </p:nvGrpSpPr>
        <p:grpSpPr>
          <a:xfrm>
            <a:off x="208501" y="199835"/>
            <a:ext cx="441739" cy="438517"/>
            <a:chOff x="6059605" y="286603"/>
            <a:chExt cx="576001" cy="5757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39D1B7-1687-47F2-9F57-FC1DEDDB8DF8}"/>
                </a:ext>
              </a:extLst>
            </p:cNvPr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</a:t>
              </a:r>
              <a:endParaRPr lang="ko-KR" altLang="en-US" sz="2000" dirty="0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B55C180E-01CA-47AA-8905-58ADEB0B390A}"/>
                </a:ext>
              </a:extLst>
            </p:cNvPr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슬라이드 번호 개체 틀 17">
            <a:extLst>
              <a:ext uri="{FF2B5EF4-FFF2-40B4-BE49-F238E27FC236}">
                <a16:creationId xmlns:a16="http://schemas.microsoft.com/office/drawing/2014/main" id="{86CB1A85-0014-459F-A7CB-3DFB148E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9643" y="6374526"/>
            <a:ext cx="2133600" cy="365125"/>
          </a:xfrm>
        </p:spPr>
        <p:txBody>
          <a:bodyPr/>
          <a:lstStyle/>
          <a:p>
            <a:fld id="{4F06AD41-88F5-420E-A9F3-AFB7116D4D84}" type="slidenum">
              <a:rPr lang="ko-KR" altLang="en-US" b="1" smtClean="0">
                <a:solidFill>
                  <a:schemeClr val="tx1"/>
                </a:solidFill>
              </a:rPr>
              <a:pPr/>
              <a:t>9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DC897-4DC5-4C69-9A69-8CF50ADCA4DC}"/>
              </a:ext>
            </a:extLst>
          </p:cNvPr>
          <p:cNvSpPr txBox="1"/>
          <p:nvPr/>
        </p:nvSpPr>
        <p:spPr>
          <a:xfrm>
            <a:off x="429370" y="816190"/>
            <a:ext cx="115269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Time It(</a:t>
            </a:r>
            <a:r>
              <a:rPr lang="ko-KR" altLang="en-US" sz="1600" b="1" dirty="0" err="1"/>
              <a:t>타임잇</a:t>
            </a:r>
            <a:r>
              <a:rPr lang="en-US" altLang="ko-KR" sz="1600" b="1" dirty="0"/>
              <a:t>), </a:t>
            </a:r>
            <a:r>
              <a:rPr lang="ko-KR" altLang="en-US" sz="1600" b="1" dirty="0"/>
              <a:t>시간관리 앱</a:t>
            </a:r>
            <a:endParaRPr lang="en-US" altLang="ko-KR" sz="1600" b="1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2014. 06 ~ 2015. 06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연세대학교 정보통신연구실 인턴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iOS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언어 </a:t>
            </a:r>
            <a:r>
              <a:rPr lang="en-US" altLang="ko-KR" sz="1400" dirty="0"/>
              <a:t>/ </a:t>
            </a:r>
            <a:r>
              <a:rPr lang="ko-KR" altLang="en-US" sz="1400" dirty="0"/>
              <a:t>프레임워크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iOS7, Swift 1.2, SQLite3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Cocoapods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시간 관리 시스템 및 </a:t>
            </a:r>
            <a:r>
              <a:rPr lang="en-US" altLang="ko-KR" sz="1400" dirty="0"/>
              <a:t>UI </a:t>
            </a:r>
            <a:r>
              <a:rPr lang="ko-KR" altLang="en-US" sz="1400" dirty="0"/>
              <a:t>개발</a:t>
            </a:r>
            <a:r>
              <a:rPr lang="en-US" altLang="ko-KR" sz="1400" dirty="0"/>
              <a:t>, </a:t>
            </a:r>
            <a:r>
              <a:rPr lang="ko-KR" altLang="en-US" sz="1400" dirty="0"/>
              <a:t>소규모 스타트업 경험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3"/>
              </a:rPr>
              <a:t>Android(Google Play)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>
                <a:hlinkClick r:id="rId4"/>
              </a:rPr>
              <a:t>iOS(Blog Review)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1600" b="1" dirty="0"/>
              <a:t>(</a:t>
            </a:r>
            <a:r>
              <a:rPr lang="ko-KR" altLang="en-US" sz="1600" b="1" dirty="0"/>
              <a:t>외주</a:t>
            </a:r>
            <a:r>
              <a:rPr lang="en-US" altLang="ko-KR" sz="1600" b="1" dirty="0"/>
              <a:t>) LG G6: Ergonomic Evaluation of Smartphone Usability Test Application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2016.12 ~ 2017.01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연세대학교 상호작용설계연구실 외주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Android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언어 </a:t>
            </a:r>
            <a:r>
              <a:rPr lang="en-US" altLang="ko-KR" sz="1400" dirty="0"/>
              <a:t>/ </a:t>
            </a:r>
            <a:r>
              <a:rPr lang="ko-KR" altLang="en-US" sz="1400" dirty="0"/>
              <a:t>프레임워크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Java, Android 6.0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/>
              <a:t>Smartphone Usability</a:t>
            </a:r>
            <a:r>
              <a:rPr lang="ko-KR" altLang="en-US" sz="1400" dirty="0"/>
              <a:t>를 </a:t>
            </a:r>
            <a:r>
              <a:rPr lang="en-US" altLang="ko-KR" sz="1400" dirty="0"/>
              <a:t>test &amp; logging </a:t>
            </a:r>
            <a:r>
              <a:rPr lang="ko-KR" altLang="en-US" sz="1400" dirty="0"/>
              <a:t>하는 </a:t>
            </a:r>
            <a:r>
              <a:rPr lang="en-US" altLang="ko-KR" sz="1400" dirty="0"/>
              <a:t>android application</a:t>
            </a:r>
            <a:r>
              <a:rPr lang="ko-KR" altLang="en-US" sz="1400" dirty="0"/>
              <a:t>을 외주 개발함</a:t>
            </a:r>
            <a:endParaRPr lang="en-US" altLang="ko-KR" sz="1400" dirty="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스마트폰 화면 크기에 따른 사용성 테스트</a:t>
            </a:r>
            <a:endParaRPr lang="en-US" altLang="ko-KR" sz="14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5"/>
              </a:rPr>
              <a:t>Github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24747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21409</TotalTime>
  <Words>1330</Words>
  <Application>Microsoft Office PowerPoint</Application>
  <PresentationFormat>와이드스크린</PresentationFormat>
  <Paragraphs>344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</vt:lpstr>
      <vt:lpstr>맑은 고딕</vt:lpstr>
      <vt:lpstr>나눔스퀘어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김도영</dc:creator>
  <cp:lastModifiedBy>김도영</cp:lastModifiedBy>
  <cp:revision>4167</cp:revision>
  <cp:lastPrinted>2018-09-18T14:07:16Z</cp:lastPrinted>
  <dcterms:created xsi:type="dcterms:W3CDTF">2017-09-23T07:28:15Z</dcterms:created>
  <dcterms:modified xsi:type="dcterms:W3CDTF">2019-09-26T10:31:41Z</dcterms:modified>
</cp:coreProperties>
</file>