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57" r:id="rId2"/>
    <p:sldId id="417" r:id="rId3"/>
    <p:sldId id="418" r:id="rId4"/>
    <p:sldId id="421" r:id="rId5"/>
    <p:sldId id="465" r:id="rId6"/>
    <p:sldId id="467" r:id="rId7"/>
    <p:sldId id="470" r:id="rId8"/>
    <p:sldId id="471" r:id="rId9"/>
    <p:sldId id="466" r:id="rId10"/>
    <p:sldId id="449" r:id="rId11"/>
    <p:sldId id="450" r:id="rId12"/>
    <p:sldId id="451" r:id="rId13"/>
    <p:sldId id="452" r:id="rId14"/>
    <p:sldId id="454" r:id="rId15"/>
    <p:sldId id="456" r:id="rId16"/>
    <p:sldId id="463" r:id="rId17"/>
  </p:sldIdLst>
  <p:sldSz cx="12192000" cy="6858000"/>
  <p:notesSz cx="9926638" cy="6797675"/>
  <p:embeddedFontLs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지환" initials="이" lastIdx="1" clrIdx="0">
    <p:extLst>
      <p:ext uri="{19B8F6BF-5375-455C-9EA6-DF929625EA0E}">
        <p15:presenceInfo xmlns:p15="http://schemas.microsoft.com/office/powerpoint/2012/main" userId="이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86885" autoAdjust="0"/>
  </p:normalViewPr>
  <p:slideViewPr>
    <p:cSldViewPr snapToGrid="0">
      <p:cViewPr varScale="1">
        <p:scale>
          <a:sx n="70" d="100"/>
          <a:sy n="70" d="100"/>
        </p:scale>
        <p:origin x="84" y="2898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194AB-EBD5-4C9B-9331-55B48D2D255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E6791-419F-44A9-AB7C-FE3EB686E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7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91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3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74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4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9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0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4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427A-FA27-4814-94A0-016418C9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7DD92-5BC7-4616-9CC5-647E3471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6A844-8986-4420-9D06-67519C0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4DEA4-9BEF-4E10-9632-4F731E34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A364-7869-4A56-AA62-FFA15D0B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EA598-B129-4056-BA33-E4347B38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9CC7E-8DE0-4A40-8EF1-6D7502BE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75D32-CD3E-4924-AB48-57EFD7B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5BE8-FC34-4077-A8F3-DCD16942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22F1F-4054-4F31-AD58-B1B679A4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6BE85E-E7DE-4A24-942C-0FCF15F2A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2EC97-7566-4ED8-85A9-7FFA5B76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1B01C-D51A-4BD2-BBC7-C119F10F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CC64-FF77-4CE2-BB4B-77B431C6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8700-7464-4B8D-B99B-A9D5CFE8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78E8F-A022-4B32-A51E-AA46EE70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96155-F301-466E-BD3B-06FDDA25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EB872-488C-4BE1-9405-8587A16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A19F-91CA-41BE-BF0E-FB5E55AC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7DC23-08B2-4F9F-8050-3710349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6035-15F6-4C35-B87E-20B07855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DAB4A-CD01-429A-8D50-C11AF11E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3B3BE-2576-4A8E-ADB5-6F90777E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97877-4AFB-4D22-816C-B5F826D4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BE3EB-942E-497B-9C22-54771DC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0585-A87A-40B6-9572-70503AEB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D4479-F7D7-4EBF-8C4D-5FC10EBC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A7967-B61E-4E52-BA33-0CBE0ABB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7FB92-8CDD-443E-A3C0-1DCCBDF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9D207-F318-4D33-B1DA-53CD70A5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FA3E7-39C8-4559-B97F-0DEA2A5B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87BE-FC4B-484A-A230-F67E9F8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31E79-6E49-4897-9F13-536120FD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47845-15FF-4A3C-B7D8-E4B0F97D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7EBE76-2931-4931-B165-86AB2745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1001D-EDEF-465E-A8BB-058131EED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DF3BE-0914-4E8E-9432-96FC3B1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ED9E3-952A-4764-8520-64B1B7D2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6933E2-1504-41EB-AEFF-C732E1E6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013A-0CAA-4970-94DA-E48125D7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74E94-0926-4E17-8331-2D8859D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5602E-568C-4DDF-8C49-D275170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0FB58-9873-4C9A-B666-F870F96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AFA32-B54C-4AC7-95D2-A65F2B2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EA3E2F-7883-4114-92AC-1637EB5C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BB0AC-887E-4A99-9940-9AB9EE67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62EE8-3986-4FE3-A2F0-1912FE4F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9871D-7B9E-42EB-9F0C-B8C602AE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45652-AC0A-4CFA-B028-EB543EBB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92ED9-8AA5-4794-AFDF-EB47AF96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19274-CCBB-4B0D-8CD0-34F1C1A1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BA689-95D5-4B64-AD91-8E10F1AC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4275-762E-4A92-98A2-19E82C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C557A-DB67-4AC9-A5CE-CF9D11F68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05B5-07B6-494F-A07A-D6E372F3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EBDAC-6605-489B-9554-F80502B8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68A13-FA47-4CA2-8E0A-E79DA097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377F3-F7E9-4545-9E66-FAD1F5ED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C5307-D6D0-4CFA-8A34-2C6979DF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772CA-EB66-444C-BDE1-136CFE47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D579E-B627-4C7D-A311-45181E1F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6519-774E-403D-9FBF-2F25E1667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26DB7-85C8-431B-BD70-D482AFAC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international/journal/2017-12-01-IMA:-Identifying-disease-related-genes-using-MeSH-terms-and-association-rul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elab.yonsei.ac.kr/publications/domestic/conference/2018-06-01-%EB%B9%84%ED%9C%98%EB%B0%9C%EC%84%B1-%EB%A9%94%EB%AA%A8%EB%A6%AC%EB%A5%BC-%EC%9D%B4%EC%9A%A9%ED%95%98%EC%97%AC-%EB%8D%B0%EC%9D%B4%ED%84%B0-%EC%98%81%EC%86%8D%EC%84%B1%EC%9D%84-%EC%9C%A0%EC%A7%80%ED%95%9C-%EC%9D%B8-%EB%A9%94%EB%AA%A8%EB%A6%AC-%ED%82%A4-%EA%B0%92-%EB%8D%B0%EC%9D%B4%ED%84%B0%EB%B2%A0%EC%9D%B4%EC%8A%A4/" TargetMode="External"/><Relationship Id="rId3" Type="http://schemas.openxmlformats.org/officeDocument/2006/relationships/hyperlink" Target="https://www.sigapp.org/sac/sac2019/awards.html" TargetMode="External"/><Relationship Id="rId7" Type="http://schemas.openxmlformats.org/officeDocument/2006/relationships/hyperlink" Target="http://www.kiise.or.kr/conference/kcc/201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5" Type="http://schemas.openxmlformats.org/officeDocument/2006/relationships/hyperlink" Target="http://kiise.or.kr/conference/kcc/2019/" TargetMode="External"/><Relationship Id="rId4" Type="http://schemas.openxmlformats.org/officeDocument/2006/relationships/hyperlink" Target="http://delab.yonsei.ac.kr/publications/international/conference/2018-12-01-A-Scalable-and-Persistent-Key-Value-Store-Using-Non-Volatile-Memory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rbc139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4-dykim?tab=overview&amp;from=2016-07-01&amp;to=2016-07-31" TargetMode="External"/><Relationship Id="rId4" Type="http://schemas.openxmlformats.org/officeDocument/2006/relationships/hyperlink" Target="https://github.com/arbc13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bc139/nd-hedis" TargetMode="External"/><Relationship Id="rId5" Type="http://schemas.openxmlformats.org/officeDocument/2006/relationships/hyperlink" Target="http://delab.yonsei.ac.kr/publications/international/conference/2018-12-01-A-Scalable-and-Persistent-Key-Value-Store-Using-Non-Volatile-Memory/" TargetMode="External"/><Relationship Id="rId4" Type="http://schemas.openxmlformats.org/officeDocument/2006/relationships/hyperlink" Target="https://github.com/arbc139/pb-red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7" Type="http://schemas.openxmlformats.org/officeDocument/2006/relationships/hyperlink" Target="https://github.com/addb-swstar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ddb.yonsei.ac.kr/" TargetMode="External"/><Relationship Id="rId5" Type="http://schemas.openxmlformats.org/officeDocument/2006/relationships/hyperlink" Target="https://ictbay.iitp.kr/techdb/announce/getDetailPopView.do;jsessionid=ABB35C08992D013245350E4C57A619C0?NOTI_TECH_ID=75J2Z95Z905JNWM000&amp;PJT_ID=75INN8W4N0502RLPJ0" TargetMode="External"/><Relationship Id="rId4" Type="http://schemas.openxmlformats.org/officeDocument/2006/relationships/hyperlink" Target="https://github.com/arbc139/rocksdb-gp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nax.too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elab.yonsei.ac.kr/" TargetMode="External"/><Relationship Id="rId4" Type="http://schemas.openxmlformats.org/officeDocument/2006/relationships/hyperlink" Target="https://github.com/arbc139/gena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lterlab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abepo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ubestudio.timeit&amp;hl=k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rbc139/LG-G6-interaction-tester" TargetMode="External"/><Relationship Id="rId4" Type="http://schemas.openxmlformats.org/officeDocument/2006/relationships/hyperlink" Target="https://royalpenguin.tistory.com/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875899" y="2672732"/>
            <a:ext cx="1036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  <a:cs typeface="Calibri" panose="020F0502020204030204" pitchFamily="34" charset="0"/>
              </a:rPr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2394C-88BE-487C-9080-2C4C7A11508C}"/>
              </a:ext>
            </a:extLst>
          </p:cNvPr>
          <p:cNvSpPr txBox="1"/>
          <p:nvPr/>
        </p:nvSpPr>
        <p:spPr>
          <a:xfrm>
            <a:off x="4611889" y="3496293"/>
            <a:ext cx="289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김도영</a:t>
            </a:r>
            <a:endParaRPr lang="en-US" altLang="ko-KR" dirty="0"/>
          </a:p>
          <a:p>
            <a:pPr algn="ctr"/>
            <a:r>
              <a:rPr lang="en-US" altLang="ko-KR" dirty="0" err="1"/>
              <a:t>Doyoung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3361707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0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2. Papers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2545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Journal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Conference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</p:txBody>
      </p:sp>
    </p:spTree>
    <p:extLst>
      <p:ext uri="{BB962C8B-B14F-4D97-AF65-F5344CB8AC3E}">
        <p14:creationId xmlns:p14="http://schemas.microsoft.com/office/powerpoint/2010/main" val="11469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Journal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IMA: Identifying disease-related genes using </a:t>
            </a:r>
            <a:r>
              <a:rPr lang="en-US" altLang="ko-KR" sz="1400" dirty="0" err="1"/>
              <a:t>MeSH</a:t>
            </a:r>
            <a:r>
              <a:rPr lang="en-US" altLang="ko-KR" sz="1400" dirty="0"/>
              <a:t> terms and association rules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Jeongwoo</a:t>
            </a:r>
            <a:r>
              <a:rPr lang="en-US" altLang="ko-KR" sz="1400" dirty="0"/>
              <a:t> Kim, </a:t>
            </a:r>
            <a:r>
              <a:rPr lang="en-US" altLang="ko-KR" sz="1400" dirty="0" err="1"/>
              <a:t>Changbae</a:t>
            </a:r>
            <a:r>
              <a:rPr lang="en-US" altLang="ko-KR" sz="1400" dirty="0"/>
              <a:t> Bang, </a:t>
            </a:r>
            <a:r>
              <a:rPr lang="en-US" altLang="ko-KR" sz="1400" dirty="0" err="1"/>
              <a:t>Hyeonseo</a:t>
            </a:r>
            <a:r>
              <a:rPr lang="en-US" altLang="ko-KR" sz="1400" dirty="0"/>
              <a:t> Hwang,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Chihyun</a:t>
            </a:r>
            <a:r>
              <a:rPr lang="en-US" altLang="ko-KR" sz="1400" dirty="0"/>
              <a:t> Park,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Journal of Biomedical Informatics, Dec 2017, Volume 76, 110-123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인</a:t>
            </a:r>
            <a:r>
              <a:rPr lang="en-US" altLang="ko-KR" sz="1400" dirty="0"/>
              <a:t>-</a:t>
            </a:r>
            <a:r>
              <a:rPr lang="ko-KR" altLang="en-US" sz="1400" dirty="0"/>
              <a:t>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데이터베이스를 위한 비 휘발성 메모리 기반 영속적 로그 버퍼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성한승</a:t>
            </a:r>
            <a:r>
              <a:rPr lang="en-US" altLang="ko-KR" sz="1400" dirty="0"/>
              <a:t>, </a:t>
            </a:r>
            <a:r>
              <a:rPr lang="ko-KR" altLang="en-US" sz="1400" dirty="0"/>
              <a:t>이지환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정보과학회논문지</a:t>
            </a:r>
            <a:r>
              <a:rPr lang="en-US" altLang="ko-KR" sz="1400" dirty="0"/>
              <a:t>, Nov 2018, Volume 45, Number 11, 1193-1202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7012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Conference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 Scalable and Persistent Key-Value Store Using Non-Volatile Memory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Won Gi Choi, </a:t>
            </a:r>
            <a:r>
              <a:rPr lang="en-US" altLang="ko-KR" sz="1400" dirty="0" err="1"/>
              <a:t>Hanseung</a:t>
            </a:r>
            <a:r>
              <a:rPr lang="en-US" altLang="ko-KR" sz="1400" dirty="0"/>
              <a:t> Sung,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The 34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ACM/SIGAPP Symposium On Applied Computing(SAC), Limassol, Cyprus, Apr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Poster Paper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3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 기반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데이터베이스의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파일에 대한 </a:t>
            </a:r>
            <a:r>
              <a:rPr lang="en-US" altLang="ko-KR" sz="1400" dirty="0"/>
              <a:t>GPU </a:t>
            </a:r>
            <a:r>
              <a:rPr lang="ko-KR" altLang="en-US" sz="1400" dirty="0"/>
              <a:t>가속화 필터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노홍찬</a:t>
            </a:r>
            <a:r>
              <a:rPr lang="en-US" altLang="ko-KR" sz="1400" dirty="0"/>
              <a:t>,</a:t>
            </a:r>
            <a:r>
              <a:rPr lang="ko-KR" altLang="en-US" sz="1400" dirty="0"/>
              <a:t> 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2019 (KCC2019),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Paper Presentation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5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6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비휘발성 메모리를 이용하여 데이터 영속성을 유지한 인 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2018 (KCC2018),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2018.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Paper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Awards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7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8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76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3. Educations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168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M.S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석사</a:t>
            </a:r>
            <a:endParaRPr lang="en-US" altLang="ko-KR" sz="12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데이터공학연구실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Link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2018.02. ~ 2020.02. </a:t>
            </a:r>
            <a:r>
              <a:rPr lang="ko-KR" altLang="en-US" sz="1200" dirty="0"/>
              <a:t>졸업 예정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4.27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4.3 / 4.3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B.S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학사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2012.02. ~ 2018.02.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3.77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4.16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ETC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100" dirty="0"/>
              <a:t>TOEIC 805</a:t>
            </a:r>
          </a:p>
        </p:txBody>
      </p:sp>
    </p:spTree>
    <p:extLst>
      <p:ext uri="{BB962C8B-B14F-4D97-AF65-F5344CB8AC3E}">
        <p14:creationId xmlns:p14="http://schemas.microsoft.com/office/powerpoint/2010/main" val="256987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4. Awards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(2014. 3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(2013. 2</a:t>
            </a:r>
            <a:r>
              <a:rPr lang="ko-KR" altLang="en-US" sz="1200" dirty="0"/>
              <a:t>학년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최우수상 </a:t>
            </a:r>
            <a:r>
              <a:rPr lang="en-US" altLang="ko-KR" sz="1200" dirty="0"/>
              <a:t>(2013.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Paper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Present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Poster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SAC 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KCC2018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677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3389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Military 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Unfulfilled (</a:t>
            </a:r>
            <a:r>
              <a:rPr lang="ko-KR" altLang="en-US" sz="1200" dirty="0">
                <a:solidFill>
                  <a:srgbClr val="FF0000"/>
                </a:solidFill>
              </a:rPr>
              <a:t>전문연구요원 신규 편입 필요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work right now (Familiar)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DB-Engine(Redis/</a:t>
            </a:r>
            <a:r>
              <a:rPr lang="en-US" altLang="ko-KR" sz="1200" dirty="0" err="1"/>
              <a:t>RocksDB</a:t>
            </a:r>
            <a:r>
              <a:rPr lang="en-US" altLang="ko-KR" sz="1200" dirty="0"/>
              <a:t>), CUDA, Web(Vue.js)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work by following / learning the trends (Experienced)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Web(Vue.js, React), Server(node.js), Android(Java), Spark, Docker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Want to learn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DevOps(Docker, k8s, clouds), Android(Kotlin/Flutter), Serverless, ML/DL(TF, </a:t>
            </a:r>
            <a:r>
              <a:rPr lang="en-US" altLang="ko-KR" sz="1200" dirty="0" err="1"/>
              <a:t>PyTorch</a:t>
            </a:r>
            <a:r>
              <a:rPr lang="en-US" altLang="ko-KR" sz="1200" dirty="0"/>
              <a:t>),</a:t>
            </a:r>
            <a:br>
              <a:rPr lang="en-US" altLang="ko-KR" sz="1200" dirty="0"/>
            </a:br>
            <a:r>
              <a:rPr lang="en-US" altLang="ko-KR" sz="1200" dirty="0"/>
              <a:t>ML/DL Infra</a:t>
            </a:r>
          </a:p>
        </p:txBody>
      </p:sp>
    </p:spTree>
    <p:extLst>
      <p:ext uri="{BB962C8B-B14F-4D97-AF65-F5344CB8AC3E}">
        <p14:creationId xmlns:p14="http://schemas.microsoft.com/office/powerpoint/2010/main" val="47904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2545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Email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arbc139@gmail.com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Totorody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w4-dykim</a:t>
            </a:r>
            <a:r>
              <a:rPr lang="en-US" altLang="ko-KR" dirty="0"/>
              <a:t> (used at SkelterLabs)</a:t>
            </a:r>
          </a:p>
        </p:txBody>
      </p:sp>
    </p:spTree>
    <p:extLst>
      <p:ext uri="{BB962C8B-B14F-4D97-AF65-F5344CB8AC3E}">
        <p14:creationId xmlns:p14="http://schemas.microsoft.com/office/powerpoint/2010/main" val="4325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AADA9-255B-472C-91F3-67748D43D7A5}"/>
              </a:ext>
            </a:extLst>
          </p:cNvPr>
          <p:cNvSpPr/>
          <p:nvPr/>
        </p:nvSpPr>
        <p:spPr>
          <a:xfrm>
            <a:off x="1524000" y="1790260"/>
            <a:ext cx="9144000" cy="3228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B7F72-C3E8-4E17-A211-2EE204929D8E}"/>
              </a:ext>
            </a:extLst>
          </p:cNvPr>
          <p:cNvSpPr txBox="1"/>
          <p:nvPr/>
        </p:nvSpPr>
        <p:spPr>
          <a:xfrm>
            <a:off x="1489667" y="2898255"/>
            <a:ext cx="26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나눔바른고딕OTF Light" panose="02000303000000000000"/>
              </a:rPr>
              <a:t>Contents</a:t>
            </a:r>
            <a:endParaRPr lang="ko-KR" altLang="en-US" sz="3600" b="1" dirty="0">
              <a:ea typeface="나눔바른고딕OTF Light" panose="02000303000000000000"/>
            </a:endParaRPr>
          </a:p>
        </p:txBody>
      </p:sp>
      <p:sp>
        <p:nvSpPr>
          <p:cNvPr id="4" name="텍스트 상자 1">
            <a:extLst>
              <a:ext uri="{FF2B5EF4-FFF2-40B4-BE49-F238E27FC236}">
                <a16:creationId xmlns:a16="http://schemas.microsoft.com/office/drawing/2014/main" id="{873CF1AE-742A-44C8-8364-ACA7DC172451}"/>
              </a:ext>
            </a:extLst>
          </p:cNvPr>
          <p:cNvSpPr txBox="1"/>
          <p:nvPr/>
        </p:nvSpPr>
        <p:spPr>
          <a:xfrm>
            <a:off x="4743352" y="1677792"/>
            <a:ext cx="6934124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1. Projects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2. Papers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3. Education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4. Awards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5. About Me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25EC38-6908-4B49-AA12-29240708CD62}"/>
              </a:ext>
            </a:extLst>
          </p:cNvPr>
          <p:cNvCxnSpPr>
            <a:cxnSpLocks/>
          </p:cNvCxnSpPr>
          <p:nvPr/>
        </p:nvCxnSpPr>
        <p:spPr>
          <a:xfrm>
            <a:off x="4356266" y="1140903"/>
            <a:ext cx="0" cy="465589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156772-E438-4364-806A-73FFAF792ABC}"/>
              </a:ext>
            </a:extLst>
          </p:cNvPr>
          <p:cNvCxnSpPr>
            <a:cxnSpLocks/>
          </p:cNvCxnSpPr>
          <p:nvPr/>
        </p:nvCxnSpPr>
        <p:spPr>
          <a:xfrm flipV="1">
            <a:off x="1524000" y="54636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785E42-4F2A-4354-A448-1771A96D8AC0}"/>
              </a:ext>
            </a:extLst>
          </p:cNvPr>
          <p:cNvCxnSpPr>
            <a:cxnSpLocks/>
          </p:cNvCxnSpPr>
          <p:nvPr/>
        </p:nvCxnSpPr>
        <p:spPr>
          <a:xfrm flipV="1">
            <a:off x="1524000" y="618291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1. Projects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Timeline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Works / Projects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Recent </a:t>
            </a:r>
            <a:r>
              <a:rPr lang="en-US" altLang="ko-KR" dirty="0">
                <a:sym typeface="Wingdings" panose="05000000000000000000" pitchFamily="2" charset="2"/>
              </a:rPr>
              <a:t>Order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99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Timeline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8FB4896B-5BB4-4C18-955E-C759A9D946FF}"/>
              </a:ext>
            </a:extLst>
          </p:cNvPr>
          <p:cNvSpPr/>
          <p:nvPr/>
        </p:nvSpPr>
        <p:spPr>
          <a:xfrm>
            <a:off x="3117851" y="323079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77E24565-96B1-48A2-8778-47451581E4B0}"/>
              </a:ext>
            </a:extLst>
          </p:cNvPr>
          <p:cNvSpPr/>
          <p:nvPr/>
        </p:nvSpPr>
        <p:spPr>
          <a:xfrm rot="10800000">
            <a:off x="4883151" y="310665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057BACCF-5F4E-4B65-BB91-733E53B10880}"/>
              </a:ext>
            </a:extLst>
          </p:cNvPr>
          <p:cNvSpPr/>
          <p:nvPr/>
        </p:nvSpPr>
        <p:spPr>
          <a:xfrm>
            <a:off x="6648450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43BBCA88-0877-48ED-A322-6E1454D1F7C6}"/>
              </a:ext>
            </a:extLst>
          </p:cNvPr>
          <p:cNvSpPr/>
          <p:nvPr/>
        </p:nvSpPr>
        <p:spPr>
          <a:xfrm rot="10800000">
            <a:off x="1352551" y="3106657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8CC6F86-0815-45CD-AD64-4BDD4168313C}"/>
              </a:ext>
            </a:extLst>
          </p:cNvPr>
          <p:cNvSpPr/>
          <p:nvPr/>
        </p:nvSpPr>
        <p:spPr>
          <a:xfrm>
            <a:off x="10179048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12A68B05-CC84-43FF-AD4E-CE8A940F4666}"/>
              </a:ext>
            </a:extLst>
          </p:cNvPr>
          <p:cNvSpPr/>
          <p:nvPr/>
        </p:nvSpPr>
        <p:spPr>
          <a:xfrm rot="10800000">
            <a:off x="8413749" y="310746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28434C-DB4E-4470-8031-6C33253DDF7B}"/>
              </a:ext>
            </a:extLst>
          </p:cNvPr>
          <p:cNvSpPr txBox="1"/>
          <p:nvPr/>
        </p:nvSpPr>
        <p:spPr>
          <a:xfrm>
            <a:off x="35454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06EBF-5622-4821-9666-FECCF1BD92AE}"/>
              </a:ext>
            </a:extLst>
          </p:cNvPr>
          <p:cNvSpPr txBox="1"/>
          <p:nvPr/>
        </p:nvSpPr>
        <p:spPr>
          <a:xfrm>
            <a:off x="5310765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B507E061-333D-4C96-97A1-34C758E2A382}"/>
              </a:ext>
            </a:extLst>
          </p:cNvPr>
          <p:cNvSpPr>
            <a:spLocks noChangeAspect="1"/>
          </p:cNvSpPr>
          <p:nvPr/>
        </p:nvSpPr>
        <p:spPr>
          <a:xfrm>
            <a:off x="5610636" y="433644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FE8BDE-E5F1-4694-9680-96125FAB99FD}"/>
              </a:ext>
            </a:extLst>
          </p:cNvPr>
          <p:cNvSpPr txBox="1"/>
          <p:nvPr/>
        </p:nvSpPr>
        <p:spPr>
          <a:xfrm>
            <a:off x="70760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6A0B90-8703-4887-ADBF-4A291A138CBC}"/>
              </a:ext>
            </a:extLst>
          </p:cNvPr>
          <p:cNvSpPr txBox="1"/>
          <p:nvPr/>
        </p:nvSpPr>
        <p:spPr>
          <a:xfrm>
            <a:off x="8841364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B3B891-6138-4537-A242-8AA9F287FCF9}"/>
              </a:ext>
            </a:extLst>
          </p:cNvPr>
          <p:cNvSpPr txBox="1"/>
          <p:nvPr/>
        </p:nvSpPr>
        <p:spPr>
          <a:xfrm>
            <a:off x="10606663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6AC512-A3A8-4CAD-8597-159BF05686D2}"/>
              </a:ext>
            </a:extLst>
          </p:cNvPr>
          <p:cNvSpPr txBox="1"/>
          <p:nvPr/>
        </p:nvSpPr>
        <p:spPr>
          <a:xfrm>
            <a:off x="1780166" y="354292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AE15C7-4AC5-437F-A13A-72A55CD20DDE}"/>
              </a:ext>
            </a:extLst>
          </p:cNvPr>
          <p:cNvSpPr txBox="1"/>
          <p:nvPr/>
        </p:nvSpPr>
        <p:spPr>
          <a:xfrm>
            <a:off x="214506" y="2503953"/>
            <a:ext cx="12277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2012 2013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596B95-53E9-4084-B9A8-2A6F034806C6}"/>
              </a:ext>
            </a:extLst>
          </p:cNvPr>
          <p:cNvSpPr/>
          <p:nvPr/>
        </p:nvSpPr>
        <p:spPr>
          <a:xfrm>
            <a:off x="208501" y="3224746"/>
            <a:ext cx="1144048" cy="28086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Group 3763">
            <a:extLst>
              <a:ext uri="{FF2B5EF4-FFF2-40B4-BE49-F238E27FC236}">
                <a16:creationId xmlns:a16="http://schemas.microsoft.com/office/drawing/2014/main" id="{238389C1-F8EE-4F5C-AACE-8B84DB897BE8}"/>
              </a:ext>
            </a:extLst>
          </p:cNvPr>
          <p:cNvGrpSpPr/>
          <p:nvPr/>
        </p:nvGrpSpPr>
        <p:grpSpPr>
          <a:xfrm>
            <a:off x="1447819" y="1242072"/>
            <a:ext cx="1585840" cy="1828659"/>
            <a:chOff x="1985515" y="4307149"/>
            <a:chExt cx="2471032" cy="182865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A78DE8-35FE-4D0C-8226-8F5EA73AE3EE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It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 7</a:t>
              </a:r>
            </a:p>
            <a:p>
              <a:pPr algn="ctr"/>
              <a:r>
                <a:rPr lang="en-US" altLang="ko-KR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Swift 1.2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97430F-637E-4FA7-8DB5-5B1C7B9E7A30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정보통신연구실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88841D1-9623-4017-A9A8-D4D9D95C2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48" y="1883396"/>
            <a:ext cx="664502" cy="674994"/>
          </a:xfrm>
          <a:prstGeom prst="rect">
            <a:avLst/>
          </a:prstGeom>
        </p:spPr>
      </p:pic>
      <p:pic>
        <p:nvPicPr>
          <p:cNvPr id="1028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6579523-7658-476B-81BC-8EF542DD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9" y="1647636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5EAF7196-081C-4178-94F9-3A65483C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59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C53C5603-E9F1-4529-BCB5-30A740E5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15" y="180915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3763">
            <a:extLst>
              <a:ext uri="{FF2B5EF4-FFF2-40B4-BE49-F238E27FC236}">
                <a16:creationId xmlns:a16="http://schemas.microsoft.com/office/drawing/2014/main" id="{652A8E28-8E86-4BE9-B3F3-56C05F54EA21}"/>
              </a:ext>
            </a:extLst>
          </p:cNvPr>
          <p:cNvGrpSpPr/>
          <p:nvPr/>
        </p:nvGrpSpPr>
        <p:grpSpPr>
          <a:xfrm>
            <a:off x="35444" y="3646162"/>
            <a:ext cx="1585840" cy="720663"/>
            <a:chOff x="1985515" y="4307149"/>
            <a:chExt cx="2471032" cy="72066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C290DA1-1CAA-4D29-93F8-EB4112F9BEE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7D2702-49F9-46F0-8B75-D26853E7476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3" name="Group 3763">
            <a:extLst>
              <a:ext uri="{FF2B5EF4-FFF2-40B4-BE49-F238E27FC236}">
                <a16:creationId xmlns:a16="http://schemas.microsoft.com/office/drawing/2014/main" id="{BACA2F4C-206B-4D40-A5F8-35F0A2BC900C}"/>
              </a:ext>
            </a:extLst>
          </p:cNvPr>
          <p:cNvGrpSpPr/>
          <p:nvPr/>
        </p:nvGrpSpPr>
        <p:grpSpPr>
          <a:xfrm>
            <a:off x="3160156" y="3685629"/>
            <a:ext cx="1585840" cy="720663"/>
            <a:chOff x="1985515" y="4307149"/>
            <a:chExt cx="2471032" cy="72066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56C015A-58D7-4E60-A6A0-EE00FF88606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6F82A4-1C4C-4D82-A1CF-BEF7495EEC09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6" name="Group 3763">
            <a:extLst>
              <a:ext uri="{FF2B5EF4-FFF2-40B4-BE49-F238E27FC236}">
                <a16:creationId xmlns:a16="http://schemas.microsoft.com/office/drawing/2014/main" id="{A65A7FC0-8C07-4A52-863B-931F25AFF770}"/>
              </a:ext>
            </a:extLst>
          </p:cNvPr>
          <p:cNvGrpSpPr/>
          <p:nvPr/>
        </p:nvGrpSpPr>
        <p:grpSpPr>
          <a:xfrm>
            <a:off x="4972878" y="1244569"/>
            <a:ext cx="1585840" cy="1841874"/>
            <a:chOff x="1985515" y="4307149"/>
            <a:chExt cx="2471032" cy="184187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B90BEE4-5A9F-4C86-B725-7477B01EAAC7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Gabe POS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AngularJS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Appium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C7BE93E-2F00-462A-A202-6D2D6048DFBB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9A3DAB1A-C9F9-4806-9FAA-E11F3CD41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4E0952BA-38E5-4CC2-B282-C989C279A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64" y="1802407"/>
            <a:ext cx="1079263" cy="386479"/>
          </a:xfrm>
          <a:prstGeom prst="rect">
            <a:avLst/>
          </a:prstGeom>
        </p:spPr>
      </p:pic>
      <p:pic>
        <p:nvPicPr>
          <p:cNvPr id="1036" name="Picture 12" descr="ê´ë ¨ ì´ë¯¸ì§">
            <a:extLst>
              <a:ext uri="{FF2B5EF4-FFF2-40B4-BE49-F238E27FC236}">
                <a16:creationId xmlns:a16="http://schemas.microsoft.com/office/drawing/2014/main" id="{D6056659-498D-46DA-9CA4-F83FFA90B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17" y="3929150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ê´ë ¨ ì´ë¯¸ì§">
            <a:extLst>
              <a:ext uri="{FF2B5EF4-FFF2-40B4-BE49-F238E27FC236}">
                <a16:creationId xmlns:a16="http://schemas.microsoft.com/office/drawing/2014/main" id="{7898256C-158A-47F6-98D6-5FEF4F46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8" y="1472593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3763">
            <a:extLst>
              <a:ext uri="{FF2B5EF4-FFF2-40B4-BE49-F238E27FC236}">
                <a16:creationId xmlns:a16="http://schemas.microsoft.com/office/drawing/2014/main" id="{77B2072E-ADD7-4C06-AF69-FDDCEDCEC461}"/>
              </a:ext>
            </a:extLst>
          </p:cNvPr>
          <p:cNvGrpSpPr/>
          <p:nvPr/>
        </p:nvGrpSpPr>
        <p:grpSpPr>
          <a:xfrm>
            <a:off x="6738178" y="3742980"/>
            <a:ext cx="1585840" cy="2026540"/>
            <a:chOff x="1985515" y="4307149"/>
            <a:chExt cx="2471032" cy="202654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337F9D2-046F-4851-BD48-40F98F360EBE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Hermes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Redux-saga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C++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D7EE66-9B11-43EB-813E-CA1D4A69E4C3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BDA3310-7876-4D7E-9F71-87FF24F26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4287455"/>
            <a:ext cx="624394" cy="624394"/>
          </a:xfrm>
          <a:prstGeom prst="rect">
            <a:avLst/>
          </a:prstGeom>
        </p:spPr>
      </p:pic>
      <p:pic>
        <p:nvPicPr>
          <p:cNvPr id="133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AE8488CE-F043-4469-8463-CFDF936F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983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3763">
            <a:extLst>
              <a:ext uri="{FF2B5EF4-FFF2-40B4-BE49-F238E27FC236}">
                <a16:creationId xmlns:a16="http://schemas.microsoft.com/office/drawing/2014/main" id="{B795FE88-C316-4F78-8C1D-B236398962C4}"/>
              </a:ext>
            </a:extLst>
          </p:cNvPr>
          <p:cNvGrpSpPr/>
          <p:nvPr/>
        </p:nvGrpSpPr>
        <p:grpSpPr>
          <a:xfrm>
            <a:off x="8499318" y="1470487"/>
            <a:ext cx="1585840" cy="1636168"/>
            <a:chOff x="1985515" y="4307149"/>
            <a:chExt cx="2471032" cy="163616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8EB774-4C63-4D37-9F34-A16855BBE476}"/>
                </a:ext>
              </a:extLst>
            </p:cNvPr>
            <p:cNvSpPr txBox="1"/>
            <p:nvPr/>
          </p:nvSpPr>
          <p:spPr>
            <a:xfrm>
              <a:off x="2004350" y="4742988"/>
              <a:ext cx="2435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NVRAM / PMDK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Vue.js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Jekyll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33DAA67-F0D2-470A-ABAF-B0DB0F2254A2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3763">
            <a:extLst>
              <a:ext uri="{FF2B5EF4-FFF2-40B4-BE49-F238E27FC236}">
                <a16:creationId xmlns:a16="http://schemas.microsoft.com/office/drawing/2014/main" id="{4DA54BAA-18F5-4030-9638-E558A1BB3E16}"/>
              </a:ext>
            </a:extLst>
          </p:cNvPr>
          <p:cNvGrpSpPr/>
          <p:nvPr/>
        </p:nvGrpSpPr>
        <p:grpSpPr>
          <a:xfrm>
            <a:off x="10288371" y="3628479"/>
            <a:ext cx="1585840" cy="1490007"/>
            <a:chOff x="1985515" y="4307149"/>
            <a:chExt cx="2471032" cy="149000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22A9A-1684-4E1E-A07A-056C31CBD41C}"/>
                </a:ext>
              </a:extLst>
            </p:cNvPr>
            <p:cNvSpPr txBox="1"/>
            <p:nvPr/>
          </p:nvSpPr>
          <p:spPr>
            <a:xfrm>
              <a:off x="2004350" y="4781493"/>
              <a:ext cx="2435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RocksDB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Nvidia GPU CUDA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Reactor (Java)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52DCD3-DA9F-41E0-8C3E-DDC9B52DC1B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4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DDBB3C7-D0C5-418E-9BC5-3476CE93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028" y="176973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24577"/>
            <a:ext cx="115269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(Research) Persistent Buffer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2018.04 ~ 2018.06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Key-Value Store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을 활용하여 개선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Weak Persistence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 Buffer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이 아닌 </a:t>
            </a:r>
            <a:r>
              <a:rPr lang="en-US" altLang="ko-KR" sz="1400" dirty="0"/>
              <a:t>NVRAM</a:t>
            </a:r>
            <a:r>
              <a:rPr lang="ko-KR" altLang="en-US" sz="1400" dirty="0"/>
              <a:t>에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en-US" altLang="ko-KR" sz="1400" dirty="0"/>
              <a:t>Performance </a:t>
            </a:r>
            <a:r>
              <a:rPr lang="ko-KR" altLang="en-US" sz="1400" dirty="0"/>
              <a:t>유지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,</a:t>
            </a:r>
            <a:r>
              <a:rPr lang="en-US" altLang="ko-KR" sz="1400" b="1" dirty="0"/>
              <a:t> </a:t>
            </a:r>
            <a:r>
              <a:rPr lang="en-US" altLang="ko-KR" sz="1400" dirty="0">
                <a:hlinkClick r:id="rId4"/>
              </a:rPr>
              <a:t>Github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(Research) 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 ~ 2018.10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Key-Value Store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동시에 저장함으로써 개선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데이터를 먼저 저장하고</a:t>
            </a:r>
            <a:r>
              <a:rPr lang="en-US" altLang="ko-KR" sz="1400" dirty="0"/>
              <a:t>,  </a:t>
            </a:r>
            <a:r>
              <a:rPr lang="ko-KR" altLang="en-US" sz="1400" dirty="0"/>
              <a:t>상태에 따라 </a:t>
            </a:r>
            <a:r>
              <a:rPr lang="en-US" altLang="ko-KR" sz="1400" dirty="0"/>
              <a:t>Cold Data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</a:t>
            </a:r>
            <a:r>
              <a:rPr lang="en-US" altLang="ko-KR" sz="1400" dirty="0"/>
              <a:t>Tiering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Rewrite </a:t>
            </a:r>
            <a:r>
              <a:rPr lang="ko-KR" altLang="en-US" sz="1400" dirty="0"/>
              <a:t>발생 빈도수 ↓ </a:t>
            </a:r>
            <a:r>
              <a:rPr lang="en-US" altLang="ko-KR" sz="1400" dirty="0">
                <a:sym typeface="Wingdings" panose="05000000000000000000" pitchFamily="2" charset="2"/>
              </a:rPr>
              <a:t> Rewrite </a:t>
            </a:r>
            <a:r>
              <a:rPr lang="ko-KR" altLang="en-US" sz="1400" dirty="0">
                <a:sym typeface="Wingdings" panose="05000000000000000000" pitchFamily="2" charset="2"/>
              </a:rPr>
              <a:t>상황에서의 성능 향상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5"/>
              </a:rPr>
              <a:t>Paper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6"/>
              </a:rPr>
              <a:t>Github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713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695692"/>
            <a:ext cx="1152698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(Research) </a:t>
            </a:r>
            <a:r>
              <a:rPr lang="en-US" altLang="ko-KR" sz="1600" b="1" dirty="0" err="1"/>
              <a:t>RocksDB</a:t>
            </a:r>
            <a:r>
              <a:rPr lang="en-US" altLang="ko-KR" sz="1600" b="1" dirty="0"/>
              <a:t>-GPU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2018.12 ~ 2019.06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Key-Value Store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</a:t>
            </a:r>
            <a:r>
              <a:rPr lang="en-US" altLang="ko-KR" sz="1400" dirty="0"/>
              <a:t> 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C++11, CUDA, </a:t>
            </a: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SST </a:t>
            </a:r>
            <a:r>
              <a:rPr lang="ko-KR" altLang="en-US" sz="1400"/>
              <a:t>파일 </a:t>
            </a:r>
            <a:r>
              <a:rPr lang="ko-KR" altLang="en-US" sz="1400" dirty="0"/>
              <a:t>조회</a:t>
            </a:r>
            <a:r>
              <a:rPr lang="en-US" altLang="ko-KR" sz="1400" dirty="0"/>
              <a:t>(Range Query, Value Search)</a:t>
            </a:r>
            <a:r>
              <a:rPr lang="ko-KR" altLang="en-US" sz="1400" dirty="0"/>
              <a:t>를 </a:t>
            </a:r>
            <a:r>
              <a:rPr lang="en-US" altLang="ko-KR" sz="1400" b="1" dirty="0"/>
              <a:t>GPU</a:t>
            </a:r>
            <a:r>
              <a:rPr lang="ko-KR" altLang="en-US" sz="1400" dirty="0"/>
              <a:t>로 가속화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Block-based SST File</a:t>
            </a:r>
            <a:r>
              <a:rPr lang="ko-KR" altLang="en-US" sz="1400" dirty="0"/>
              <a:t>들의 </a:t>
            </a:r>
            <a:r>
              <a:rPr lang="en-US" altLang="ko-KR" sz="1400" dirty="0" err="1"/>
              <a:t>DataBlocks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DataBlock</a:t>
            </a:r>
            <a:r>
              <a:rPr lang="en-US" altLang="ko-KR" sz="1400" dirty="0"/>
              <a:t> Offsets</a:t>
            </a:r>
            <a:r>
              <a:rPr lang="ko-KR" altLang="en-US" sz="1400" dirty="0"/>
              <a:t>를 </a:t>
            </a:r>
            <a:r>
              <a:rPr lang="en-US" altLang="ko-KR" sz="1400" dirty="0"/>
              <a:t>Collecting (CPU)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Nvidia CUDA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Search / Filter </a:t>
            </a:r>
            <a:r>
              <a:rPr lang="ko-KR" altLang="en-US" sz="1400" dirty="0"/>
              <a:t>연산을 실행 </a:t>
            </a:r>
            <a:r>
              <a:rPr lang="en-US" altLang="ko-KR" sz="1400" dirty="0"/>
              <a:t>(GPU)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Query / Filter Selectivity</a:t>
            </a:r>
            <a:r>
              <a:rPr lang="ko-KR" altLang="en-US" sz="1400" dirty="0"/>
              <a:t>가 낮을수록</a:t>
            </a:r>
            <a:r>
              <a:rPr lang="en-US" altLang="ko-KR" sz="1400" dirty="0"/>
              <a:t>, Data</a:t>
            </a:r>
            <a:r>
              <a:rPr lang="ko-KR" altLang="en-US" sz="1400" dirty="0"/>
              <a:t>가 많을수록 성능 최대 </a:t>
            </a:r>
            <a:r>
              <a:rPr lang="en-US" altLang="ko-KR" sz="1400" dirty="0"/>
              <a:t>25% </a:t>
            </a:r>
            <a:r>
              <a:rPr lang="ko-KR" altLang="en-US" sz="1400" dirty="0"/>
              <a:t>향상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4"/>
              </a:rPr>
              <a:t>Github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Analytics Distributed DBMS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진행중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정부과제</a:t>
            </a:r>
            <a:r>
              <a:rPr lang="en-US" altLang="ko-KR" sz="1400" dirty="0"/>
              <a:t>(SW</a:t>
            </a:r>
            <a:r>
              <a:rPr lang="ko-KR" altLang="en-US" sz="1400" dirty="0" err="1"/>
              <a:t>스타랩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IoT </a:t>
            </a:r>
            <a:r>
              <a:rPr lang="ko-KR" altLang="en-US" sz="1400" dirty="0"/>
              <a:t>환경을 위한 고성능 플래시 메모리 스토리지 기반 인메모리 분산 </a:t>
            </a:r>
            <a:r>
              <a:rPr lang="en-US" altLang="ko-KR" sz="1400" dirty="0"/>
              <a:t>DBMS </a:t>
            </a:r>
            <a:r>
              <a:rPr lang="ko-KR" altLang="en-US" sz="1400" dirty="0"/>
              <a:t>연구개발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5"/>
              </a:rPr>
              <a:t>Link</a:t>
            </a:r>
            <a:r>
              <a:rPr lang="en-US" altLang="ko-KR" sz="14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Distributed Relational Database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Redis/Lettuce/</a:t>
            </a:r>
            <a:r>
              <a:rPr lang="en-US" altLang="ko-KR" sz="1400" dirty="0" err="1"/>
              <a:t>Jedis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, Spark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Redis-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SparkSQL</a:t>
            </a:r>
            <a:r>
              <a:rPr lang="ko-KR" altLang="en-US" sz="1400" dirty="0"/>
              <a:t>의 </a:t>
            </a:r>
            <a:r>
              <a:rPr lang="en-US" altLang="ko-KR" sz="1400" dirty="0"/>
              <a:t>DB Engine</a:t>
            </a:r>
            <a:r>
              <a:rPr lang="ko-KR" altLang="en-US" sz="1400" dirty="0"/>
              <a:t>으로써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Data</a:t>
            </a:r>
            <a:r>
              <a:rPr lang="ko-KR" altLang="en-US" sz="1400" dirty="0"/>
              <a:t> 조회 </a:t>
            </a:r>
            <a:r>
              <a:rPr lang="en-US" altLang="ko-KR" sz="1400" dirty="0"/>
              <a:t>Command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Meta Data</a:t>
            </a:r>
            <a:r>
              <a:rPr lang="ko-KR" altLang="en-US" sz="1400" dirty="0"/>
              <a:t> 조회 </a:t>
            </a:r>
            <a:r>
              <a:rPr lang="en-US" altLang="ko-KR" sz="1400" dirty="0"/>
              <a:t>Command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Glob-pattern Search, Tree Search </a:t>
            </a:r>
            <a:r>
              <a:rPr lang="ko-KR" altLang="en-US" sz="1400" dirty="0"/>
              <a:t>지원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Redis2RocksDB Batch-Tiering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Data Loader using Custom Lettuce Client (Java Reactor, Java Future)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6"/>
              </a:rPr>
              <a:t>Homepage</a:t>
            </a:r>
            <a:r>
              <a:rPr lang="en-US" altLang="ko-KR" sz="1400" dirty="0"/>
              <a:t> , </a:t>
            </a:r>
            <a:r>
              <a:rPr lang="en-US" altLang="ko-KR" sz="1400" dirty="0">
                <a:hlinkClick r:id="rId7"/>
              </a:rPr>
              <a:t>Github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364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11192"/>
            <a:ext cx="11526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2017.03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2018.02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Web, Server, Engine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Vue.js, node.js, Python, Bash Script, MySQL, Docker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질병에 관련 있는 </a:t>
            </a:r>
            <a:r>
              <a:rPr lang="en-US" altLang="ko-KR" sz="1400" dirty="0"/>
              <a:t>Gene List</a:t>
            </a:r>
            <a:r>
              <a:rPr lang="ko-KR" altLang="en-US" sz="1400" dirty="0"/>
              <a:t>를 검색할 수 있는</a:t>
            </a:r>
            <a:r>
              <a:rPr lang="en-US" altLang="ko-KR" sz="1400" dirty="0"/>
              <a:t> Web-based Service </a:t>
            </a:r>
            <a:r>
              <a:rPr lang="ko-KR" altLang="en-US" sz="1400" dirty="0"/>
              <a:t>프로젝트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Web Page</a:t>
            </a:r>
            <a:r>
              <a:rPr lang="en-US" altLang="ko-KR" sz="1400" dirty="0"/>
              <a:t> , </a:t>
            </a:r>
            <a:r>
              <a:rPr lang="en-US" altLang="ko-KR" sz="1400" dirty="0">
                <a:hlinkClick r:id="rId4"/>
              </a:rPr>
              <a:t>Github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2018.06 ~ 2018.08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Jekyll, Apache2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Php7.2, MySQL, Apache2</a:t>
            </a:r>
            <a:r>
              <a:rPr lang="ko-KR" altLang="en-US" sz="1400" dirty="0"/>
              <a:t>로 구성되어 있던 </a:t>
            </a:r>
            <a:r>
              <a:rPr lang="en-US" altLang="ko-KR" sz="1400" dirty="0"/>
              <a:t>Legacy Homepage</a:t>
            </a:r>
            <a:r>
              <a:rPr lang="ko-KR" altLang="en-US" sz="1400" dirty="0"/>
              <a:t>를 </a:t>
            </a:r>
            <a:r>
              <a:rPr lang="en-US" altLang="ko-KR" sz="1400" dirty="0"/>
              <a:t>Jekyll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Homepage</a:t>
            </a:r>
            <a:r>
              <a:rPr lang="ko-KR" altLang="en-US" sz="1400" dirty="0"/>
              <a:t>로 </a:t>
            </a:r>
            <a:r>
              <a:rPr lang="en-US" altLang="ko-KR" sz="1400" dirty="0"/>
              <a:t>Renewal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Dev, Build, Test, Deploy</a:t>
            </a:r>
            <a:r>
              <a:rPr lang="ko-KR" altLang="en-US" sz="1400" dirty="0"/>
              <a:t>를 </a:t>
            </a:r>
            <a:r>
              <a:rPr lang="en-US" altLang="ko-KR" sz="1400" dirty="0"/>
              <a:t>Jekyll</a:t>
            </a:r>
            <a:r>
              <a:rPr lang="ko-KR" altLang="en-US" sz="1400" dirty="0"/>
              <a:t>을 활용하여 손쉽게 구성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Deploy</a:t>
            </a:r>
            <a:r>
              <a:rPr lang="ko-KR" altLang="en-US" sz="1400" dirty="0"/>
              <a:t>는 </a:t>
            </a:r>
            <a:r>
              <a:rPr lang="en-US" altLang="ko-KR" sz="1400" dirty="0"/>
              <a:t>Apache2</a:t>
            </a:r>
            <a:r>
              <a:rPr lang="ko-KR" altLang="en-US" sz="1400" dirty="0"/>
              <a:t>를 활용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  <a:hlinkClick r:id="rId5"/>
              </a:rPr>
              <a:t>Web Page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strike="sngStrike" dirty="0">
                <a:sym typeface="Wingdings" panose="05000000000000000000" pitchFamily="2" charset="2"/>
              </a:rPr>
              <a:t>Github(Private)</a:t>
            </a:r>
          </a:p>
        </p:txBody>
      </p:sp>
    </p:spTree>
    <p:extLst>
      <p:ext uri="{BB962C8B-B14F-4D97-AF65-F5344CB8AC3E}">
        <p14:creationId xmlns:p14="http://schemas.microsoft.com/office/powerpoint/2010/main" val="10602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11192"/>
            <a:ext cx="115269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Gabe POS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2016.02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2017.01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SkelterLabs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 (Web, Android, Server)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AngularJS, node.js, Android(Java)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매장용 </a:t>
            </a:r>
            <a:r>
              <a:rPr lang="en-US" altLang="ko-KR" sz="1400" dirty="0"/>
              <a:t>POS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주요 담당 개발 업무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재고 관리 </a:t>
            </a:r>
            <a:r>
              <a:rPr lang="en-US" altLang="ko-KR" sz="1400" dirty="0"/>
              <a:t>Restful API </a:t>
            </a:r>
            <a:r>
              <a:rPr lang="ko-KR" altLang="en-US" sz="1400" dirty="0"/>
              <a:t>구축 </a:t>
            </a:r>
            <a:r>
              <a:rPr lang="en-US" altLang="ko-KR" sz="1400" dirty="0"/>
              <a:t>(node.js, </a:t>
            </a:r>
            <a:r>
              <a:rPr lang="en-US" altLang="ko-KR" sz="1400" dirty="0" err="1"/>
              <a:t>protobuf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gRPC</a:t>
            </a:r>
            <a:r>
              <a:rPr lang="en-US" altLang="ko-KR" sz="1400" dirty="0"/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 Backoffice (AngularJS)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application</a:t>
            </a:r>
            <a:r>
              <a:rPr lang="ko-KR" altLang="en-US" sz="1400" dirty="0"/>
              <a:t>을 자동으로 테스트하는 시스템</a:t>
            </a:r>
            <a:r>
              <a:rPr lang="en-US" altLang="ko-KR" sz="1400" dirty="0"/>
              <a:t> (node.js, Appium)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Localized POS Calculator</a:t>
            </a:r>
            <a:r>
              <a:rPr lang="ko-KR" altLang="en-US" sz="1400" dirty="0"/>
              <a:t> </a:t>
            </a:r>
            <a:r>
              <a:rPr lang="en-US" altLang="ko-KR" sz="1400" dirty="0"/>
              <a:t>(node.js, AngularJS, Android)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Currency </a:t>
            </a:r>
            <a:r>
              <a:rPr lang="ko-KR" altLang="en-US" sz="1400" dirty="0"/>
              <a:t>별 </a:t>
            </a:r>
            <a:r>
              <a:rPr lang="ko-KR" altLang="en-US" sz="1400" dirty="0" err="1"/>
              <a:t>절사</a:t>
            </a:r>
            <a:r>
              <a:rPr lang="ko-KR" altLang="en-US" sz="1400" dirty="0"/>
              <a:t> 시스템 개발 </a:t>
            </a:r>
            <a:r>
              <a:rPr lang="en-US" altLang="ko-KR" sz="1400" dirty="0"/>
              <a:t>(</a:t>
            </a:r>
            <a:r>
              <a:rPr lang="ko-KR" altLang="en-US" sz="1400" dirty="0"/>
              <a:t>베트남 사업 대비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영수증 </a:t>
            </a:r>
            <a:r>
              <a:rPr lang="en-US" altLang="ko-KR" sz="1400" dirty="0"/>
              <a:t>QR Code Generation (JS)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>
                <a:hlinkClick r:id="rId4"/>
              </a:rPr>
              <a:t>GabePOS</a:t>
            </a:r>
            <a:r>
              <a:rPr lang="en-US" altLang="ko-KR" sz="1400" dirty="0">
                <a:hlinkClick r:id="rId4"/>
              </a:rPr>
              <a:t> Landing Page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Hermes,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Chatbot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assistance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2017.07 ~ 2018.01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SkelterLabs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 (Web, Chatbot Engine)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React, C++14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Engine</a:t>
            </a:r>
            <a:r>
              <a:rPr lang="ko-KR" altLang="en-US" sz="1400" dirty="0"/>
              <a:t>의 </a:t>
            </a:r>
            <a:r>
              <a:rPr lang="en-US" altLang="ko-KR" sz="1400" dirty="0"/>
              <a:t>User Session </a:t>
            </a:r>
            <a:r>
              <a:rPr lang="ko-KR" altLang="en-US" sz="1400" dirty="0"/>
              <a:t>시스템을 개발</a:t>
            </a:r>
            <a:r>
              <a:rPr lang="en-US" altLang="ko-KR" sz="1400" dirty="0"/>
              <a:t> (C++14)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Backoffice </a:t>
            </a:r>
            <a:r>
              <a:rPr lang="ko-KR" altLang="en-US" sz="1400" dirty="0"/>
              <a:t>관리자 페이지를 개발 </a:t>
            </a:r>
            <a:r>
              <a:rPr lang="en-US" altLang="ko-KR" sz="1400" dirty="0"/>
              <a:t>(React)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사내 </a:t>
            </a:r>
            <a:r>
              <a:rPr lang="en-US" altLang="ko-KR" sz="1400" dirty="0"/>
              <a:t>React Seminar </a:t>
            </a:r>
            <a:r>
              <a:rPr lang="ko-KR" altLang="en-US" sz="1400" dirty="0"/>
              <a:t>진행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4818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16190"/>
            <a:ext cx="11526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Time It(</a:t>
            </a:r>
            <a:r>
              <a:rPr lang="ko-KR" altLang="en-US" sz="1600" b="1" dirty="0" err="1"/>
              <a:t>타임잇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시간관리 앱</a:t>
            </a:r>
            <a:endParaRPr lang="en-US" altLang="ko-KR" sz="1600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2014. 06 ~ 2015. 06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정보통신연구실 인턴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iOS7, Swift 1.2, SQLite3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Cocoapods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시간 관리 시스템 및 </a:t>
            </a:r>
            <a:r>
              <a:rPr lang="en-US" altLang="ko-KR" sz="1400" dirty="0"/>
              <a:t>UI </a:t>
            </a:r>
            <a:r>
              <a:rPr lang="ko-KR" altLang="en-US" sz="1400" dirty="0"/>
              <a:t>개발</a:t>
            </a:r>
            <a:r>
              <a:rPr lang="en-US" altLang="ko-KR" sz="1400" dirty="0"/>
              <a:t>, </a:t>
            </a:r>
            <a:r>
              <a:rPr lang="ko-KR" altLang="en-US" sz="1400" dirty="0"/>
              <a:t>소규모 스타트업 경험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Android(Google Play)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4"/>
              </a:rPr>
              <a:t>iOS(Blog Review)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외주</a:t>
            </a:r>
            <a:r>
              <a:rPr lang="en-US" altLang="ko-KR" sz="1600" b="1" dirty="0"/>
              <a:t>) LG G6: Ergonomic Evaluation of Smartphone Usability Test Application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2016.12 ~ 2017.01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상호작용설계연구실 외주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Android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Java, Android 6.0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Smartphone Usability</a:t>
            </a:r>
            <a:r>
              <a:rPr lang="ko-KR" altLang="en-US" sz="1400" dirty="0"/>
              <a:t>를 </a:t>
            </a:r>
            <a:r>
              <a:rPr lang="en-US" altLang="ko-KR" sz="1400" dirty="0"/>
              <a:t>test &amp; logging </a:t>
            </a:r>
            <a:r>
              <a:rPr lang="ko-KR" altLang="en-US" sz="1400" dirty="0"/>
              <a:t>하는 </a:t>
            </a:r>
            <a:r>
              <a:rPr lang="en-US" altLang="ko-KR" sz="1400" dirty="0"/>
              <a:t>android application</a:t>
            </a:r>
            <a:r>
              <a:rPr lang="ko-KR" altLang="en-US" sz="1400" dirty="0"/>
              <a:t>을 외주 개발함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스마트폰 화면 크기에 따른 사용성 테스트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5"/>
              </a:rPr>
              <a:t>Github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474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21408</TotalTime>
  <Words>1253</Words>
  <Application>Microsoft Office PowerPoint</Application>
  <PresentationFormat>와이드스크린</PresentationFormat>
  <Paragraphs>313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나눔스퀘어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김도영</dc:creator>
  <cp:lastModifiedBy>김도영</cp:lastModifiedBy>
  <cp:revision>4163</cp:revision>
  <cp:lastPrinted>2018-09-18T14:07:16Z</cp:lastPrinted>
  <dcterms:created xsi:type="dcterms:W3CDTF">2017-09-23T07:28:15Z</dcterms:created>
  <dcterms:modified xsi:type="dcterms:W3CDTF">2019-09-18T05:01:28Z</dcterms:modified>
</cp:coreProperties>
</file>