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13" r:id="rId2"/>
    <p:sldId id="314" r:id="rId3"/>
    <p:sldId id="315" r:id="rId4"/>
    <p:sldId id="316" r:id="rId5"/>
    <p:sldId id="317" r:id="rId6"/>
    <p:sldId id="31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18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029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95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6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04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59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9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79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008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2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32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91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7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04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22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7C2E-2EF4-422B-840F-7E9B98CC38E7}" type="datetimeFigureOut">
              <a:rPr lang="es-CO" smtClean="0"/>
              <a:t>24/09/2023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D66DA2-336B-4C45-82CA-63C12BF639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536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5BC1E6-0ED3-4E52-9482-E5DF5B06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5" y="1154913"/>
            <a:ext cx="9150928" cy="45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D97C92A-3C06-4C79-F137-6691B94A3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47135"/>
              </p:ext>
            </p:extLst>
          </p:nvPr>
        </p:nvGraphicFramePr>
        <p:xfrm>
          <a:off x="301336" y="723129"/>
          <a:ext cx="915439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309">
                  <a:extLst>
                    <a:ext uri="{9D8B030D-6E8A-4147-A177-3AD203B41FA5}">
                      <a16:colId xmlns:a16="http://schemas.microsoft.com/office/drawing/2014/main" val="2268744359"/>
                    </a:ext>
                  </a:extLst>
                </a:gridCol>
                <a:gridCol w="768928">
                  <a:extLst>
                    <a:ext uri="{9D8B030D-6E8A-4147-A177-3AD203B41FA5}">
                      <a16:colId xmlns:a16="http://schemas.microsoft.com/office/drawing/2014/main" val="3481834301"/>
                    </a:ext>
                  </a:extLst>
                </a:gridCol>
                <a:gridCol w="2098963">
                  <a:extLst>
                    <a:ext uri="{9D8B030D-6E8A-4147-A177-3AD203B41FA5}">
                      <a16:colId xmlns:a16="http://schemas.microsoft.com/office/drawing/2014/main" val="3177774533"/>
                    </a:ext>
                  </a:extLst>
                </a:gridCol>
                <a:gridCol w="1226128">
                  <a:extLst>
                    <a:ext uri="{9D8B030D-6E8A-4147-A177-3AD203B41FA5}">
                      <a16:colId xmlns:a16="http://schemas.microsoft.com/office/drawing/2014/main" val="1419753880"/>
                    </a:ext>
                  </a:extLst>
                </a:gridCol>
                <a:gridCol w="1527463">
                  <a:extLst>
                    <a:ext uri="{9D8B030D-6E8A-4147-A177-3AD203B41FA5}">
                      <a16:colId xmlns:a16="http://schemas.microsoft.com/office/drawing/2014/main" val="1835105459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36996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Nombre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Edad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Titulo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Estado carrera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Antigüedad en el cargo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Observaciones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5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Pedro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23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Administración de empresas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Graduado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4 meses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Persona con problemas de pesimismo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17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Ana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35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Gestión comercial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Suspendida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12 años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Persona autodidacta, le gusta leer.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1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Milena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25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Ingeniería industrial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 curso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 años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Madre cabeza de hogar, tiene dos hijos menores de edad. Esta estudiando pero no tiene un horario especial.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4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Luis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24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Informática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 curso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1 año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Horario disponible de 08:00 a 17:00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2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Catalina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21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Estadística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En curso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5 meses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Horario disponible de 06:00 a 16:00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27446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9EDA01E-8729-419C-9A6B-60C816AE25B9}"/>
              </a:ext>
            </a:extLst>
          </p:cNvPr>
          <p:cNvSpPr txBox="1"/>
          <p:nvPr/>
        </p:nvSpPr>
        <p:spPr>
          <a:xfrm>
            <a:off x="199736" y="364694"/>
            <a:ext cx="36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INFORMACIÓN DE LOS TÉCNICOS</a:t>
            </a: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3DEBF3F-2DFE-E5D9-4F0F-F08DAB061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71203"/>
              </p:ext>
            </p:extLst>
          </p:nvPr>
        </p:nvGraphicFramePr>
        <p:xfrm>
          <a:off x="2498436" y="4131843"/>
          <a:ext cx="5185064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740657"/>
                    </a:ext>
                  </a:extLst>
                </a:gridCol>
                <a:gridCol w="1396231">
                  <a:extLst>
                    <a:ext uri="{9D8B030D-6E8A-4147-A177-3AD203B41FA5}">
                      <a16:colId xmlns:a16="http://schemas.microsoft.com/office/drawing/2014/main" val="1607186368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771975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Nombre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Horario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Horas laborales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6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Pedro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08:00 a 17:00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66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Ana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08:00 a 17:00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8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Milena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08:00 a 17:00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5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Luis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08:00 a 17:00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1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Catalina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06:00 a 16:00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9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27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83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D6D0FDA-5563-F116-9EB9-19DF88E88AAB}"/>
              </a:ext>
            </a:extLst>
          </p:cNvPr>
          <p:cNvSpPr txBox="1"/>
          <p:nvPr/>
        </p:nvSpPr>
        <p:spPr>
          <a:xfrm>
            <a:off x="437263" y="1191997"/>
            <a:ext cx="555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PROCESO DE FACTURACIÓN (Entregables de factura)</a:t>
            </a:r>
            <a:endParaRPr lang="es-CO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3EEE6D8-9650-9A52-5FA8-EC50A4F5A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15639"/>
              </p:ext>
            </p:extLst>
          </p:nvPr>
        </p:nvGraphicFramePr>
        <p:xfrm>
          <a:off x="540325" y="1561329"/>
          <a:ext cx="429144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472">
                  <a:extLst>
                    <a:ext uri="{9D8B030D-6E8A-4147-A177-3AD203B41FA5}">
                      <a16:colId xmlns:a16="http://schemas.microsoft.com/office/drawing/2014/main" val="2840576108"/>
                    </a:ext>
                  </a:extLst>
                </a:gridCol>
                <a:gridCol w="1221984">
                  <a:extLst>
                    <a:ext uri="{9D8B030D-6E8A-4147-A177-3AD203B41FA5}">
                      <a16:colId xmlns:a16="http://schemas.microsoft.com/office/drawing/2014/main" val="482077065"/>
                    </a:ext>
                  </a:extLst>
                </a:gridCol>
                <a:gridCol w="1381992">
                  <a:extLst>
                    <a:ext uri="{9D8B030D-6E8A-4147-A177-3AD203B41FA5}">
                      <a16:colId xmlns:a16="http://schemas.microsoft.com/office/drawing/2014/main" val="260573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Nombre insumo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(horas)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 de la tarea (%)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5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37,5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6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Insumo B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71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Insumo C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1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8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8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62,5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4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G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19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H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7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5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Insumo J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65384"/>
                  </a:ext>
                </a:extLst>
              </a:tr>
            </a:tbl>
          </a:graphicData>
        </a:graphic>
      </p:graphicFrame>
      <p:sp>
        <p:nvSpPr>
          <p:cNvPr id="4" name="Flecha: a la derecha con bandas 3">
            <a:extLst>
              <a:ext uri="{FF2B5EF4-FFF2-40B4-BE49-F238E27FC236}">
                <a16:creationId xmlns:a16="http://schemas.microsoft.com/office/drawing/2014/main" id="{AB825C45-37AA-06F1-8F4E-B65B62542DFE}"/>
              </a:ext>
            </a:extLst>
          </p:cNvPr>
          <p:cNvSpPr/>
          <p:nvPr/>
        </p:nvSpPr>
        <p:spPr>
          <a:xfrm>
            <a:off x="4992130" y="3429000"/>
            <a:ext cx="1260389" cy="698157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31AFD9-9469-18F0-FDB2-BE56983008A9}"/>
              </a:ext>
            </a:extLst>
          </p:cNvPr>
          <p:cNvSpPr txBox="1"/>
          <p:nvPr/>
        </p:nvSpPr>
        <p:spPr>
          <a:xfrm>
            <a:off x="6388446" y="3039414"/>
            <a:ext cx="3432606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Limitantes encontrados: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Poca comunicación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Exceso de carga laboral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Rotación e integridad de las </a:t>
            </a:r>
          </a:p>
          <a:p>
            <a:r>
              <a:rPr lang="es-ES" dirty="0"/>
              <a:t>    fuentes de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206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D77DDA6-4594-FD7D-1AD8-8E639D96790D}"/>
              </a:ext>
            </a:extLst>
          </p:cNvPr>
          <p:cNvSpPr txBox="1"/>
          <p:nvPr/>
        </p:nvSpPr>
        <p:spPr>
          <a:xfrm>
            <a:off x="301336" y="1191997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PLAN DE ACCIÓN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5C5DF5-E4D4-E81C-3BA7-D3161E431A09}"/>
              </a:ext>
            </a:extLst>
          </p:cNvPr>
          <p:cNvSpPr txBox="1"/>
          <p:nvPr/>
        </p:nvSpPr>
        <p:spPr>
          <a:xfrm>
            <a:off x="286527" y="1662929"/>
            <a:ext cx="984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Considerando la información de los técnicos y los insumos que se deben entregar en el día</a:t>
            </a:r>
          </a:p>
          <a:p>
            <a:r>
              <a:rPr lang="es-ES" dirty="0"/>
              <a:t>de hoy; se ha diseñado varias estrategias que permitan alcanzar el objetivo de la facturación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DB5C9B-9A24-0CCC-0952-E0F3E80CF8E8}"/>
              </a:ext>
            </a:extLst>
          </p:cNvPr>
          <p:cNvSpPr txBox="1"/>
          <p:nvPr/>
        </p:nvSpPr>
        <p:spPr>
          <a:xfrm>
            <a:off x="286527" y="2410860"/>
            <a:ext cx="104974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Reunión inicial </a:t>
            </a:r>
          </a:p>
          <a:p>
            <a:r>
              <a:rPr lang="es-ES" dirty="0"/>
              <a:t>Reunir el equipo para hablarles de la situación actual con el proceso, y lograr dar un sentido de</a:t>
            </a:r>
          </a:p>
          <a:p>
            <a:r>
              <a:rPr lang="es-ES" dirty="0"/>
              <a:t>pertenencia sobre las tareas que deben de realizar. Crear incentivos para retener y motivar </a:t>
            </a:r>
          </a:p>
          <a:p>
            <a:r>
              <a:rPr lang="es-ES" dirty="0"/>
              <a:t>Los técnicos, indicar que se ajustaran las cargas de trabajo, pero que se requiere del apoyo de </a:t>
            </a:r>
          </a:p>
          <a:p>
            <a:r>
              <a:rPr lang="es-ES" dirty="0"/>
              <a:t>las personas con mayor experticia para mejorar el proceso de facturación.</a:t>
            </a:r>
          </a:p>
          <a:p>
            <a:r>
              <a:rPr lang="es-ES" dirty="0"/>
              <a:t>Y pedir mucha comunicación, levantando la mano en caso de requerir ayuda o tener atascos en las </a:t>
            </a:r>
          </a:p>
          <a:p>
            <a:r>
              <a:rPr lang="es-ES" dirty="0"/>
              <a:t>Tareas propuestas.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1DB36E-18B0-B947-E6A2-5C22535B3ECE}"/>
              </a:ext>
            </a:extLst>
          </p:cNvPr>
          <p:cNvSpPr txBox="1"/>
          <p:nvPr/>
        </p:nvSpPr>
        <p:spPr>
          <a:xfrm>
            <a:off x="286527" y="4548741"/>
            <a:ext cx="942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2. Establecer un cronograma de trabajo para el día y que se logre la meta de facturación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492F38-2FCD-5635-328E-015A92C9E28D}"/>
              </a:ext>
            </a:extLst>
          </p:cNvPr>
          <p:cNvSpPr txBox="1"/>
          <p:nvPr/>
        </p:nvSpPr>
        <p:spPr>
          <a:xfrm>
            <a:off x="301336" y="5019672"/>
            <a:ext cx="10557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3. Una vez se inicia el proceso de facturación se debe de realizar seguimiento para estar enterados </a:t>
            </a:r>
          </a:p>
          <a:p>
            <a:r>
              <a:rPr lang="es-ES" dirty="0"/>
              <a:t>Del avance que se lleva.</a:t>
            </a:r>
          </a:p>
          <a:p>
            <a:endParaRPr lang="es-ES" dirty="0"/>
          </a:p>
          <a:p>
            <a:r>
              <a:rPr lang="es-ES" dirty="0"/>
              <a:t>En la siguiente diapositiva se indica la carga de trabajo propuesta: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4760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C8E1105-1BB1-4C10-901E-2DC7B38D4989}"/>
              </a:ext>
            </a:extLst>
          </p:cNvPr>
          <p:cNvSpPr txBox="1"/>
          <p:nvPr/>
        </p:nvSpPr>
        <p:spPr>
          <a:xfrm>
            <a:off x="342900" y="817999"/>
            <a:ext cx="29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DISTRIBUCIÓN DE TRABAJO</a:t>
            </a: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5EF5BBA-9657-655C-8191-22EB1B95C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71853"/>
              </p:ext>
            </p:extLst>
          </p:nvPr>
        </p:nvGraphicFramePr>
        <p:xfrm>
          <a:off x="457200" y="1203960"/>
          <a:ext cx="9271000" cy="465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5131659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3935917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6536427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154914535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82753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Nombre insumo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Duración (horas)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Peso (%)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Técnico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Observaciones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0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Teniendo en cuenta la antigüedad, y que podria tener más experiencia en el proceso se le asigna otro insumo de facturación, de requerir apoyo se revisara otro técnico que tenga disponibilidad.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4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87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Motivar a Pedro con palabras de aliento, retribución del buen trabajo que ha realizado; con el fin de subirle su seguridad en el trabajo que sabe ejecutar y que vea que se puede realizar.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0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equipo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Brindar apoyo los técnicos que logren terminar las tareas asignadas antes del tiempo propuesto.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521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397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 mucha experiencia pero con 1 hora más que los demas se le asignan dos insumos (F y G) para su elaboración. Por su perfil acádemico demuestra que tiene dominio con situaciones de trabajo pesado y en equipo.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60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8619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69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Teniendo en cuenta la antigüedad, y que podria tener más experiencia en el proceso se le asigna otro insumo de facturación, de requerir apoyo se revisara otro técnico que tenga disponibilidad.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5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 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equipo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Brindar apoyo los técnicos que logren terminar las tareas asignadas antes del tiempo propuesto.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627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6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D39508B-F8B4-C794-090F-EEDCF06B60E6}"/>
              </a:ext>
            </a:extLst>
          </p:cNvPr>
          <p:cNvSpPr/>
          <p:nvPr/>
        </p:nvSpPr>
        <p:spPr>
          <a:xfrm>
            <a:off x="2766127" y="2374211"/>
            <a:ext cx="55723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8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Gracias!!!!</a:t>
            </a:r>
          </a:p>
        </p:txBody>
      </p:sp>
    </p:spTree>
    <p:extLst>
      <p:ext uri="{BB962C8B-B14F-4D97-AF65-F5344CB8AC3E}">
        <p14:creationId xmlns:p14="http://schemas.microsoft.com/office/powerpoint/2010/main" val="15506216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1228</TotalTime>
  <Words>637</Words>
  <Application>Microsoft Office PowerPoint</Application>
  <PresentationFormat>Panorámica</PresentationFormat>
  <Paragraphs>167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Arbey Vera Osorio</dc:creator>
  <cp:lastModifiedBy>Arbey Vera Osorio</cp:lastModifiedBy>
  <cp:revision>26</cp:revision>
  <dcterms:created xsi:type="dcterms:W3CDTF">2023-09-23T17:41:03Z</dcterms:created>
  <dcterms:modified xsi:type="dcterms:W3CDTF">2023-09-25T03:42:11Z</dcterms:modified>
</cp:coreProperties>
</file>