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3"/>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charset="1" panose="020000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Open Sans" charset="1" panose="020B0606030504020204"/>
      <p:regular r:id="rId15"/>
    </p:embeddedFont>
    <p:embeddedFont>
      <p:font typeface="Open Sans Bold" charset="1" panose="020B0806030504020204"/>
      <p:regular r:id="rId16"/>
    </p:embeddedFont>
    <p:embeddedFont>
      <p:font typeface="Open Sans Italics" charset="1" panose="020B0606030504020204"/>
      <p:regular r:id="rId17"/>
    </p:embeddedFont>
    <p:embeddedFont>
      <p:font typeface="Open Sans Bold Italics" charset="1" panose="020B0806030504020204"/>
      <p:regular r:id="rId18"/>
    </p:embeddedFont>
    <p:embeddedFont>
      <p:font typeface="Open Sans Light" charset="1" panose="020B0306030504020204"/>
      <p:regular r:id="rId19"/>
    </p:embeddedFont>
    <p:embeddedFont>
      <p:font typeface="Open Sans Light Italics" charset="1" panose="020B0306030504020204"/>
      <p:regular r:id="rId20"/>
    </p:embeddedFont>
    <p:embeddedFont>
      <p:font typeface="Open Sans Ultra-Bold" charset="1" panose="00000000000000000000"/>
      <p:regular r:id="rId21"/>
    </p:embeddedFont>
    <p:embeddedFont>
      <p:font typeface="Open Sans Ultra-Bold Italics" charset="1" panose="00000000000000000000"/>
      <p:regular r:id="rId22"/>
    </p:embeddedFont>
    <p:embeddedFont>
      <p:font typeface="Repo Bold" charset="1" panose="02000503040000020004"/>
      <p:regular r:id="rId23"/>
    </p:embeddedFont>
    <p:embeddedFont>
      <p:font typeface="Repo Bold Bold" charset="1" panose="020005030400000200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37" Target="slides/slide13.xml" Type="http://schemas.openxmlformats.org/officeDocument/2006/relationships/slide"/><Relationship Id="rId38" Target="slides/slide14.xml" Type="http://schemas.openxmlformats.org/officeDocument/2006/relationships/slide"/><Relationship Id="rId39" Target="slides/slide15.xml" Type="http://schemas.openxmlformats.org/officeDocument/2006/relationships/slide"/><Relationship Id="rId4" Target="theme/theme1.xml" Type="http://schemas.openxmlformats.org/officeDocument/2006/relationships/theme"/><Relationship Id="rId40" Target="slides/slide16.xml" Type="http://schemas.openxmlformats.org/officeDocument/2006/relationships/slide"/><Relationship Id="rId41" Target="slides/slide17.xml" Type="http://schemas.openxmlformats.org/officeDocument/2006/relationships/slide"/><Relationship Id="rId42" Target="slides/slide18.xml" Type="http://schemas.openxmlformats.org/officeDocument/2006/relationships/slide"/><Relationship Id="rId43" Target="notesMasters/notesMaster1.xml" Type="http://schemas.openxmlformats.org/officeDocument/2006/relationships/notesMaster"/><Relationship Id="rId44" Target="theme/theme2.xml" Type="http://schemas.openxmlformats.org/officeDocument/2006/relationships/theme"/><Relationship Id="rId45" Target="notesSlides/notesSlide1.xml" Type="http://schemas.openxmlformats.org/officeDocument/2006/relationships/notesSlide"/><Relationship Id="rId46" Target="notesSlides/notesSlide2.xml" Type="http://schemas.openxmlformats.org/officeDocument/2006/relationships/notesSlide"/><Relationship Id="rId47" Target="notesSlides/notesSlide3.xml" Type="http://schemas.openxmlformats.org/officeDocument/2006/relationships/notesSlide"/><Relationship Id="rId48" Target="notesSlides/notesSlide4.xml" Type="http://schemas.openxmlformats.org/officeDocument/2006/relationships/notesSlide"/><Relationship Id="rId49" Target="notesSlides/notesSlide5.xml" Type="http://schemas.openxmlformats.org/officeDocument/2006/relationships/notesSlide"/><Relationship Id="rId5" Target="tableStyles.xml" Type="http://schemas.openxmlformats.org/officeDocument/2006/relationships/tableStyles"/><Relationship Id="rId50" Target="notesSlides/notesSlide6.xml" Type="http://schemas.openxmlformats.org/officeDocument/2006/relationships/notesSlide"/><Relationship Id="rId51" Target="notesSlides/notesSlide7.xml" Type="http://schemas.openxmlformats.org/officeDocument/2006/relationships/notesSlide"/><Relationship Id="rId52" Target="notesSlides/notesSlide8.xml" Type="http://schemas.openxmlformats.org/officeDocument/2006/relationships/notesSlide"/><Relationship Id="rId53" Target="notesSlides/notesSlide9.xml" Type="http://schemas.openxmlformats.org/officeDocument/2006/relationships/notesSlide"/><Relationship Id="rId54" Target="notesSlides/notesSlide10.xml" Type="http://schemas.openxmlformats.org/officeDocument/2006/relationships/notesSlide"/><Relationship Id="rId55" Target="notesSlides/notesSlide11.xml" Type="http://schemas.openxmlformats.org/officeDocument/2006/relationships/notesSlide"/><Relationship Id="rId56" Target="notesSlides/notesSlide12.xml" Type="http://schemas.openxmlformats.org/officeDocument/2006/relationships/notesSlide"/><Relationship Id="rId57" Target="notesSlides/notesSlide13.xml" Type="http://schemas.openxmlformats.org/officeDocument/2006/relationships/notesSlide"/><Relationship Id="rId58" Target="notesSlides/notesSlide14.xml" Type="http://schemas.openxmlformats.org/officeDocument/2006/relationships/notesSlide"/><Relationship Id="rId59" Target="notesSlides/notesSlide15.xml" Type="http://schemas.openxmlformats.org/officeDocument/2006/relationships/notesSlide"/><Relationship Id="rId6" Target="fonts/font6.fntdata" Type="http://schemas.openxmlformats.org/officeDocument/2006/relationships/font"/><Relationship Id="rId60" Target="notesSlides/notesSlide16.xml" Type="http://schemas.openxmlformats.org/officeDocument/2006/relationships/notesSlide"/><Relationship Id="rId61" Target="notesSlides/notesSlide17.xml" Type="http://schemas.openxmlformats.org/officeDocument/2006/relationships/notesSlide"/><Relationship Id="rId62" Target="notesSlides/notesSlide18.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basically us saying Hi, who we are and what we're going to be doing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Give an example, teach back, and then ask the class if they know of any examples of variables. </a:t>
            </a:r>
          </a:p>
          <a:p>
            <a:r>
              <a:rPr lang="en-US"/>
              <a:t/>
            </a:r>
          </a:p>
          <a:p>
            <a:r>
              <a:rPr lang="en-US"/>
              <a:t>teach back steps:</a:t>
            </a:r>
          </a:p>
          <a:p>
            <a:r>
              <a:rPr lang="en-US"/>
              <a:t>- hide defs</a:t>
            </a:r>
          </a:p>
          <a:p>
            <a:r>
              <a:rPr lang="en-US"/>
              <a:t>- in pairs, one person describe a variable to the other in their own words</a:t>
            </a:r>
          </a:p>
          <a:p>
            <a:r>
              <a:rPr lang="en-US"/>
              <a:t>- second person corrects any misunderstandings</a:t>
            </a:r>
          </a:p>
          <a:p>
            <a:r>
              <a:rPr lang="en-US"/>
              <a:t>- second person describes a condition </a:t>
            </a:r>
          </a:p>
          <a:p>
            <a:r>
              <a:rPr lang="en-US"/>
              <a:t>-first person corrects</a:t>
            </a:r>
          </a:p>
          <a:p>
            <a:r>
              <a:rPr lang="en-US"/>
              <a:t>- we will ask 2 pairs for their collective definition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Have the students teach back to us these two concepts.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Explain that these are how they look NOT WHEN CODED just in the bar.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HYPE THEM KIDS UP WE'RE PLAYING ROCK PAPER SCISSORS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Common consensus is that this is easier than us showing them step by step. Be alert in case a student has troubles or has questions.</a:t>
            </a:r>
          </a:p>
          <a:p>
            <a:r>
              <a:rPr lang="en-US"/>
              <a:t/>
            </a:r>
          </a:p>
          <a:p>
            <a:r>
              <a:rPr lang="en-US"/>
              <a:t>Expansion points: </a:t>
            </a:r>
          </a:p>
          <a:p>
            <a:r>
              <a:rPr lang="en-US"/>
              <a:t>Have them have different ideas for rock paper scissors.</a:t>
            </a:r>
          </a:p>
          <a:p>
            <a:r>
              <a:rPr lang="en-US"/>
              <a:t>Can they invent a new hierarchy? Rock paper scissors lizard spock?</a:t>
            </a:r>
          </a:p>
          <a:p>
            <a:r>
              <a:rPr lang="en-US"/>
              <a:t>Can they add a little bit of code that plays music depending on what kind of variable they get?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Throwback to the learning objectives. These measure if the students have learnt anything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ONLY IF WE HAVE TIME!!</a:t>
            </a:r>
          </a:p>
          <a:p>
            <a:r>
              <a:rPr lang="en-US"/>
              <a:t>We ourselves should also program one microbit with the code because there will be 11 pairs and we don't want anyone to feel left out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Common consensus is that this is easier than us showing them step by step. Be alert in case a student has troubles or has questions.</a:t>
            </a:r>
          </a:p>
          <a:p>
            <a:r>
              <a:rPr lang="en-US"/>
              <a:t/>
            </a:r>
          </a:p>
          <a:p>
            <a:r>
              <a:rPr lang="en-US"/>
              <a:t>Expansion points: </a:t>
            </a:r>
          </a:p>
          <a:p>
            <a:r>
              <a:rPr lang="en-US"/>
              <a:t>Have them have different ideas for rock paper scissors.</a:t>
            </a:r>
          </a:p>
          <a:p>
            <a:r>
              <a:rPr lang="en-US"/>
              <a:t>Can they invent a new hierarchy? Rock paper scissors lizard spock?</a:t>
            </a:r>
          </a:p>
          <a:p>
            <a:r>
              <a:rPr lang="en-US"/>
              <a:t>Can they add a little bit of code that plays music depending on what kind of variable they get?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tidy up and feedback</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Explain each activity, and give an overview, i.e. Make a smiley will consist of you guys creating a smiley face using the microbit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Specify the learning outcomes and that we will revisit them later on in the class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need to mention:</a:t>
            </a:r>
          </a:p>
          <a:p>
            <a:r>
              <a:rPr lang="en-US"/>
              <a:t>- usb port - this connects the microbit to the computer</a:t>
            </a:r>
          </a:p>
          <a:p>
            <a:r>
              <a:rPr lang="en-US"/>
              <a:t>- LED screen - allows us to display images </a:t>
            </a:r>
          </a:p>
          <a:p>
            <a:r>
              <a:rPr lang="en-US"/>
              <a:t>- Accelerometer - lets the microbit know if it is being tilted </a:t>
            </a:r>
          </a:p>
          <a:p>
            <a:r>
              <a:rPr lang="en-US"/>
              <a:t>- Power indicator - lets us know if the microbit is properly connected</a:t>
            </a:r>
          </a:p>
          <a:p>
            <a:r>
              <a:rPr lang="en-US"/>
              <a:t>- Battery socket - we use this when we don't want the microbit to be connected to the computer, but we still want it to work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Quick explanation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will be the most complicated part, just ensure the students are connected to the computer and are following along what we need them to do.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AFTER everyone has set it up. we can allow them to experiment but say we will be giving you a hint!!! We can ask if they want one and if they don't we can just skip this slide.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where we expect them to have most issues. Just keep calm and try to fix it one step at a time making sure the student knows what's happening and why. make sure that they are ON CHROME!!!!! THIS DOESN'T WORK ON FIREFOX. Once it's set up, easier for them to download the program.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nothing to say just remember to keep encouraging and complimenting students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svg" Type="http://schemas.openxmlformats.org/officeDocument/2006/relationships/image"/><Relationship Id="rId12" Target="../media/image50.png" Type="http://schemas.openxmlformats.org/officeDocument/2006/relationships/image"/><Relationship Id="rId13" Target="../media/image51.svg" Type="http://schemas.openxmlformats.org/officeDocument/2006/relationships/image"/><Relationship Id="rId14" Target="../media/image52.png" Type="http://schemas.openxmlformats.org/officeDocument/2006/relationships/image"/><Relationship Id="rId15" Target="../media/image53.svg" Type="http://schemas.openxmlformats.org/officeDocument/2006/relationships/image"/><Relationship Id="rId16" Target="../media/image8.png" Type="http://schemas.openxmlformats.org/officeDocument/2006/relationships/image"/><Relationship Id="rId17" Target="../media/image9.svg" Type="http://schemas.openxmlformats.org/officeDocument/2006/relationships/image"/><Relationship Id="rId18" Target="../media/image28.png" Type="http://schemas.openxmlformats.org/officeDocument/2006/relationships/image"/><Relationship Id="rId19" Target="../media/image29.svg" Type="http://schemas.openxmlformats.org/officeDocument/2006/relationships/image"/><Relationship Id="rId2" Target="../notesSlides/notesSlide10.xml" Type="http://schemas.openxmlformats.org/officeDocument/2006/relationships/notesSlide"/><Relationship Id="rId3" Target="../media/image1.pn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svg" Type="http://schemas.openxmlformats.org/officeDocument/2006/relationships/image"/><Relationship Id="rId12" Target="../media/image50.png" Type="http://schemas.openxmlformats.org/officeDocument/2006/relationships/image"/><Relationship Id="rId13" Target="../media/image51.svg" Type="http://schemas.openxmlformats.org/officeDocument/2006/relationships/image"/><Relationship Id="rId14" Target="../media/image52.png" Type="http://schemas.openxmlformats.org/officeDocument/2006/relationships/image"/><Relationship Id="rId15" Target="../media/image53.svg" Type="http://schemas.openxmlformats.org/officeDocument/2006/relationships/image"/><Relationship Id="rId16" Target="../media/image8.png" Type="http://schemas.openxmlformats.org/officeDocument/2006/relationships/image"/><Relationship Id="rId17" Target="../media/image9.svg" Type="http://schemas.openxmlformats.org/officeDocument/2006/relationships/image"/><Relationship Id="rId18" Target="../media/image28.png" Type="http://schemas.openxmlformats.org/officeDocument/2006/relationships/image"/><Relationship Id="rId19" Target="../media/image29.svg" Type="http://schemas.openxmlformats.org/officeDocument/2006/relationships/image"/><Relationship Id="rId2" Target="../notesSlides/notesSlide11.xml" Type="http://schemas.openxmlformats.org/officeDocument/2006/relationships/notesSlide"/><Relationship Id="rId3" Target="../media/image1.pn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png" Type="http://schemas.openxmlformats.org/officeDocument/2006/relationships/image"/><Relationship Id="rId2" Target="../notesSlides/notesSlide12.xml" Type="http://schemas.openxmlformats.org/officeDocument/2006/relationships/notesSlide"/><Relationship Id="rId3" Target="../media/image1.pn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notesSlides/notesSlide1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2" Target="../notesSlides/notesSlide14.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60.png" Type="http://schemas.openxmlformats.org/officeDocument/2006/relationships/image"/><Relationship Id="rId15" Target="../media/image61.svg" Type="http://schemas.openxmlformats.org/officeDocument/2006/relationships/image"/><Relationship Id="rId2" Target="../notesSlides/notesSlide15.xml" Type="http://schemas.openxmlformats.org/officeDocument/2006/relationships/notesSlide"/><Relationship Id="rId3" Target="../media/image1.pn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48.png" Type="http://schemas.openxmlformats.org/officeDocument/2006/relationships/image"/><Relationship Id="rId9" Target="../media/image4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notesSlides/notesSlide16.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2" Target="../notesSlides/notesSlide17.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4.png" Type="http://schemas.openxmlformats.org/officeDocument/2006/relationships/image"/><Relationship Id="rId11" Target="../media/image65.svg" Type="http://schemas.openxmlformats.org/officeDocument/2006/relationships/image"/><Relationship Id="rId2" Target="../notesSlides/notesSlide18.xml" Type="http://schemas.openxmlformats.org/officeDocument/2006/relationships/notesSlide"/><Relationship Id="rId3" Target="../media/image1.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62.png" Type="http://schemas.openxmlformats.org/officeDocument/2006/relationships/image"/><Relationship Id="rId9" Target="../media/image6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notesSlides/notesSlide2.xml" Type="http://schemas.openxmlformats.org/officeDocument/2006/relationships/notesSlide"/><Relationship Id="rId3" Target="../media/image1.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notesSlides/notesSlide4.xml" Type="http://schemas.openxmlformats.org/officeDocument/2006/relationships/notesSlide"/><Relationship Id="rId3" Target="../media/image1.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2" Target="../notesSlides/notesSlide5.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2" Target="../notesSlides/notesSlide6.xml" Type="http://schemas.openxmlformats.org/officeDocument/2006/relationships/notesSlide"/><Relationship Id="rId3" Target="../media/image1.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36.png" Type="http://schemas.openxmlformats.org/officeDocument/2006/relationships/image"/><Relationship Id="rId2" Target="../notesSlides/notesSlide7.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37.png" Type="http://schemas.openxmlformats.org/officeDocument/2006/relationships/image"/><Relationship Id="rId13" Target="../media/image38.png" Type="http://schemas.openxmlformats.org/officeDocument/2006/relationships/image"/><Relationship Id="rId14" Target="../media/image39.png" Type="http://schemas.openxmlformats.org/officeDocument/2006/relationships/image"/><Relationship Id="rId15" Target="../media/image40.png" Type="http://schemas.openxmlformats.org/officeDocument/2006/relationships/image"/><Relationship Id="rId16" Target="../media/image41.png" Type="http://schemas.openxmlformats.org/officeDocument/2006/relationships/image"/><Relationship Id="rId17" Target="../media/image42.svg" Type="http://schemas.openxmlformats.org/officeDocument/2006/relationships/image"/><Relationship Id="rId18" Target="../media/image43.png" Type="http://schemas.openxmlformats.org/officeDocument/2006/relationships/image"/><Relationship Id="rId19" Target="../media/image44.gif" Type="http://schemas.openxmlformats.org/officeDocument/2006/relationships/image"/><Relationship Id="rId2" Target="../notesSlides/notesSlide8.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14" Target="../media/image45.png" Type="http://schemas.openxmlformats.org/officeDocument/2006/relationships/image"/><Relationship Id="rId2" Target="../notesSlides/notesSlide9.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33642" y="23461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1242" y="21937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280600">
            <a:off x="-2095788" y="7351783"/>
            <a:ext cx="6248976" cy="3442617"/>
          </a:xfrm>
          <a:custGeom>
            <a:avLst/>
            <a:gdLst/>
            <a:ahLst/>
            <a:cxnLst/>
            <a:rect r="r" b="b" t="t" l="l"/>
            <a:pathLst>
              <a:path h="3442617" w="6248976">
                <a:moveTo>
                  <a:pt x="0" y="0"/>
                </a:moveTo>
                <a:lnTo>
                  <a:pt x="6248976" y="0"/>
                </a:lnTo>
                <a:lnTo>
                  <a:pt x="6248976" y="3442618"/>
                </a:lnTo>
                <a:lnTo>
                  <a:pt x="0" y="34426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960546" y="2849085"/>
            <a:ext cx="5438226" cy="6224007"/>
          </a:xfrm>
          <a:custGeom>
            <a:avLst/>
            <a:gdLst/>
            <a:ahLst/>
            <a:cxnLst/>
            <a:rect r="r" b="b" t="t" l="l"/>
            <a:pathLst>
              <a:path h="6224007" w="5438226">
                <a:moveTo>
                  <a:pt x="0" y="0"/>
                </a:moveTo>
                <a:lnTo>
                  <a:pt x="5438226" y="0"/>
                </a:lnTo>
                <a:lnTo>
                  <a:pt x="5438226" y="6224007"/>
                </a:lnTo>
                <a:lnTo>
                  <a:pt x="0" y="6224007"/>
                </a:lnTo>
                <a:lnTo>
                  <a:pt x="0" y="0"/>
                </a:lnTo>
                <a:close/>
              </a:path>
            </a:pathLst>
          </a:custGeom>
          <a:blipFill>
            <a:blip r:embed="rId12"/>
            <a:stretch>
              <a:fillRect l="0" t="0" r="0" b="0"/>
            </a:stretch>
          </a:blipFill>
        </p:spPr>
      </p:sp>
      <p:sp>
        <p:nvSpPr>
          <p:cNvPr name="TextBox 8" id="8"/>
          <p:cNvSpPr txBox="true"/>
          <p:nvPr/>
        </p:nvSpPr>
        <p:spPr>
          <a:xfrm rot="0">
            <a:off x="2873908" y="4398122"/>
            <a:ext cx="10107960" cy="2083253"/>
          </a:xfrm>
          <a:prstGeom prst="rect">
            <a:avLst/>
          </a:prstGeom>
        </p:spPr>
        <p:txBody>
          <a:bodyPr anchor="t" rtlCol="false" tIns="0" lIns="0" bIns="0" rIns="0">
            <a:spAutoFit/>
          </a:bodyPr>
          <a:lstStyle/>
          <a:p>
            <a:pPr marL="0" indent="0" lvl="0">
              <a:lnSpc>
                <a:spcPts val="16722"/>
              </a:lnSpc>
              <a:spcBef>
                <a:spcPct val="0"/>
              </a:spcBef>
            </a:pPr>
            <a:r>
              <a:rPr lang="en-US" sz="11944">
                <a:solidFill>
                  <a:srgbClr val="000000"/>
                </a:solidFill>
                <a:latin typeface="Repo Bold Bold"/>
              </a:rPr>
              <a:t>Introduction</a:t>
            </a:r>
          </a:p>
        </p:txBody>
      </p:sp>
      <p:sp>
        <p:nvSpPr>
          <p:cNvPr name="Freeform 9" id="9"/>
          <p:cNvSpPr/>
          <p:nvPr/>
        </p:nvSpPr>
        <p:spPr>
          <a:xfrm flipH="false" flipV="false" rot="0">
            <a:off x="2753205" y="4262376"/>
            <a:ext cx="4809948" cy="577194"/>
          </a:xfrm>
          <a:custGeom>
            <a:avLst/>
            <a:gdLst/>
            <a:ahLst/>
            <a:cxnLst/>
            <a:rect r="r" b="b" t="t" l="l"/>
            <a:pathLst>
              <a:path h="577194" w="4809948">
                <a:moveTo>
                  <a:pt x="0" y="0"/>
                </a:moveTo>
                <a:lnTo>
                  <a:pt x="4809948" y="0"/>
                </a:lnTo>
                <a:lnTo>
                  <a:pt x="4809948" y="577194"/>
                </a:lnTo>
                <a:lnTo>
                  <a:pt x="0" y="5771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2873908" y="2578658"/>
            <a:ext cx="7301985" cy="2083253"/>
          </a:xfrm>
          <a:prstGeom prst="rect">
            <a:avLst/>
          </a:prstGeom>
        </p:spPr>
        <p:txBody>
          <a:bodyPr anchor="t" rtlCol="false" tIns="0" lIns="0" bIns="0" rIns="0">
            <a:spAutoFit/>
          </a:bodyPr>
          <a:lstStyle/>
          <a:p>
            <a:pPr marL="0" indent="0" lvl="0">
              <a:lnSpc>
                <a:spcPts val="16722"/>
              </a:lnSpc>
              <a:spcBef>
                <a:spcPct val="0"/>
              </a:spcBef>
            </a:pPr>
            <a:r>
              <a:rPr lang="en-US" sz="11944">
                <a:solidFill>
                  <a:srgbClr val="000000"/>
                </a:solidFill>
                <a:latin typeface="Repo Bold Bold"/>
              </a:rPr>
              <a:t>Microbits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028700"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585250" y="5037922"/>
            <a:ext cx="8716094" cy="5689232"/>
          </a:xfrm>
          <a:custGeom>
            <a:avLst/>
            <a:gdLst/>
            <a:ahLst/>
            <a:cxnLst/>
            <a:rect r="r" b="b" t="t" l="l"/>
            <a:pathLst>
              <a:path h="5689232" w="8716094">
                <a:moveTo>
                  <a:pt x="0" y="0"/>
                </a:moveTo>
                <a:lnTo>
                  <a:pt x="8716094" y="0"/>
                </a:lnTo>
                <a:lnTo>
                  <a:pt x="8716094" y="5689232"/>
                </a:lnTo>
                <a:lnTo>
                  <a:pt x="0" y="56892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198615"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615357" y="1263707"/>
            <a:ext cx="5060685" cy="1910409"/>
          </a:xfrm>
          <a:custGeom>
            <a:avLst/>
            <a:gdLst/>
            <a:ahLst/>
            <a:cxnLst/>
            <a:rect r="r" b="b" t="t" l="l"/>
            <a:pathLst>
              <a:path h="1910409" w="5060685">
                <a:moveTo>
                  <a:pt x="0" y="0"/>
                </a:moveTo>
                <a:lnTo>
                  <a:pt x="5060684" y="0"/>
                </a:lnTo>
                <a:lnTo>
                  <a:pt x="5060684" y="1910408"/>
                </a:lnTo>
                <a:lnTo>
                  <a:pt x="0" y="19104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true" rot="7499656">
            <a:off x="4123323" y="2326829"/>
            <a:ext cx="2397621" cy="1083022"/>
          </a:xfrm>
          <a:custGeom>
            <a:avLst/>
            <a:gdLst/>
            <a:ahLst/>
            <a:cxnLst/>
            <a:rect r="r" b="b" t="t" l="l"/>
            <a:pathLst>
              <a:path h="1083022" w="2397621">
                <a:moveTo>
                  <a:pt x="0" y="1083022"/>
                </a:moveTo>
                <a:lnTo>
                  <a:pt x="2397621" y="1083022"/>
                </a:lnTo>
                <a:lnTo>
                  <a:pt x="2397621" y="0"/>
                </a:lnTo>
                <a:lnTo>
                  <a:pt x="0" y="0"/>
                </a:lnTo>
                <a:lnTo>
                  <a:pt x="0" y="1083022"/>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801738" y="4867306"/>
            <a:ext cx="1040792" cy="1080924"/>
          </a:xfrm>
          <a:custGeom>
            <a:avLst/>
            <a:gdLst/>
            <a:ahLst/>
            <a:cxnLst/>
            <a:rect r="r" b="b" t="t" l="l"/>
            <a:pathLst>
              <a:path h="1080924" w="1040792">
                <a:moveTo>
                  <a:pt x="0" y="0"/>
                </a:moveTo>
                <a:lnTo>
                  <a:pt x="1040791" y="0"/>
                </a:lnTo>
                <a:lnTo>
                  <a:pt x="1040791" y="1080924"/>
                </a:lnTo>
                <a:lnTo>
                  <a:pt x="0" y="108092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895616" y="4843148"/>
            <a:ext cx="877165" cy="1129240"/>
          </a:xfrm>
          <a:custGeom>
            <a:avLst/>
            <a:gdLst/>
            <a:ahLst/>
            <a:cxnLst/>
            <a:rect r="r" b="b" t="t" l="l"/>
            <a:pathLst>
              <a:path h="1129240" w="877165">
                <a:moveTo>
                  <a:pt x="0" y="0"/>
                </a:moveTo>
                <a:lnTo>
                  <a:pt x="877165" y="0"/>
                </a:lnTo>
                <a:lnTo>
                  <a:pt x="877165" y="1129240"/>
                </a:lnTo>
                <a:lnTo>
                  <a:pt x="0" y="112924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true" flipV="true" rot="-7473391">
            <a:off x="11765115" y="2328655"/>
            <a:ext cx="2397621" cy="1083022"/>
          </a:xfrm>
          <a:custGeom>
            <a:avLst/>
            <a:gdLst/>
            <a:ahLst/>
            <a:cxnLst/>
            <a:rect r="r" b="b" t="t" l="l"/>
            <a:pathLst>
              <a:path h="1083022" w="2397621">
                <a:moveTo>
                  <a:pt x="2397620" y="1083021"/>
                </a:moveTo>
                <a:lnTo>
                  <a:pt x="0" y="1083021"/>
                </a:lnTo>
                <a:lnTo>
                  <a:pt x="0" y="0"/>
                </a:lnTo>
                <a:lnTo>
                  <a:pt x="2397620" y="0"/>
                </a:lnTo>
                <a:lnTo>
                  <a:pt x="2397620" y="108302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2657116" y="6066438"/>
            <a:ext cx="3510381" cy="1736725"/>
          </a:xfrm>
          <a:prstGeom prst="rect">
            <a:avLst/>
          </a:prstGeom>
        </p:spPr>
        <p:txBody>
          <a:bodyPr anchor="t" rtlCol="false" tIns="0" lIns="0" bIns="0" rIns="0">
            <a:spAutoFit/>
          </a:bodyPr>
          <a:lstStyle/>
          <a:p>
            <a:pPr marL="0" indent="0" lvl="0">
              <a:lnSpc>
                <a:spcPts val="3499"/>
              </a:lnSpc>
              <a:spcBef>
                <a:spcPct val="0"/>
              </a:spcBef>
            </a:pPr>
            <a:r>
              <a:rPr lang="en-US" sz="2499" spc="-24">
                <a:solidFill>
                  <a:srgbClr val="000000"/>
                </a:solidFill>
                <a:latin typeface="DM Sans"/>
              </a:rPr>
              <a:t>A condition helps us make decisions by checking if something is true or false </a:t>
            </a:r>
          </a:p>
        </p:txBody>
      </p:sp>
      <p:sp>
        <p:nvSpPr>
          <p:cNvPr name="TextBox 12" id="12"/>
          <p:cNvSpPr txBox="true"/>
          <p:nvPr/>
        </p:nvSpPr>
        <p:spPr>
          <a:xfrm rot="0">
            <a:off x="12657116" y="5095875"/>
            <a:ext cx="3256664"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Condition</a:t>
            </a:r>
          </a:p>
        </p:txBody>
      </p:sp>
      <p:sp>
        <p:nvSpPr>
          <p:cNvPr name="TextBox 13" id="13"/>
          <p:cNvSpPr txBox="true"/>
          <p:nvPr/>
        </p:nvSpPr>
        <p:spPr>
          <a:xfrm rot="0">
            <a:off x="6932102" y="1754578"/>
            <a:ext cx="4427193" cy="823408"/>
          </a:xfrm>
          <a:prstGeom prst="rect">
            <a:avLst/>
          </a:prstGeom>
        </p:spPr>
        <p:txBody>
          <a:bodyPr anchor="t" rtlCol="false" tIns="0" lIns="0" bIns="0" rIns="0">
            <a:spAutoFit/>
          </a:bodyPr>
          <a:lstStyle/>
          <a:p>
            <a:pPr algn="ctr" marL="0" indent="0" lvl="0">
              <a:lnSpc>
                <a:spcPts val="6681"/>
              </a:lnSpc>
              <a:spcBef>
                <a:spcPct val="0"/>
              </a:spcBef>
            </a:pPr>
            <a:r>
              <a:rPr lang="en-US" sz="4772">
                <a:solidFill>
                  <a:srgbClr val="000000"/>
                </a:solidFill>
                <a:latin typeface="Repo Bold Bold"/>
              </a:rPr>
              <a:t>Concepts</a:t>
            </a:r>
          </a:p>
        </p:txBody>
      </p:sp>
      <p:sp>
        <p:nvSpPr>
          <p:cNvPr name="TextBox 14" id="14"/>
          <p:cNvSpPr txBox="true"/>
          <p:nvPr/>
        </p:nvSpPr>
        <p:spPr>
          <a:xfrm rot="0">
            <a:off x="1545074" y="5731352"/>
            <a:ext cx="3510381" cy="2613025"/>
          </a:xfrm>
          <a:prstGeom prst="rect">
            <a:avLst/>
          </a:prstGeom>
        </p:spPr>
        <p:txBody>
          <a:bodyPr anchor="t" rtlCol="false" tIns="0" lIns="0" bIns="0" rIns="0">
            <a:spAutoFit/>
          </a:bodyPr>
          <a:lstStyle/>
          <a:p>
            <a:pPr marL="0" indent="0" lvl="0">
              <a:lnSpc>
                <a:spcPts val="3499"/>
              </a:lnSpc>
              <a:spcBef>
                <a:spcPct val="0"/>
              </a:spcBef>
            </a:pPr>
            <a:r>
              <a:rPr lang="en-US" sz="2499" spc="-24">
                <a:solidFill>
                  <a:srgbClr val="000000"/>
                </a:solidFill>
                <a:latin typeface="DM Sans"/>
              </a:rPr>
              <a:t>A container that holds information, such as numbers or words, and you can change what's inside whenever you want.</a:t>
            </a:r>
          </a:p>
        </p:txBody>
      </p:sp>
      <p:sp>
        <p:nvSpPr>
          <p:cNvPr name="TextBox 15" id="15"/>
          <p:cNvSpPr txBox="true"/>
          <p:nvPr/>
        </p:nvSpPr>
        <p:spPr>
          <a:xfrm rot="0">
            <a:off x="1545074" y="5152222"/>
            <a:ext cx="3256664"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Variable</a:t>
            </a:r>
          </a:p>
        </p:txBody>
      </p:sp>
      <p:sp>
        <p:nvSpPr>
          <p:cNvPr name="Freeform 16" id="16"/>
          <p:cNvSpPr/>
          <p:nvPr/>
        </p:nvSpPr>
        <p:spPr>
          <a:xfrm flipH="false" flipV="false" rot="7282648">
            <a:off x="-1792404" y="516566"/>
            <a:ext cx="5115649" cy="2818257"/>
          </a:xfrm>
          <a:custGeom>
            <a:avLst/>
            <a:gdLst/>
            <a:ahLst/>
            <a:cxnLst/>
            <a:rect r="r" b="b" t="t" l="l"/>
            <a:pathLst>
              <a:path h="2818257" w="5115649">
                <a:moveTo>
                  <a:pt x="0" y="0"/>
                </a:moveTo>
                <a:lnTo>
                  <a:pt x="5115649" y="0"/>
                </a:lnTo>
                <a:lnTo>
                  <a:pt x="5115649" y="2818257"/>
                </a:lnTo>
                <a:lnTo>
                  <a:pt x="0" y="281825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15895616" y="8945111"/>
            <a:ext cx="2966186" cy="2885291"/>
          </a:xfrm>
          <a:custGeom>
            <a:avLst/>
            <a:gdLst/>
            <a:ahLst/>
            <a:cxnLst/>
            <a:rect r="r" b="b" t="t" l="l"/>
            <a:pathLst>
              <a:path h="2885291" w="2966186">
                <a:moveTo>
                  <a:pt x="0" y="0"/>
                </a:moveTo>
                <a:lnTo>
                  <a:pt x="2966187" y="0"/>
                </a:lnTo>
                <a:lnTo>
                  <a:pt x="2966187" y="2885290"/>
                </a:lnTo>
                <a:lnTo>
                  <a:pt x="0" y="288529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028700"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585250" y="5037922"/>
            <a:ext cx="8716094" cy="5689232"/>
          </a:xfrm>
          <a:custGeom>
            <a:avLst/>
            <a:gdLst/>
            <a:ahLst/>
            <a:cxnLst/>
            <a:rect r="r" b="b" t="t" l="l"/>
            <a:pathLst>
              <a:path h="5689232" w="8716094">
                <a:moveTo>
                  <a:pt x="0" y="0"/>
                </a:moveTo>
                <a:lnTo>
                  <a:pt x="8716094" y="0"/>
                </a:lnTo>
                <a:lnTo>
                  <a:pt x="8716094" y="5689232"/>
                </a:lnTo>
                <a:lnTo>
                  <a:pt x="0" y="56892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198615"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615357" y="1263707"/>
            <a:ext cx="5060685" cy="1910409"/>
          </a:xfrm>
          <a:custGeom>
            <a:avLst/>
            <a:gdLst/>
            <a:ahLst/>
            <a:cxnLst/>
            <a:rect r="r" b="b" t="t" l="l"/>
            <a:pathLst>
              <a:path h="1910409" w="5060685">
                <a:moveTo>
                  <a:pt x="0" y="0"/>
                </a:moveTo>
                <a:lnTo>
                  <a:pt x="5060684" y="0"/>
                </a:lnTo>
                <a:lnTo>
                  <a:pt x="5060684" y="1910408"/>
                </a:lnTo>
                <a:lnTo>
                  <a:pt x="0" y="19104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true" rot="7499656">
            <a:off x="4123323" y="2326829"/>
            <a:ext cx="2397621" cy="1083022"/>
          </a:xfrm>
          <a:custGeom>
            <a:avLst/>
            <a:gdLst/>
            <a:ahLst/>
            <a:cxnLst/>
            <a:rect r="r" b="b" t="t" l="l"/>
            <a:pathLst>
              <a:path h="1083022" w="2397621">
                <a:moveTo>
                  <a:pt x="0" y="1083022"/>
                </a:moveTo>
                <a:lnTo>
                  <a:pt x="2397621" y="1083022"/>
                </a:lnTo>
                <a:lnTo>
                  <a:pt x="2397621" y="0"/>
                </a:lnTo>
                <a:lnTo>
                  <a:pt x="0" y="0"/>
                </a:lnTo>
                <a:lnTo>
                  <a:pt x="0" y="1083022"/>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801738" y="4867306"/>
            <a:ext cx="1040792" cy="1080924"/>
          </a:xfrm>
          <a:custGeom>
            <a:avLst/>
            <a:gdLst/>
            <a:ahLst/>
            <a:cxnLst/>
            <a:rect r="r" b="b" t="t" l="l"/>
            <a:pathLst>
              <a:path h="1080924" w="1040792">
                <a:moveTo>
                  <a:pt x="0" y="0"/>
                </a:moveTo>
                <a:lnTo>
                  <a:pt x="1040791" y="0"/>
                </a:lnTo>
                <a:lnTo>
                  <a:pt x="1040791" y="1080924"/>
                </a:lnTo>
                <a:lnTo>
                  <a:pt x="0" y="108092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895616" y="4843148"/>
            <a:ext cx="877165" cy="1129240"/>
          </a:xfrm>
          <a:custGeom>
            <a:avLst/>
            <a:gdLst/>
            <a:ahLst/>
            <a:cxnLst/>
            <a:rect r="r" b="b" t="t" l="l"/>
            <a:pathLst>
              <a:path h="1129240" w="877165">
                <a:moveTo>
                  <a:pt x="0" y="0"/>
                </a:moveTo>
                <a:lnTo>
                  <a:pt x="877165" y="0"/>
                </a:lnTo>
                <a:lnTo>
                  <a:pt x="877165" y="1129240"/>
                </a:lnTo>
                <a:lnTo>
                  <a:pt x="0" y="112924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true" flipV="true" rot="-7473391">
            <a:off x="11765115" y="2328655"/>
            <a:ext cx="2397621" cy="1083022"/>
          </a:xfrm>
          <a:custGeom>
            <a:avLst/>
            <a:gdLst/>
            <a:ahLst/>
            <a:cxnLst/>
            <a:rect r="r" b="b" t="t" l="l"/>
            <a:pathLst>
              <a:path h="1083022" w="2397621">
                <a:moveTo>
                  <a:pt x="2397620" y="1083021"/>
                </a:moveTo>
                <a:lnTo>
                  <a:pt x="0" y="1083021"/>
                </a:lnTo>
                <a:lnTo>
                  <a:pt x="0" y="0"/>
                </a:lnTo>
                <a:lnTo>
                  <a:pt x="2397620" y="0"/>
                </a:lnTo>
                <a:lnTo>
                  <a:pt x="2397620" y="108302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2638953" y="6123539"/>
            <a:ext cx="3256664" cy="613410"/>
          </a:xfrm>
          <a:prstGeom prst="rect">
            <a:avLst/>
          </a:prstGeom>
        </p:spPr>
        <p:txBody>
          <a:bodyPr anchor="t" rtlCol="false" tIns="0" lIns="0" bIns="0" rIns="0">
            <a:spAutoFit/>
          </a:bodyPr>
          <a:lstStyle/>
          <a:p>
            <a:pPr>
              <a:lnSpc>
                <a:spcPts val="5040"/>
              </a:lnSpc>
              <a:spcBef>
                <a:spcPct val="0"/>
              </a:spcBef>
            </a:pPr>
            <a:r>
              <a:rPr lang="en-US" sz="3600">
                <a:solidFill>
                  <a:srgbClr val="000000"/>
                </a:solidFill>
                <a:latin typeface="DM Sans Bold"/>
              </a:rPr>
              <a:t>Conditions</a:t>
            </a:r>
          </a:p>
        </p:txBody>
      </p:sp>
      <p:sp>
        <p:nvSpPr>
          <p:cNvPr name="TextBox 12" id="12"/>
          <p:cNvSpPr txBox="true"/>
          <p:nvPr/>
        </p:nvSpPr>
        <p:spPr>
          <a:xfrm rot="0">
            <a:off x="6932102" y="1754578"/>
            <a:ext cx="4427193" cy="823408"/>
          </a:xfrm>
          <a:prstGeom prst="rect">
            <a:avLst/>
          </a:prstGeom>
        </p:spPr>
        <p:txBody>
          <a:bodyPr anchor="t" rtlCol="false" tIns="0" lIns="0" bIns="0" rIns="0">
            <a:spAutoFit/>
          </a:bodyPr>
          <a:lstStyle/>
          <a:p>
            <a:pPr algn="ctr" marL="0" indent="0" lvl="0">
              <a:lnSpc>
                <a:spcPts val="6681"/>
              </a:lnSpc>
              <a:spcBef>
                <a:spcPct val="0"/>
              </a:spcBef>
            </a:pPr>
            <a:r>
              <a:rPr lang="en-US" sz="4772">
                <a:solidFill>
                  <a:srgbClr val="000000"/>
                </a:solidFill>
                <a:latin typeface="Repo Bold Bold"/>
              </a:rPr>
              <a:t>Concepts</a:t>
            </a:r>
          </a:p>
        </p:txBody>
      </p:sp>
      <p:sp>
        <p:nvSpPr>
          <p:cNvPr name="TextBox 13" id="13"/>
          <p:cNvSpPr txBox="true"/>
          <p:nvPr/>
        </p:nvSpPr>
        <p:spPr>
          <a:xfrm rot="0">
            <a:off x="1671933" y="6123539"/>
            <a:ext cx="3256664" cy="613410"/>
          </a:xfrm>
          <a:prstGeom prst="rect">
            <a:avLst/>
          </a:prstGeom>
        </p:spPr>
        <p:txBody>
          <a:bodyPr anchor="t" rtlCol="false" tIns="0" lIns="0" bIns="0" rIns="0">
            <a:spAutoFit/>
          </a:bodyPr>
          <a:lstStyle/>
          <a:p>
            <a:pPr>
              <a:lnSpc>
                <a:spcPts val="5040"/>
              </a:lnSpc>
              <a:spcBef>
                <a:spcPct val="0"/>
              </a:spcBef>
            </a:pPr>
            <a:r>
              <a:rPr lang="en-US" sz="3600">
                <a:solidFill>
                  <a:srgbClr val="000000"/>
                </a:solidFill>
                <a:latin typeface="DM Sans Bold"/>
              </a:rPr>
              <a:t>Variables</a:t>
            </a:r>
          </a:p>
        </p:txBody>
      </p:sp>
      <p:sp>
        <p:nvSpPr>
          <p:cNvPr name="Freeform 14" id="14"/>
          <p:cNvSpPr/>
          <p:nvPr/>
        </p:nvSpPr>
        <p:spPr>
          <a:xfrm flipH="false" flipV="false" rot="7282648">
            <a:off x="-1792404" y="516566"/>
            <a:ext cx="5115649" cy="2818257"/>
          </a:xfrm>
          <a:custGeom>
            <a:avLst/>
            <a:gdLst/>
            <a:ahLst/>
            <a:cxnLst/>
            <a:rect r="r" b="b" t="t" l="l"/>
            <a:pathLst>
              <a:path h="2818257" w="5115649">
                <a:moveTo>
                  <a:pt x="0" y="0"/>
                </a:moveTo>
                <a:lnTo>
                  <a:pt x="5115649" y="0"/>
                </a:lnTo>
                <a:lnTo>
                  <a:pt x="5115649" y="2818257"/>
                </a:lnTo>
                <a:lnTo>
                  <a:pt x="0" y="281825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15895616" y="8945111"/>
            <a:ext cx="2966186" cy="2885291"/>
          </a:xfrm>
          <a:custGeom>
            <a:avLst/>
            <a:gdLst/>
            <a:ahLst/>
            <a:cxnLst/>
            <a:rect r="r" b="b" t="t" l="l"/>
            <a:pathLst>
              <a:path h="2885291" w="2966186">
                <a:moveTo>
                  <a:pt x="0" y="0"/>
                </a:moveTo>
                <a:lnTo>
                  <a:pt x="2966187" y="0"/>
                </a:lnTo>
                <a:lnTo>
                  <a:pt x="2966187" y="2885290"/>
                </a:lnTo>
                <a:lnTo>
                  <a:pt x="0" y="288529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935593">
            <a:off x="10316048" y="-1504546"/>
            <a:ext cx="10108522" cy="5568877"/>
          </a:xfrm>
          <a:custGeom>
            <a:avLst/>
            <a:gdLst/>
            <a:ahLst/>
            <a:cxnLst/>
            <a:rect r="r" b="b" t="t" l="l"/>
            <a:pathLst>
              <a:path h="5568877" w="10108522">
                <a:moveTo>
                  <a:pt x="0" y="0"/>
                </a:moveTo>
                <a:lnTo>
                  <a:pt x="10108523" y="0"/>
                </a:lnTo>
                <a:lnTo>
                  <a:pt x="10108523" y="5568877"/>
                </a:lnTo>
                <a:lnTo>
                  <a:pt x="0" y="55688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80600">
            <a:off x="-2029689" y="7001012"/>
            <a:ext cx="7251066" cy="3994678"/>
          </a:xfrm>
          <a:custGeom>
            <a:avLst/>
            <a:gdLst/>
            <a:ahLst/>
            <a:cxnLst/>
            <a:rect r="r" b="b" t="t" l="l"/>
            <a:pathLst>
              <a:path h="3994678" w="7251066">
                <a:moveTo>
                  <a:pt x="0" y="0"/>
                </a:moveTo>
                <a:lnTo>
                  <a:pt x="7251067" y="0"/>
                </a:lnTo>
                <a:lnTo>
                  <a:pt x="7251067" y="3994678"/>
                </a:lnTo>
                <a:lnTo>
                  <a:pt x="0" y="39946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6415938" y="1028700"/>
            <a:ext cx="5456124" cy="1700931"/>
            <a:chOff x="0" y="0"/>
            <a:chExt cx="1962273" cy="611733"/>
          </a:xfrm>
        </p:grpSpPr>
        <p:sp>
          <p:nvSpPr>
            <p:cNvPr name="Freeform 6" id="6"/>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7" id="7"/>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grpSp>
        <p:nvGrpSpPr>
          <p:cNvPr name="Group 8" id="8"/>
          <p:cNvGrpSpPr/>
          <p:nvPr/>
        </p:nvGrpSpPr>
        <p:grpSpPr>
          <a:xfrm rot="0">
            <a:off x="650320" y="1142678"/>
            <a:ext cx="5464051" cy="8001644"/>
            <a:chOff x="0" y="0"/>
            <a:chExt cx="7285402" cy="10668859"/>
          </a:xfrm>
        </p:grpSpPr>
        <p:grpSp>
          <p:nvGrpSpPr>
            <p:cNvPr name="Group 9" id="9"/>
            <p:cNvGrpSpPr/>
            <p:nvPr/>
          </p:nvGrpSpPr>
          <p:grpSpPr>
            <a:xfrm rot="0">
              <a:off x="0" y="0"/>
              <a:ext cx="7285402" cy="10668859"/>
              <a:chOff x="0" y="0"/>
              <a:chExt cx="1629461" cy="2386208"/>
            </a:xfrm>
          </p:grpSpPr>
          <p:sp>
            <p:nvSpPr>
              <p:cNvPr name="Freeform 10" id="10"/>
              <p:cNvSpPr/>
              <p:nvPr/>
            </p:nvSpPr>
            <p:spPr>
              <a:xfrm flipH="false" flipV="false" rot="0">
                <a:off x="0" y="0"/>
                <a:ext cx="1629461" cy="2386208"/>
              </a:xfrm>
              <a:custGeom>
                <a:avLst/>
                <a:gdLst/>
                <a:ahLst/>
                <a:cxnLst/>
                <a:rect r="r" b="b" t="t" l="l"/>
                <a:pathLst>
                  <a:path h="2386208" w="1629461">
                    <a:moveTo>
                      <a:pt x="73555" y="0"/>
                    </a:moveTo>
                    <a:lnTo>
                      <a:pt x="1555906" y="0"/>
                    </a:lnTo>
                    <a:cubicBezTo>
                      <a:pt x="1575414" y="0"/>
                      <a:pt x="1594123" y="7750"/>
                      <a:pt x="1607917" y="21544"/>
                    </a:cubicBezTo>
                    <a:cubicBezTo>
                      <a:pt x="1621711" y="35338"/>
                      <a:pt x="1629461" y="54047"/>
                      <a:pt x="1629461" y="73555"/>
                    </a:cubicBezTo>
                    <a:lnTo>
                      <a:pt x="1629461" y="2312653"/>
                    </a:lnTo>
                    <a:cubicBezTo>
                      <a:pt x="1629461" y="2332161"/>
                      <a:pt x="1621711" y="2350870"/>
                      <a:pt x="1607917" y="2364664"/>
                    </a:cubicBezTo>
                    <a:cubicBezTo>
                      <a:pt x="1594123" y="2378459"/>
                      <a:pt x="1575414" y="2386208"/>
                      <a:pt x="1555906" y="2386208"/>
                    </a:cubicBezTo>
                    <a:lnTo>
                      <a:pt x="73555" y="2386208"/>
                    </a:lnTo>
                    <a:cubicBezTo>
                      <a:pt x="32932" y="2386208"/>
                      <a:pt x="0" y="2353277"/>
                      <a:pt x="0" y="2312653"/>
                    </a:cubicBezTo>
                    <a:lnTo>
                      <a:pt x="0" y="73555"/>
                    </a:lnTo>
                    <a:cubicBezTo>
                      <a:pt x="0" y="54047"/>
                      <a:pt x="7750" y="35338"/>
                      <a:pt x="21544" y="21544"/>
                    </a:cubicBezTo>
                    <a:cubicBezTo>
                      <a:pt x="35338" y="7750"/>
                      <a:pt x="54047" y="0"/>
                      <a:pt x="73555" y="0"/>
                    </a:cubicBezTo>
                    <a:close/>
                  </a:path>
                </a:pathLst>
              </a:custGeom>
              <a:solidFill>
                <a:srgbClr val="FFFEF7"/>
              </a:solidFill>
              <a:ln w="47625" cap="rnd">
                <a:solidFill>
                  <a:srgbClr val="000000"/>
                </a:solidFill>
                <a:prstDash val="solid"/>
                <a:round/>
              </a:ln>
            </p:spPr>
          </p:sp>
          <p:sp>
            <p:nvSpPr>
              <p:cNvPr name="TextBox 11" id="11"/>
              <p:cNvSpPr txBox="true"/>
              <p:nvPr/>
            </p:nvSpPr>
            <p:spPr>
              <a:xfrm>
                <a:off x="0" y="0"/>
                <a:ext cx="1629461" cy="2386208"/>
              </a:xfrm>
              <a:prstGeom prst="rect">
                <a:avLst/>
              </a:prstGeom>
            </p:spPr>
            <p:txBody>
              <a:bodyPr anchor="ctr" rtlCol="false" tIns="0" lIns="0" bIns="0" rIns="0"/>
              <a:lstStyle/>
              <a:p>
                <a:pPr algn="ctr" marL="0" indent="0" lvl="0">
                  <a:lnSpc>
                    <a:spcPts val="699"/>
                  </a:lnSpc>
                  <a:spcBef>
                    <a:spcPct val="0"/>
                  </a:spcBef>
                </a:pPr>
              </a:p>
            </p:txBody>
          </p:sp>
        </p:grpSp>
        <p:sp>
          <p:nvSpPr>
            <p:cNvPr name="AutoShape 12" id="12"/>
            <p:cNvSpPr/>
            <p:nvPr/>
          </p:nvSpPr>
          <p:spPr>
            <a:xfrm flipV="true">
              <a:off x="19707" y="1501911"/>
              <a:ext cx="7265694" cy="0"/>
            </a:xfrm>
            <a:prstGeom prst="line">
              <a:avLst/>
            </a:prstGeom>
            <a:ln cap="flat" w="77565">
              <a:solidFill>
                <a:srgbClr val="000000"/>
              </a:solidFill>
              <a:prstDash val="solid"/>
              <a:headEnd type="none" len="sm" w="sm"/>
              <a:tailEnd type="none" len="sm" w="sm"/>
            </a:ln>
          </p:spPr>
        </p:sp>
      </p:grpSp>
      <p:sp>
        <p:nvSpPr>
          <p:cNvPr name="Freeform 13" id="13"/>
          <p:cNvSpPr/>
          <p:nvPr/>
        </p:nvSpPr>
        <p:spPr>
          <a:xfrm flipH="false" flipV="false" rot="0">
            <a:off x="4965331" y="1695581"/>
            <a:ext cx="734337" cy="183584"/>
          </a:xfrm>
          <a:custGeom>
            <a:avLst/>
            <a:gdLst/>
            <a:ahLst/>
            <a:cxnLst/>
            <a:rect r="r" b="b" t="t" l="l"/>
            <a:pathLst>
              <a:path h="183584" w="734337">
                <a:moveTo>
                  <a:pt x="0" y="0"/>
                </a:moveTo>
                <a:lnTo>
                  <a:pt x="734337" y="0"/>
                </a:lnTo>
                <a:lnTo>
                  <a:pt x="734337" y="183585"/>
                </a:lnTo>
                <a:lnTo>
                  <a:pt x="0" y="1835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12478429" y="1279893"/>
            <a:ext cx="5370352" cy="7864430"/>
            <a:chOff x="0" y="0"/>
            <a:chExt cx="7160469" cy="10485906"/>
          </a:xfrm>
        </p:grpSpPr>
        <p:grpSp>
          <p:nvGrpSpPr>
            <p:cNvPr name="Group 15" id="15"/>
            <p:cNvGrpSpPr/>
            <p:nvPr/>
          </p:nvGrpSpPr>
          <p:grpSpPr>
            <a:xfrm rot="0">
              <a:off x="0" y="0"/>
              <a:ext cx="7160469" cy="10485906"/>
              <a:chOff x="0" y="0"/>
              <a:chExt cx="1629461" cy="2386208"/>
            </a:xfrm>
          </p:grpSpPr>
          <p:sp>
            <p:nvSpPr>
              <p:cNvPr name="Freeform 16" id="16"/>
              <p:cNvSpPr/>
              <p:nvPr/>
            </p:nvSpPr>
            <p:spPr>
              <a:xfrm flipH="false" flipV="false" rot="0">
                <a:off x="0" y="0"/>
                <a:ext cx="1629461" cy="2386208"/>
              </a:xfrm>
              <a:custGeom>
                <a:avLst/>
                <a:gdLst/>
                <a:ahLst/>
                <a:cxnLst/>
                <a:rect r="r" b="b" t="t" l="l"/>
                <a:pathLst>
                  <a:path h="2386208" w="1629461">
                    <a:moveTo>
                      <a:pt x="73555" y="0"/>
                    </a:moveTo>
                    <a:lnTo>
                      <a:pt x="1555906" y="0"/>
                    </a:lnTo>
                    <a:cubicBezTo>
                      <a:pt x="1575414" y="0"/>
                      <a:pt x="1594123" y="7750"/>
                      <a:pt x="1607917" y="21544"/>
                    </a:cubicBezTo>
                    <a:cubicBezTo>
                      <a:pt x="1621711" y="35338"/>
                      <a:pt x="1629461" y="54047"/>
                      <a:pt x="1629461" y="73555"/>
                    </a:cubicBezTo>
                    <a:lnTo>
                      <a:pt x="1629461" y="2312653"/>
                    </a:lnTo>
                    <a:cubicBezTo>
                      <a:pt x="1629461" y="2332161"/>
                      <a:pt x="1621711" y="2350870"/>
                      <a:pt x="1607917" y="2364664"/>
                    </a:cubicBezTo>
                    <a:cubicBezTo>
                      <a:pt x="1594123" y="2378459"/>
                      <a:pt x="1575414" y="2386208"/>
                      <a:pt x="1555906" y="2386208"/>
                    </a:cubicBezTo>
                    <a:lnTo>
                      <a:pt x="73555" y="2386208"/>
                    </a:lnTo>
                    <a:cubicBezTo>
                      <a:pt x="32932" y="2386208"/>
                      <a:pt x="0" y="2353277"/>
                      <a:pt x="0" y="2312653"/>
                    </a:cubicBezTo>
                    <a:lnTo>
                      <a:pt x="0" y="73555"/>
                    </a:lnTo>
                    <a:cubicBezTo>
                      <a:pt x="0" y="54047"/>
                      <a:pt x="7750" y="35338"/>
                      <a:pt x="21544" y="21544"/>
                    </a:cubicBezTo>
                    <a:cubicBezTo>
                      <a:pt x="35338" y="7750"/>
                      <a:pt x="54047" y="0"/>
                      <a:pt x="73555" y="0"/>
                    </a:cubicBezTo>
                    <a:close/>
                  </a:path>
                </a:pathLst>
              </a:custGeom>
              <a:solidFill>
                <a:srgbClr val="FFFEF7"/>
              </a:solidFill>
              <a:ln w="47625" cap="rnd">
                <a:solidFill>
                  <a:srgbClr val="000000"/>
                </a:solidFill>
                <a:prstDash val="solid"/>
                <a:round/>
              </a:ln>
            </p:spPr>
          </p:sp>
          <p:sp>
            <p:nvSpPr>
              <p:cNvPr name="TextBox 17" id="17"/>
              <p:cNvSpPr txBox="true"/>
              <p:nvPr/>
            </p:nvSpPr>
            <p:spPr>
              <a:xfrm>
                <a:off x="0" y="0"/>
                <a:ext cx="1629461" cy="2386208"/>
              </a:xfrm>
              <a:prstGeom prst="rect">
                <a:avLst/>
              </a:prstGeom>
            </p:spPr>
            <p:txBody>
              <a:bodyPr anchor="ctr" rtlCol="false" tIns="0" lIns="0" bIns="0" rIns="0"/>
              <a:lstStyle/>
              <a:p>
                <a:pPr algn="ctr" marL="0" indent="0" lvl="0">
                  <a:lnSpc>
                    <a:spcPts val="699"/>
                  </a:lnSpc>
                  <a:spcBef>
                    <a:spcPct val="0"/>
                  </a:spcBef>
                </a:pPr>
              </a:p>
            </p:txBody>
          </p:sp>
        </p:grpSp>
        <p:sp>
          <p:nvSpPr>
            <p:cNvPr name="AutoShape 18" id="18"/>
            <p:cNvSpPr/>
            <p:nvPr/>
          </p:nvSpPr>
          <p:spPr>
            <a:xfrm flipV="true">
              <a:off x="19369" y="1476156"/>
              <a:ext cx="7141100" cy="0"/>
            </a:xfrm>
            <a:prstGeom prst="line">
              <a:avLst/>
            </a:prstGeom>
            <a:ln cap="flat" w="76235">
              <a:solidFill>
                <a:srgbClr val="000000"/>
              </a:solidFill>
              <a:prstDash val="solid"/>
              <a:headEnd type="none" len="sm" w="sm"/>
              <a:tailEnd type="none" len="sm" w="sm"/>
            </a:ln>
          </p:spPr>
        </p:sp>
      </p:grpSp>
      <p:sp>
        <p:nvSpPr>
          <p:cNvPr name="Freeform 19" id="19"/>
          <p:cNvSpPr/>
          <p:nvPr/>
        </p:nvSpPr>
        <p:spPr>
          <a:xfrm flipH="false" flipV="false" rot="0">
            <a:off x="16117422" y="1709298"/>
            <a:ext cx="1102004" cy="275501"/>
          </a:xfrm>
          <a:custGeom>
            <a:avLst/>
            <a:gdLst/>
            <a:ahLst/>
            <a:cxnLst/>
            <a:rect r="r" b="b" t="t" l="l"/>
            <a:pathLst>
              <a:path h="275501" w="1102004">
                <a:moveTo>
                  <a:pt x="0" y="0"/>
                </a:moveTo>
                <a:lnTo>
                  <a:pt x="1102004" y="0"/>
                </a:lnTo>
                <a:lnTo>
                  <a:pt x="1102004" y="275501"/>
                </a:lnTo>
                <a:lnTo>
                  <a:pt x="0" y="2755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2187919" y="2269025"/>
            <a:ext cx="2388854" cy="6818186"/>
          </a:xfrm>
          <a:custGeom>
            <a:avLst/>
            <a:gdLst/>
            <a:ahLst/>
            <a:cxnLst/>
            <a:rect r="r" b="b" t="t" l="l"/>
            <a:pathLst>
              <a:path h="6818186" w="2388854">
                <a:moveTo>
                  <a:pt x="0" y="0"/>
                </a:moveTo>
                <a:lnTo>
                  <a:pt x="2388853" y="0"/>
                </a:lnTo>
                <a:lnTo>
                  <a:pt x="2388853" y="6818186"/>
                </a:lnTo>
                <a:lnTo>
                  <a:pt x="0" y="6818186"/>
                </a:lnTo>
                <a:lnTo>
                  <a:pt x="0" y="0"/>
                </a:lnTo>
                <a:close/>
              </a:path>
            </a:pathLst>
          </a:custGeom>
          <a:blipFill>
            <a:blip r:embed="rId10"/>
            <a:stretch>
              <a:fillRect l="0" t="0" r="0" b="0"/>
            </a:stretch>
          </a:blipFill>
        </p:spPr>
      </p:sp>
      <p:sp>
        <p:nvSpPr>
          <p:cNvPr name="Freeform 21" id="21"/>
          <p:cNvSpPr/>
          <p:nvPr/>
        </p:nvSpPr>
        <p:spPr>
          <a:xfrm flipH="false" flipV="false" rot="0">
            <a:off x="13480409" y="2565340"/>
            <a:ext cx="3779802" cy="6225556"/>
          </a:xfrm>
          <a:custGeom>
            <a:avLst/>
            <a:gdLst/>
            <a:ahLst/>
            <a:cxnLst/>
            <a:rect r="r" b="b" t="t" l="l"/>
            <a:pathLst>
              <a:path h="6225556" w="3779802">
                <a:moveTo>
                  <a:pt x="0" y="0"/>
                </a:moveTo>
                <a:lnTo>
                  <a:pt x="3779802" y="0"/>
                </a:lnTo>
                <a:lnTo>
                  <a:pt x="3779802" y="6225556"/>
                </a:lnTo>
                <a:lnTo>
                  <a:pt x="0" y="6225556"/>
                </a:lnTo>
                <a:lnTo>
                  <a:pt x="0" y="0"/>
                </a:lnTo>
                <a:close/>
              </a:path>
            </a:pathLst>
          </a:custGeom>
          <a:blipFill>
            <a:blip r:embed="rId11"/>
            <a:stretch>
              <a:fillRect l="0" t="0" r="0" b="0"/>
            </a:stretch>
          </a:blipFill>
        </p:spPr>
      </p:sp>
      <p:sp>
        <p:nvSpPr>
          <p:cNvPr name="TextBox 22" id="22"/>
          <p:cNvSpPr txBox="true"/>
          <p:nvPr/>
        </p:nvSpPr>
        <p:spPr>
          <a:xfrm rot="0">
            <a:off x="6114371" y="1213051"/>
            <a:ext cx="6059258" cy="1179830"/>
          </a:xfrm>
          <a:prstGeom prst="rect">
            <a:avLst/>
          </a:prstGeom>
        </p:spPr>
        <p:txBody>
          <a:bodyPr anchor="t" rtlCol="false" tIns="0" lIns="0" bIns="0" rIns="0">
            <a:spAutoFit/>
          </a:bodyPr>
          <a:lstStyle/>
          <a:p>
            <a:pPr algn="ctr" marL="0" indent="0" lvl="0">
              <a:lnSpc>
                <a:spcPts val="9520"/>
              </a:lnSpc>
              <a:spcBef>
                <a:spcPct val="0"/>
              </a:spcBef>
            </a:pPr>
            <a:r>
              <a:rPr lang="en-US" sz="6800">
                <a:solidFill>
                  <a:srgbClr val="000000"/>
                </a:solidFill>
                <a:latin typeface="Repo Bold Bold"/>
              </a:rPr>
              <a:t>how it looks</a:t>
            </a:r>
          </a:p>
        </p:txBody>
      </p:sp>
      <p:sp>
        <p:nvSpPr>
          <p:cNvPr name="TextBox 23" id="23"/>
          <p:cNvSpPr txBox="true"/>
          <p:nvPr/>
        </p:nvSpPr>
        <p:spPr>
          <a:xfrm rot="0">
            <a:off x="1595845" y="1371389"/>
            <a:ext cx="2834452" cy="6134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DM Sans Bold"/>
              </a:rPr>
              <a:t>Conditions</a:t>
            </a:r>
          </a:p>
        </p:txBody>
      </p:sp>
      <p:sp>
        <p:nvSpPr>
          <p:cNvPr name="TextBox 24" id="24"/>
          <p:cNvSpPr txBox="true"/>
          <p:nvPr/>
        </p:nvSpPr>
        <p:spPr>
          <a:xfrm rot="0">
            <a:off x="12888004" y="1447331"/>
            <a:ext cx="2834452" cy="6134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DM Sans Bold"/>
              </a:rPr>
              <a:t>Variables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33642" y="23461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1242" y="21937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280600">
            <a:off x="-2095788" y="7351783"/>
            <a:ext cx="6248976" cy="3442617"/>
          </a:xfrm>
          <a:custGeom>
            <a:avLst/>
            <a:gdLst/>
            <a:ahLst/>
            <a:cxnLst/>
            <a:rect r="r" b="b" t="t" l="l"/>
            <a:pathLst>
              <a:path h="3442617" w="6248976">
                <a:moveTo>
                  <a:pt x="0" y="0"/>
                </a:moveTo>
                <a:lnTo>
                  <a:pt x="6248976" y="0"/>
                </a:lnTo>
                <a:lnTo>
                  <a:pt x="6248976" y="3442618"/>
                </a:lnTo>
                <a:lnTo>
                  <a:pt x="0" y="34426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960546" y="2849085"/>
            <a:ext cx="5438226" cy="6224007"/>
          </a:xfrm>
          <a:custGeom>
            <a:avLst/>
            <a:gdLst/>
            <a:ahLst/>
            <a:cxnLst/>
            <a:rect r="r" b="b" t="t" l="l"/>
            <a:pathLst>
              <a:path h="6224007" w="5438226">
                <a:moveTo>
                  <a:pt x="0" y="0"/>
                </a:moveTo>
                <a:lnTo>
                  <a:pt x="5438226" y="0"/>
                </a:lnTo>
                <a:lnTo>
                  <a:pt x="5438226" y="6224007"/>
                </a:lnTo>
                <a:lnTo>
                  <a:pt x="0" y="6224007"/>
                </a:lnTo>
                <a:lnTo>
                  <a:pt x="0" y="0"/>
                </a:lnTo>
                <a:close/>
              </a:path>
            </a:pathLst>
          </a:custGeom>
          <a:blipFill>
            <a:blip r:embed="rId12"/>
            <a:stretch>
              <a:fillRect l="0" t="0" r="0" b="0"/>
            </a:stretch>
          </a:blipFill>
        </p:spPr>
      </p:sp>
      <p:sp>
        <p:nvSpPr>
          <p:cNvPr name="TextBox 8" id="8"/>
          <p:cNvSpPr txBox="true"/>
          <p:nvPr/>
        </p:nvSpPr>
        <p:spPr>
          <a:xfrm rot="0">
            <a:off x="2753205" y="2318449"/>
            <a:ext cx="10107960" cy="4198347"/>
          </a:xfrm>
          <a:prstGeom prst="rect">
            <a:avLst/>
          </a:prstGeom>
        </p:spPr>
        <p:txBody>
          <a:bodyPr anchor="t" rtlCol="false" tIns="0" lIns="0" bIns="0" rIns="0">
            <a:spAutoFit/>
          </a:bodyPr>
          <a:lstStyle/>
          <a:p>
            <a:pPr>
              <a:lnSpc>
                <a:spcPts val="16722"/>
              </a:lnSpc>
            </a:pPr>
            <a:r>
              <a:rPr lang="en-US" sz="11944">
                <a:solidFill>
                  <a:srgbClr val="000000"/>
                </a:solidFill>
                <a:latin typeface="Repo Bold Bold"/>
              </a:rPr>
              <a:t>Rock, Paper,</a:t>
            </a:r>
          </a:p>
          <a:p>
            <a:pPr marL="0" indent="0" lvl="0">
              <a:lnSpc>
                <a:spcPts val="16722"/>
              </a:lnSpc>
              <a:spcBef>
                <a:spcPct val="0"/>
              </a:spcBef>
            </a:pPr>
            <a:r>
              <a:rPr lang="en-US" sz="11944">
                <a:solidFill>
                  <a:srgbClr val="000000"/>
                </a:solidFill>
                <a:latin typeface="Repo Bold Bold"/>
              </a:rPr>
              <a:t>Scissors</a:t>
            </a:r>
          </a:p>
        </p:txBody>
      </p:sp>
      <p:sp>
        <p:nvSpPr>
          <p:cNvPr name="Freeform 9" id="9"/>
          <p:cNvSpPr/>
          <p:nvPr/>
        </p:nvSpPr>
        <p:spPr>
          <a:xfrm flipH="false" flipV="false" rot="0">
            <a:off x="2753205" y="4262376"/>
            <a:ext cx="4809948" cy="577194"/>
          </a:xfrm>
          <a:custGeom>
            <a:avLst/>
            <a:gdLst/>
            <a:ahLst/>
            <a:cxnLst/>
            <a:rect r="r" b="b" t="t" l="l"/>
            <a:pathLst>
              <a:path h="577194" w="4809948">
                <a:moveTo>
                  <a:pt x="0" y="0"/>
                </a:moveTo>
                <a:lnTo>
                  <a:pt x="4809948" y="0"/>
                </a:lnTo>
                <a:lnTo>
                  <a:pt x="4809948" y="577194"/>
                </a:lnTo>
                <a:lnTo>
                  <a:pt x="0" y="5771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6283020" y="2491559"/>
            <a:ext cx="12283179" cy="8017566"/>
          </a:xfrm>
          <a:custGeom>
            <a:avLst/>
            <a:gdLst/>
            <a:ahLst/>
            <a:cxnLst/>
            <a:rect r="r" b="b" t="t" l="l"/>
            <a:pathLst>
              <a:path h="8017566" w="12283179">
                <a:moveTo>
                  <a:pt x="0" y="0"/>
                </a:moveTo>
                <a:lnTo>
                  <a:pt x="12283179" y="0"/>
                </a:lnTo>
                <a:lnTo>
                  <a:pt x="12283179" y="8017566"/>
                </a:lnTo>
                <a:lnTo>
                  <a:pt x="0" y="801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428341" y="3769888"/>
            <a:ext cx="7725311" cy="1671320"/>
          </a:xfrm>
          <a:prstGeom prst="rect">
            <a:avLst/>
          </a:prstGeom>
        </p:spPr>
        <p:txBody>
          <a:bodyPr anchor="t" rtlCol="false" tIns="0" lIns="0" bIns="0" rIns="0">
            <a:spAutoFit/>
          </a:bodyPr>
          <a:lstStyle/>
          <a:p>
            <a:pPr algn="ctr" marL="0" indent="0" lvl="0">
              <a:lnSpc>
                <a:spcPts val="4480"/>
              </a:lnSpc>
              <a:spcBef>
                <a:spcPct val="0"/>
              </a:spcBef>
            </a:pPr>
            <a:r>
              <a:rPr lang="en-US" sz="3200" spc="-32">
                <a:solidFill>
                  <a:srgbClr val="000000"/>
                </a:solidFill>
                <a:latin typeface="DM Sans"/>
              </a:rPr>
              <a:t>Go back to https://makecode.microbit.org/ and open the Rock Paper Scissors project.</a:t>
            </a:r>
          </a:p>
        </p:txBody>
      </p:sp>
      <p:sp>
        <p:nvSpPr>
          <p:cNvPr name="TextBox 7" id="7"/>
          <p:cNvSpPr txBox="true"/>
          <p:nvPr/>
        </p:nvSpPr>
        <p:spPr>
          <a:xfrm rot="0">
            <a:off x="4985324" y="1660418"/>
            <a:ext cx="8611345" cy="2176145"/>
          </a:xfrm>
          <a:prstGeom prst="rect">
            <a:avLst/>
          </a:prstGeom>
        </p:spPr>
        <p:txBody>
          <a:bodyPr anchor="t" rtlCol="false" tIns="0" lIns="0" bIns="0" rIns="0">
            <a:spAutoFit/>
          </a:bodyPr>
          <a:lstStyle/>
          <a:p>
            <a:pPr algn="ctr" marL="0" indent="0" lvl="0">
              <a:lnSpc>
                <a:spcPts val="8680"/>
              </a:lnSpc>
              <a:spcBef>
                <a:spcPct val="0"/>
              </a:spcBef>
            </a:pPr>
            <a:r>
              <a:rPr lang="en-US" sz="6200">
                <a:solidFill>
                  <a:srgbClr val="000000"/>
                </a:solidFill>
                <a:latin typeface="Repo Bold Bold"/>
              </a:rPr>
              <a:t>Open the Rock, Paper Scissors Project</a:t>
            </a:r>
          </a:p>
        </p:txBody>
      </p:sp>
      <p:sp>
        <p:nvSpPr>
          <p:cNvPr name="TextBox 8" id="8"/>
          <p:cNvSpPr txBox="true"/>
          <p:nvPr/>
        </p:nvSpPr>
        <p:spPr>
          <a:xfrm rot="0">
            <a:off x="5542705" y="6370081"/>
            <a:ext cx="7725311" cy="1109345"/>
          </a:xfrm>
          <a:prstGeom prst="rect">
            <a:avLst/>
          </a:prstGeom>
        </p:spPr>
        <p:txBody>
          <a:bodyPr anchor="t" rtlCol="false" tIns="0" lIns="0" bIns="0" rIns="0">
            <a:spAutoFit/>
          </a:bodyPr>
          <a:lstStyle/>
          <a:p>
            <a:pPr algn="ctr" marL="0" indent="0" lvl="0">
              <a:lnSpc>
                <a:spcPts val="4480"/>
              </a:lnSpc>
              <a:spcBef>
                <a:spcPct val="0"/>
              </a:spcBef>
            </a:pPr>
            <a:r>
              <a:rPr lang="en-US" sz="3200" spc="-32">
                <a:solidFill>
                  <a:srgbClr val="000000"/>
                </a:solidFill>
                <a:latin typeface="DM Sans"/>
              </a:rPr>
              <a:t>Work through it and raise your hand if you have any questions</a:t>
            </a:r>
          </a:p>
        </p:txBody>
      </p:sp>
      <p:sp>
        <p:nvSpPr>
          <p:cNvPr name="Freeform 9" id="9"/>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5838007" y="7694142"/>
            <a:ext cx="7134706" cy="11804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If you finish let us know and we’ll give you an extra challenge</a:t>
            </a:r>
          </a:p>
        </p:txBody>
      </p:sp>
      <p:sp>
        <p:nvSpPr>
          <p:cNvPr name="TextBox 12" id="12"/>
          <p:cNvSpPr txBox="true"/>
          <p:nvPr/>
        </p:nvSpPr>
        <p:spPr>
          <a:xfrm rot="0">
            <a:off x="4344462" y="5570615"/>
            <a:ext cx="989307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(It is in the games section of the web page)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1683888">
            <a:off x="15804645" y="5661472"/>
            <a:ext cx="2909310" cy="6226150"/>
          </a:xfrm>
          <a:custGeom>
            <a:avLst/>
            <a:gdLst/>
            <a:ahLst/>
            <a:cxnLst/>
            <a:rect r="r" b="b" t="t" l="l"/>
            <a:pathLst>
              <a:path h="6226150" w="2909310">
                <a:moveTo>
                  <a:pt x="0" y="0"/>
                </a:moveTo>
                <a:lnTo>
                  <a:pt x="2909310" y="0"/>
                </a:lnTo>
                <a:lnTo>
                  <a:pt x="2909310" y="6226149"/>
                </a:lnTo>
                <a:lnTo>
                  <a:pt x="0" y="62261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333345" y="1096701"/>
            <a:ext cx="7965635" cy="2475186"/>
            <a:chOff x="0" y="0"/>
            <a:chExt cx="3627015" cy="1127034"/>
          </a:xfrm>
        </p:grpSpPr>
        <p:sp>
          <p:nvSpPr>
            <p:cNvPr name="Freeform 5" id="5"/>
            <p:cNvSpPr/>
            <p:nvPr/>
          </p:nvSpPr>
          <p:spPr>
            <a:xfrm flipH="false" flipV="false" rot="0">
              <a:off x="0" y="0"/>
              <a:ext cx="3627015" cy="1127034"/>
            </a:xfrm>
            <a:custGeom>
              <a:avLst/>
              <a:gdLst/>
              <a:ahLst/>
              <a:cxnLst/>
              <a:rect r="r" b="b" t="t" l="l"/>
              <a:pathLst>
                <a:path h="1127034" w="3627015">
                  <a:moveTo>
                    <a:pt x="33045" y="0"/>
                  </a:moveTo>
                  <a:lnTo>
                    <a:pt x="3593970" y="0"/>
                  </a:lnTo>
                  <a:cubicBezTo>
                    <a:pt x="3612221" y="0"/>
                    <a:pt x="3627015" y="14795"/>
                    <a:pt x="3627015" y="33045"/>
                  </a:cubicBezTo>
                  <a:lnTo>
                    <a:pt x="3627015" y="1093988"/>
                  </a:lnTo>
                  <a:cubicBezTo>
                    <a:pt x="3627015" y="1112239"/>
                    <a:pt x="3612221" y="1127034"/>
                    <a:pt x="3593970" y="1127034"/>
                  </a:cubicBezTo>
                  <a:lnTo>
                    <a:pt x="33045" y="1127034"/>
                  </a:lnTo>
                  <a:cubicBezTo>
                    <a:pt x="14795" y="1127034"/>
                    <a:pt x="0" y="1112239"/>
                    <a:pt x="0" y="1093988"/>
                  </a:cubicBezTo>
                  <a:lnTo>
                    <a:pt x="0" y="33045"/>
                  </a:lnTo>
                  <a:cubicBezTo>
                    <a:pt x="0" y="14795"/>
                    <a:pt x="14795" y="0"/>
                    <a:pt x="33045"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3627015" cy="1136559"/>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1028700" y="3170424"/>
            <a:ext cx="5493957" cy="4345448"/>
            <a:chOff x="0" y="0"/>
            <a:chExt cx="2501579" cy="1978625"/>
          </a:xfrm>
        </p:grpSpPr>
        <p:sp>
          <p:nvSpPr>
            <p:cNvPr name="Freeform 8" id="8"/>
            <p:cNvSpPr/>
            <p:nvPr/>
          </p:nvSpPr>
          <p:spPr>
            <a:xfrm flipH="false" flipV="false" rot="0">
              <a:off x="0" y="0"/>
              <a:ext cx="2501579" cy="1978625"/>
            </a:xfrm>
            <a:custGeom>
              <a:avLst/>
              <a:gdLst/>
              <a:ahLst/>
              <a:cxnLst/>
              <a:rect r="r" b="b" t="t" l="l"/>
              <a:pathLst>
                <a:path h="1978625" w="2501579">
                  <a:moveTo>
                    <a:pt x="47912" y="0"/>
                  </a:moveTo>
                  <a:lnTo>
                    <a:pt x="2453667" y="0"/>
                  </a:lnTo>
                  <a:cubicBezTo>
                    <a:pt x="2480128" y="0"/>
                    <a:pt x="2501579" y="21451"/>
                    <a:pt x="2501579" y="47912"/>
                  </a:cubicBezTo>
                  <a:lnTo>
                    <a:pt x="2501579" y="1930714"/>
                  </a:lnTo>
                  <a:cubicBezTo>
                    <a:pt x="2501579" y="1957175"/>
                    <a:pt x="2480128" y="1978625"/>
                    <a:pt x="2453667" y="1978625"/>
                  </a:cubicBezTo>
                  <a:lnTo>
                    <a:pt x="47912" y="1978625"/>
                  </a:lnTo>
                  <a:cubicBezTo>
                    <a:pt x="21451" y="1978625"/>
                    <a:pt x="0" y="1957175"/>
                    <a:pt x="0" y="1930714"/>
                  </a:cubicBezTo>
                  <a:lnTo>
                    <a:pt x="0" y="47912"/>
                  </a:lnTo>
                  <a:cubicBezTo>
                    <a:pt x="0" y="21451"/>
                    <a:pt x="21451" y="0"/>
                    <a:pt x="47912" y="0"/>
                  </a:cubicBezTo>
                  <a:close/>
                </a:path>
              </a:pathLst>
            </a:custGeom>
            <a:solidFill>
              <a:srgbClr val="FFFEF7"/>
            </a:solidFill>
            <a:ln w="47625" cap="rnd">
              <a:solidFill>
                <a:srgbClr val="000000"/>
              </a:solidFill>
              <a:prstDash val="solid"/>
              <a:round/>
            </a:ln>
          </p:spPr>
        </p:sp>
        <p:sp>
          <p:nvSpPr>
            <p:cNvPr name="TextBox 9" id="9"/>
            <p:cNvSpPr txBox="true"/>
            <p:nvPr/>
          </p:nvSpPr>
          <p:spPr>
            <a:xfrm>
              <a:off x="0" y="-9525"/>
              <a:ext cx="2501579" cy="1988150"/>
            </a:xfrm>
            <a:prstGeom prst="rect">
              <a:avLst/>
            </a:prstGeom>
          </p:spPr>
          <p:txBody>
            <a:bodyPr anchor="ctr" rtlCol="false" tIns="0" lIns="0" bIns="0" rIns="0"/>
            <a:lstStyle/>
            <a:p>
              <a:pPr algn="ctr" marL="0" indent="0" lvl="0">
                <a:lnSpc>
                  <a:spcPts val="700"/>
                </a:lnSpc>
                <a:spcBef>
                  <a:spcPct val="0"/>
                </a:spcBef>
              </a:pPr>
            </a:p>
          </p:txBody>
        </p:sp>
      </p:grpSp>
      <p:sp>
        <p:nvSpPr>
          <p:cNvPr name="Freeform 10" id="10"/>
          <p:cNvSpPr/>
          <p:nvPr/>
        </p:nvSpPr>
        <p:spPr>
          <a:xfrm flipH="false" flipV="false" rot="0">
            <a:off x="5165191" y="3571887"/>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1" id="11"/>
          <p:cNvSpPr/>
          <p:nvPr/>
        </p:nvSpPr>
        <p:spPr>
          <a:xfrm>
            <a:off x="1166017" y="4077627"/>
            <a:ext cx="5164115" cy="0"/>
          </a:xfrm>
          <a:prstGeom prst="line">
            <a:avLst/>
          </a:prstGeom>
          <a:ln cap="flat" w="38100">
            <a:solidFill>
              <a:srgbClr val="000000"/>
            </a:solidFill>
            <a:prstDash val="solid"/>
            <a:headEnd type="none" len="sm" w="sm"/>
            <a:tailEnd type="none" len="sm" w="sm"/>
          </a:ln>
        </p:spPr>
      </p:sp>
      <p:sp>
        <p:nvSpPr>
          <p:cNvPr name="Freeform 12" id="12"/>
          <p:cNvSpPr/>
          <p:nvPr/>
        </p:nvSpPr>
        <p:spPr>
          <a:xfrm flipH="false" flipV="false" rot="0">
            <a:off x="4382760" y="1603609"/>
            <a:ext cx="2899314" cy="1309640"/>
          </a:xfrm>
          <a:custGeom>
            <a:avLst/>
            <a:gdLst/>
            <a:ahLst/>
            <a:cxnLst/>
            <a:rect r="r" b="b" t="t" l="l"/>
            <a:pathLst>
              <a:path h="1309640" w="2899314">
                <a:moveTo>
                  <a:pt x="0" y="0"/>
                </a:moveTo>
                <a:lnTo>
                  <a:pt x="2899314" y="0"/>
                </a:lnTo>
                <a:lnTo>
                  <a:pt x="2899314" y="1309640"/>
                </a:lnTo>
                <a:lnTo>
                  <a:pt x="0" y="13096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true" rot="0">
            <a:off x="4171825" y="7658747"/>
            <a:ext cx="2899314" cy="1309640"/>
          </a:xfrm>
          <a:custGeom>
            <a:avLst/>
            <a:gdLst/>
            <a:ahLst/>
            <a:cxnLst/>
            <a:rect r="r" b="b" t="t" l="l"/>
            <a:pathLst>
              <a:path h="1309640" w="2899314">
                <a:moveTo>
                  <a:pt x="0" y="1309640"/>
                </a:moveTo>
                <a:lnTo>
                  <a:pt x="2899314" y="1309640"/>
                </a:lnTo>
                <a:lnTo>
                  <a:pt x="2899314" y="0"/>
                </a:lnTo>
                <a:lnTo>
                  <a:pt x="0" y="0"/>
                </a:lnTo>
                <a:lnTo>
                  <a:pt x="0" y="130964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7333345" y="4058577"/>
            <a:ext cx="7965635" cy="2475186"/>
            <a:chOff x="0" y="0"/>
            <a:chExt cx="3627015" cy="1127034"/>
          </a:xfrm>
        </p:grpSpPr>
        <p:sp>
          <p:nvSpPr>
            <p:cNvPr name="Freeform 15" id="15"/>
            <p:cNvSpPr/>
            <p:nvPr/>
          </p:nvSpPr>
          <p:spPr>
            <a:xfrm flipH="false" flipV="false" rot="0">
              <a:off x="0" y="0"/>
              <a:ext cx="3627015" cy="1127034"/>
            </a:xfrm>
            <a:custGeom>
              <a:avLst/>
              <a:gdLst/>
              <a:ahLst/>
              <a:cxnLst/>
              <a:rect r="r" b="b" t="t" l="l"/>
              <a:pathLst>
                <a:path h="1127034" w="3627015">
                  <a:moveTo>
                    <a:pt x="33045" y="0"/>
                  </a:moveTo>
                  <a:lnTo>
                    <a:pt x="3593970" y="0"/>
                  </a:lnTo>
                  <a:cubicBezTo>
                    <a:pt x="3612221" y="0"/>
                    <a:pt x="3627015" y="14795"/>
                    <a:pt x="3627015" y="33045"/>
                  </a:cubicBezTo>
                  <a:lnTo>
                    <a:pt x="3627015" y="1093988"/>
                  </a:lnTo>
                  <a:cubicBezTo>
                    <a:pt x="3627015" y="1112239"/>
                    <a:pt x="3612221" y="1127034"/>
                    <a:pt x="3593970" y="1127034"/>
                  </a:cubicBezTo>
                  <a:lnTo>
                    <a:pt x="33045" y="1127034"/>
                  </a:lnTo>
                  <a:cubicBezTo>
                    <a:pt x="14795" y="1127034"/>
                    <a:pt x="0" y="1112239"/>
                    <a:pt x="0" y="1093988"/>
                  </a:cubicBezTo>
                  <a:lnTo>
                    <a:pt x="0" y="33045"/>
                  </a:lnTo>
                  <a:cubicBezTo>
                    <a:pt x="0" y="14795"/>
                    <a:pt x="14795" y="0"/>
                    <a:pt x="33045" y="0"/>
                  </a:cubicBezTo>
                  <a:close/>
                </a:path>
              </a:pathLst>
            </a:custGeom>
            <a:solidFill>
              <a:srgbClr val="FFFEF7"/>
            </a:solidFill>
            <a:ln w="47625" cap="rnd">
              <a:solidFill>
                <a:srgbClr val="000000"/>
              </a:solidFill>
              <a:prstDash val="solid"/>
              <a:round/>
            </a:ln>
          </p:spPr>
        </p:sp>
        <p:sp>
          <p:nvSpPr>
            <p:cNvPr name="TextBox 16" id="16"/>
            <p:cNvSpPr txBox="true"/>
            <p:nvPr/>
          </p:nvSpPr>
          <p:spPr>
            <a:xfrm>
              <a:off x="0" y="-9525"/>
              <a:ext cx="3627015" cy="1136559"/>
            </a:xfrm>
            <a:prstGeom prst="rect">
              <a:avLst/>
            </a:prstGeom>
          </p:spPr>
          <p:txBody>
            <a:bodyPr anchor="ctr" rtlCol="false" tIns="0" lIns="0" bIns="0" rIns="0"/>
            <a:lstStyle/>
            <a:p>
              <a:pPr algn="ctr" marL="0" indent="0" lvl="0">
                <a:lnSpc>
                  <a:spcPts val="700"/>
                </a:lnSpc>
                <a:spcBef>
                  <a:spcPct val="0"/>
                </a:spcBef>
              </a:pPr>
            </a:p>
          </p:txBody>
        </p:sp>
      </p:grpSp>
      <p:grpSp>
        <p:nvGrpSpPr>
          <p:cNvPr name="Group 17" id="17"/>
          <p:cNvGrpSpPr/>
          <p:nvPr/>
        </p:nvGrpSpPr>
        <p:grpSpPr>
          <a:xfrm rot="0">
            <a:off x="7333345" y="7019538"/>
            <a:ext cx="7965635" cy="2475186"/>
            <a:chOff x="0" y="0"/>
            <a:chExt cx="3627015" cy="1127034"/>
          </a:xfrm>
        </p:grpSpPr>
        <p:sp>
          <p:nvSpPr>
            <p:cNvPr name="Freeform 18" id="18"/>
            <p:cNvSpPr/>
            <p:nvPr/>
          </p:nvSpPr>
          <p:spPr>
            <a:xfrm flipH="false" flipV="false" rot="0">
              <a:off x="0" y="0"/>
              <a:ext cx="3627015" cy="1127034"/>
            </a:xfrm>
            <a:custGeom>
              <a:avLst/>
              <a:gdLst/>
              <a:ahLst/>
              <a:cxnLst/>
              <a:rect r="r" b="b" t="t" l="l"/>
              <a:pathLst>
                <a:path h="1127034" w="3627015">
                  <a:moveTo>
                    <a:pt x="33045" y="0"/>
                  </a:moveTo>
                  <a:lnTo>
                    <a:pt x="3593970" y="0"/>
                  </a:lnTo>
                  <a:cubicBezTo>
                    <a:pt x="3612221" y="0"/>
                    <a:pt x="3627015" y="14795"/>
                    <a:pt x="3627015" y="33045"/>
                  </a:cubicBezTo>
                  <a:lnTo>
                    <a:pt x="3627015" y="1093988"/>
                  </a:lnTo>
                  <a:cubicBezTo>
                    <a:pt x="3627015" y="1112239"/>
                    <a:pt x="3612221" y="1127034"/>
                    <a:pt x="3593970" y="1127034"/>
                  </a:cubicBezTo>
                  <a:lnTo>
                    <a:pt x="33045" y="1127034"/>
                  </a:lnTo>
                  <a:cubicBezTo>
                    <a:pt x="14795" y="1127034"/>
                    <a:pt x="0" y="1112239"/>
                    <a:pt x="0" y="1093988"/>
                  </a:cubicBezTo>
                  <a:lnTo>
                    <a:pt x="0" y="33045"/>
                  </a:lnTo>
                  <a:cubicBezTo>
                    <a:pt x="0" y="14795"/>
                    <a:pt x="14795" y="0"/>
                    <a:pt x="33045" y="0"/>
                  </a:cubicBezTo>
                  <a:close/>
                </a:path>
              </a:pathLst>
            </a:custGeom>
            <a:solidFill>
              <a:srgbClr val="FFFEF7"/>
            </a:solidFill>
            <a:ln w="47625" cap="rnd">
              <a:solidFill>
                <a:srgbClr val="000000"/>
              </a:solidFill>
              <a:prstDash val="solid"/>
              <a:round/>
            </a:ln>
          </p:spPr>
        </p:sp>
        <p:sp>
          <p:nvSpPr>
            <p:cNvPr name="TextBox 19" id="19"/>
            <p:cNvSpPr txBox="true"/>
            <p:nvPr/>
          </p:nvSpPr>
          <p:spPr>
            <a:xfrm>
              <a:off x="0" y="-9525"/>
              <a:ext cx="3627015" cy="1136559"/>
            </a:xfrm>
            <a:prstGeom prst="rect">
              <a:avLst/>
            </a:prstGeom>
          </p:spPr>
          <p:txBody>
            <a:bodyPr anchor="ctr" rtlCol="false" tIns="0" lIns="0" bIns="0" rIns="0"/>
            <a:lstStyle/>
            <a:p>
              <a:pPr algn="ctr" marL="0" indent="0" lvl="0">
                <a:lnSpc>
                  <a:spcPts val="700"/>
                </a:lnSpc>
                <a:spcBef>
                  <a:spcPct val="0"/>
                </a:spcBef>
              </a:pPr>
            </a:p>
          </p:txBody>
        </p:sp>
      </p:grpSp>
      <p:sp>
        <p:nvSpPr>
          <p:cNvPr name="Freeform 20" id="20"/>
          <p:cNvSpPr/>
          <p:nvPr/>
        </p:nvSpPr>
        <p:spPr>
          <a:xfrm flipH="false" flipV="false" rot="0">
            <a:off x="6077773" y="4987988"/>
            <a:ext cx="1556866" cy="710320"/>
          </a:xfrm>
          <a:custGeom>
            <a:avLst/>
            <a:gdLst/>
            <a:ahLst/>
            <a:cxnLst/>
            <a:rect r="r" b="b" t="t" l="l"/>
            <a:pathLst>
              <a:path h="710320" w="1556866">
                <a:moveTo>
                  <a:pt x="0" y="0"/>
                </a:moveTo>
                <a:lnTo>
                  <a:pt x="1556866" y="0"/>
                </a:lnTo>
                <a:lnTo>
                  <a:pt x="1556866" y="710320"/>
                </a:lnTo>
                <a:lnTo>
                  <a:pt x="0" y="7103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16343506" y="-685341"/>
            <a:ext cx="3664013" cy="3564086"/>
          </a:xfrm>
          <a:custGeom>
            <a:avLst/>
            <a:gdLst/>
            <a:ahLst/>
            <a:cxnLst/>
            <a:rect r="r" b="b" t="t" l="l"/>
            <a:pathLst>
              <a:path h="3564086" w="3664013">
                <a:moveTo>
                  <a:pt x="0" y="0"/>
                </a:moveTo>
                <a:lnTo>
                  <a:pt x="3664013" y="0"/>
                </a:lnTo>
                <a:lnTo>
                  <a:pt x="3664013" y="3564085"/>
                </a:lnTo>
                <a:lnTo>
                  <a:pt x="0" y="356408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3" id="23"/>
          <p:cNvSpPr txBox="true"/>
          <p:nvPr/>
        </p:nvSpPr>
        <p:spPr>
          <a:xfrm rot="0">
            <a:off x="1911641" y="5048250"/>
            <a:ext cx="4418492" cy="812471"/>
          </a:xfrm>
          <a:prstGeom prst="rect">
            <a:avLst/>
          </a:prstGeom>
        </p:spPr>
        <p:txBody>
          <a:bodyPr anchor="t" rtlCol="false" tIns="0" lIns="0" bIns="0" rIns="0">
            <a:spAutoFit/>
          </a:bodyPr>
          <a:lstStyle/>
          <a:p>
            <a:pPr algn="l" marL="0" indent="0" lvl="0">
              <a:lnSpc>
                <a:spcPts val="6668"/>
              </a:lnSpc>
              <a:spcBef>
                <a:spcPct val="0"/>
              </a:spcBef>
            </a:pPr>
            <a:r>
              <a:rPr lang="en-US" sz="4762">
                <a:solidFill>
                  <a:srgbClr val="000000"/>
                </a:solidFill>
                <a:latin typeface="Repo Bold Bold"/>
              </a:rPr>
              <a:t>Check Point</a:t>
            </a:r>
          </a:p>
        </p:txBody>
      </p:sp>
      <p:sp>
        <p:nvSpPr>
          <p:cNvPr name="TextBox 24" id="24"/>
          <p:cNvSpPr txBox="true"/>
          <p:nvPr/>
        </p:nvSpPr>
        <p:spPr>
          <a:xfrm rot="0">
            <a:off x="8463174" y="1536934"/>
            <a:ext cx="5584856" cy="1251585"/>
          </a:xfrm>
          <a:prstGeom prst="rect">
            <a:avLst/>
          </a:prstGeom>
        </p:spPr>
        <p:txBody>
          <a:bodyPr anchor="t" rtlCol="false" tIns="0" lIns="0" bIns="0" rIns="0">
            <a:spAutoFit/>
          </a:bodyPr>
          <a:lstStyle/>
          <a:p>
            <a:pPr>
              <a:lnSpc>
                <a:spcPts val="5040"/>
              </a:lnSpc>
              <a:spcBef>
                <a:spcPct val="0"/>
              </a:spcBef>
            </a:pPr>
            <a:r>
              <a:rPr lang="en-US" sz="3600">
                <a:solidFill>
                  <a:srgbClr val="000000"/>
                </a:solidFill>
                <a:latin typeface="DM Sans Bold"/>
              </a:rPr>
              <a:t>Can someone point out the accelerometer?</a:t>
            </a:r>
          </a:p>
        </p:txBody>
      </p:sp>
      <p:sp>
        <p:nvSpPr>
          <p:cNvPr name="TextBox 25" id="25"/>
          <p:cNvSpPr txBox="true"/>
          <p:nvPr/>
        </p:nvSpPr>
        <p:spPr>
          <a:xfrm rot="0">
            <a:off x="7877317" y="4427172"/>
            <a:ext cx="5314822" cy="1671320"/>
          </a:xfrm>
          <a:prstGeom prst="rect">
            <a:avLst/>
          </a:prstGeom>
        </p:spPr>
        <p:txBody>
          <a:bodyPr anchor="t" rtlCol="false" tIns="0" lIns="0" bIns="0" rIns="0">
            <a:spAutoFit/>
          </a:bodyPr>
          <a:lstStyle/>
          <a:p>
            <a:pPr>
              <a:lnSpc>
                <a:spcPts val="4480"/>
              </a:lnSpc>
              <a:spcBef>
                <a:spcPct val="0"/>
              </a:spcBef>
            </a:pPr>
            <a:r>
              <a:rPr lang="en-US" sz="3200">
                <a:solidFill>
                  <a:srgbClr val="000000"/>
                </a:solidFill>
                <a:latin typeface="DM Sans Bold"/>
              </a:rPr>
              <a:t>Can someone explain what variables were used in rock paper scissors?</a:t>
            </a:r>
          </a:p>
        </p:txBody>
      </p:sp>
      <p:sp>
        <p:nvSpPr>
          <p:cNvPr name="TextBox 26" id="26"/>
          <p:cNvSpPr txBox="true"/>
          <p:nvPr/>
        </p:nvSpPr>
        <p:spPr>
          <a:xfrm rot="0">
            <a:off x="7998682" y="7444570"/>
            <a:ext cx="5584856" cy="1671320"/>
          </a:xfrm>
          <a:prstGeom prst="rect">
            <a:avLst/>
          </a:prstGeom>
        </p:spPr>
        <p:txBody>
          <a:bodyPr anchor="t" rtlCol="false" tIns="0" lIns="0" bIns="0" rIns="0">
            <a:spAutoFit/>
          </a:bodyPr>
          <a:lstStyle/>
          <a:p>
            <a:pPr>
              <a:lnSpc>
                <a:spcPts val="4480"/>
              </a:lnSpc>
              <a:spcBef>
                <a:spcPct val="0"/>
              </a:spcBef>
            </a:pPr>
            <a:r>
              <a:rPr lang="en-US" sz="3200">
                <a:solidFill>
                  <a:srgbClr val="000000"/>
                </a:solidFill>
                <a:latin typeface="DM Sans Bold"/>
              </a:rPr>
              <a:t>Can someone explain were we used conditions in our code?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33642" y="23461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1242" y="21937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280600">
            <a:off x="-2095788" y="7351783"/>
            <a:ext cx="6248976" cy="3442617"/>
          </a:xfrm>
          <a:custGeom>
            <a:avLst/>
            <a:gdLst/>
            <a:ahLst/>
            <a:cxnLst/>
            <a:rect r="r" b="b" t="t" l="l"/>
            <a:pathLst>
              <a:path h="3442617" w="6248976">
                <a:moveTo>
                  <a:pt x="0" y="0"/>
                </a:moveTo>
                <a:lnTo>
                  <a:pt x="6248976" y="0"/>
                </a:lnTo>
                <a:lnTo>
                  <a:pt x="6248976" y="3442618"/>
                </a:lnTo>
                <a:lnTo>
                  <a:pt x="0" y="34426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960546" y="2849085"/>
            <a:ext cx="5438226" cy="6224007"/>
          </a:xfrm>
          <a:custGeom>
            <a:avLst/>
            <a:gdLst/>
            <a:ahLst/>
            <a:cxnLst/>
            <a:rect r="r" b="b" t="t" l="l"/>
            <a:pathLst>
              <a:path h="6224007" w="5438226">
                <a:moveTo>
                  <a:pt x="0" y="0"/>
                </a:moveTo>
                <a:lnTo>
                  <a:pt x="5438226" y="0"/>
                </a:lnTo>
                <a:lnTo>
                  <a:pt x="5438226" y="6224007"/>
                </a:lnTo>
                <a:lnTo>
                  <a:pt x="0" y="6224007"/>
                </a:lnTo>
                <a:lnTo>
                  <a:pt x="0" y="0"/>
                </a:lnTo>
                <a:close/>
              </a:path>
            </a:pathLst>
          </a:custGeom>
          <a:blipFill>
            <a:blip r:embed="rId12"/>
            <a:stretch>
              <a:fillRect l="0" t="0" r="0" b="0"/>
            </a:stretch>
          </a:blipFill>
        </p:spPr>
      </p:sp>
      <p:sp>
        <p:nvSpPr>
          <p:cNvPr name="TextBox 8" id="8"/>
          <p:cNvSpPr txBox="true"/>
          <p:nvPr/>
        </p:nvSpPr>
        <p:spPr>
          <a:xfrm rot="0">
            <a:off x="1633642" y="2639535"/>
            <a:ext cx="14906496" cy="1727201"/>
          </a:xfrm>
          <a:prstGeom prst="rect">
            <a:avLst/>
          </a:prstGeom>
        </p:spPr>
        <p:txBody>
          <a:bodyPr anchor="t" rtlCol="false" tIns="0" lIns="0" bIns="0" rIns="0">
            <a:spAutoFit/>
          </a:bodyPr>
          <a:lstStyle/>
          <a:p>
            <a:pPr marL="0" indent="0" lvl="0">
              <a:lnSpc>
                <a:spcPts val="13999"/>
              </a:lnSpc>
              <a:spcBef>
                <a:spcPct val="0"/>
              </a:spcBef>
            </a:pPr>
            <a:r>
              <a:rPr lang="en-US" sz="9999">
                <a:solidFill>
                  <a:srgbClr val="000000"/>
                </a:solidFill>
                <a:latin typeface="Repo Bold Bold"/>
              </a:rPr>
              <a:t>Micro-chat </a:t>
            </a:r>
          </a:p>
        </p:txBody>
      </p:sp>
      <p:sp>
        <p:nvSpPr>
          <p:cNvPr name="Freeform 9" id="9"/>
          <p:cNvSpPr/>
          <p:nvPr/>
        </p:nvSpPr>
        <p:spPr>
          <a:xfrm flipH="false" flipV="false" rot="0">
            <a:off x="2753205" y="4262376"/>
            <a:ext cx="4809948" cy="577194"/>
          </a:xfrm>
          <a:custGeom>
            <a:avLst/>
            <a:gdLst/>
            <a:ahLst/>
            <a:cxnLst/>
            <a:rect r="r" b="b" t="t" l="l"/>
            <a:pathLst>
              <a:path h="577194" w="4809948">
                <a:moveTo>
                  <a:pt x="0" y="0"/>
                </a:moveTo>
                <a:lnTo>
                  <a:pt x="4809948" y="0"/>
                </a:lnTo>
                <a:lnTo>
                  <a:pt x="4809948" y="577194"/>
                </a:lnTo>
                <a:lnTo>
                  <a:pt x="0" y="5771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1633642" y="4576127"/>
            <a:ext cx="3734514"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Using radio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428341" y="3472180"/>
            <a:ext cx="7725311" cy="1671320"/>
          </a:xfrm>
          <a:prstGeom prst="rect">
            <a:avLst/>
          </a:prstGeom>
        </p:spPr>
        <p:txBody>
          <a:bodyPr anchor="t" rtlCol="false" tIns="0" lIns="0" bIns="0" rIns="0">
            <a:spAutoFit/>
          </a:bodyPr>
          <a:lstStyle/>
          <a:p>
            <a:pPr algn="ctr" marL="0" indent="0" lvl="0">
              <a:lnSpc>
                <a:spcPts val="4480"/>
              </a:lnSpc>
              <a:spcBef>
                <a:spcPct val="0"/>
              </a:spcBef>
            </a:pPr>
            <a:r>
              <a:rPr lang="en-US" sz="3200" spc="-32">
                <a:solidFill>
                  <a:srgbClr val="000000"/>
                </a:solidFill>
                <a:latin typeface="DM Sans"/>
              </a:rPr>
              <a:t>Go back to https://makecode.microbit.org/ and open the Micro-chat project.</a:t>
            </a:r>
          </a:p>
        </p:txBody>
      </p:sp>
      <p:sp>
        <p:nvSpPr>
          <p:cNvPr name="TextBox 7" id="7"/>
          <p:cNvSpPr txBox="true"/>
          <p:nvPr/>
        </p:nvSpPr>
        <p:spPr>
          <a:xfrm rot="0">
            <a:off x="5201410" y="2052826"/>
            <a:ext cx="8611345" cy="1071245"/>
          </a:xfrm>
          <a:prstGeom prst="rect">
            <a:avLst/>
          </a:prstGeom>
        </p:spPr>
        <p:txBody>
          <a:bodyPr anchor="t" rtlCol="false" tIns="0" lIns="0" bIns="0" rIns="0">
            <a:spAutoFit/>
          </a:bodyPr>
          <a:lstStyle/>
          <a:p>
            <a:pPr algn="ctr" marL="0" indent="0" lvl="0">
              <a:lnSpc>
                <a:spcPts val="8680"/>
              </a:lnSpc>
              <a:spcBef>
                <a:spcPct val="0"/>
              </a:spcBef>
            </a:pPr>
            <a:r>
              <a:rPr lang="en-US" sz="6200">
                <a:solidFill>
                  <a:srgbClr val="000000"/>
                </a:solidFill>
                <a:latin typeface="Repo Bold Bold"/>
              </a:rPr>
              <a:t>Open the Micro-chat</a:t>
            </a:r>
          </a:p>
        </p:txBody>
      </p:sp>
      <p:sp>
        <p:nvSpPr>
          <p:cNvPr name="TextBox 8" id="8"/>
          <p:cNvSpPr txBox="true"/>
          <p:nvPr/>
        </p:nvSpPr>
        <p:spPr>
          <a:xfrm rot="0">
            <a:off x="5542705" y="6232132"/>
            <a:ext cx="7725311" cy="1109345"/>
          </a:xfrm>
          <a:prstGeom prst="rect">
            <a:avLst/>
          </a:prstGeom>
        </p:spPr>
        <p:txBody>
          <a:bodyPr anchor="t" rtlCol="false" tIns="0" lIns="0" bIns="0" rIns="0">
            <a:spAutoFit/>
          </a:bodyPr>
          <a:lstStyle/>
          <a:p>
            <a:pPr algn="ctr" marL="0" indent="0" lvl="0">
              <a:lnSpc>
                <a:spcPts val="4480"/>
              </a:lnSpc>
              <a:spcBef>
                <a:spcPct val="0"/>
              </a:spcBef>
            </a:pPr>
            <a:r>
              <a:rPr lang="en-US" sz="3200" spc="-32">
                <a:solidFill>
                  <a:srgbClr val="000000"/>
                </a:solidFill>
                <a:latin typeface="DM Sans"/>
              </a:rPr>
              <a:t>Work through it and raise your hand if you have any questions</a:t>
            </a:r>
          </a:p>
        </p:txBody>
      </p:sp>
      <p:sp>
        <p:nvSpPr>
          <p:cNvPr name="Freeform 9" id="9"/>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5838007" y="7512927"/>
            <a:ext cx="7134706" cy="11804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If you finish let us know and we’ll give you an extra challenge</a:t>
            </a:r>
          </a:p>
        </p:txBody>
      </p:sp>
      <p:sp>
        <p:nvSpPr>
          <p:cNvPr name="TextBox 12" id="12"/>
          <p:cNvSpPr txBox="true"/>
          <p:nvPr/>
        </p:nvSpPr>
        <p:spPr>
          <a:xfrm rot="0">
            <a:off x="5314875" y="5307784"/>
            <a:ext cx="8384414"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(It is at the end of the tutorials activities)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3697693" y="2218670"/>
            <a:ext cx="10896012" cy="6728287"/>
          </a:xfrm>
          <a:custGeom>
            <a:avLst/>
            <a:gdLst/>
            <a:ahLst/>
            <a:cxnLst/>
            <a:rect r="r" b="b" t="t" l="l"/>
            <a:pathLst>
              <a:path h="6728287" w="10896012">
                <a:moveTo>
                  <a:pt x="0" y="0"/>
                </a:moveTo>
                <a:lnTo>
                  <a:pt x="10896012" y="0"/>
                </a:lnTo>
                <a:lnTo>
                  <a:pt x="10896012" y="6728287"/>
                </a:lnTo>
                <a:lnTo>
                  <a:pt x="0" y="67282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160180" y="3415860"/>
            <a:ext cx="9952531" cy="2109787"/>
          </a:xfrm>
          <a:prstGeom prst="rect">
            <a:avLst/>
          </a:prstGeom>
        </p:spPr>
        <p:txBody>
          <a:bodyPr anchor="t" rtlCol="false" tIns="0" lIns="0" bIns="0" rIns="0">
            <a:spAutoFit/>
          </a:bodyPr>
          <a:lstStyle/>
          <a:p>
            <a:pPr algn="ctr" marL="0" indent="0" lvl="0">
              <a:lnSpc>
                <a:spcPts val="16800"/>
              </a:lnSpc>
              <a:spcBef>
                <a:spcPct val="0"/>
              </a:spcBef>
            </a:pPr>
            <a:r>
              <a:rPr lang="en-US" sz="12000">
                <a:solidFill>
                  <a:srgbClr val="000000"/>
                </a:solidFill>
                <a:latin typeface="Repo Bold Bold"/>
              </a:rPr>
              <a:t>Let’s tidy up!</a:t>
            </a:r>
          </a:p>
        </p:txBody>
      </p:sp>
      <p:grpSp>
        <p:nvGrpSpPr>
          <p:cNvPr name="Group 5" id="5"/>
          <p:cNvGrpSpPr/>
          <p:nvPr/>
        </p:nvGrpSpPr>
        <p:grpSpPr>
          <a:xfrm rot="0">
            <a:off x="6334898" y="6304487"/>
            <a:ext cx="5601010" cy="1143246"/>
            <a:chOff x="0" y="0"/>
            <a:chExt cx="2550324" cy="520558"/>
          </a:xfrm>
        </p:grpSpPr>
        <p:sp>
          <p:nvSpPr>
            <p:cNvPr name="Freeform 6" id="6"/>
            <p:cNvSpPr/>
            <p:nvPr/>
          </p:nvSpPr>
          <p:spPr>
            <a:xfrm flipH="false" flipV="false" rot="0">
              <a:off x="0" y="0"/>
              <a:ext cx="2550324" cy="520558"/>
            </a:xfrm>
            <a:custGeom>
              <a:avLst/>
              <a:gdLst/>
              <a:ahLst/>
              <a:cxnLst/>
              <a:rect r="r" b="b" t="t" l="l"/>
              <a:pathLst>
                <a:path h="520558" w="2550324">
                  <a:moveTo>
                    <a:pt x="46996" y="0"/>
                  </a:moveTo>
                  <a:lnTo>
                    <a:pt x="2503328" y="0"/>
                  </a:lnTo>
                  <a:cubicBezTo>
                    <a:pt x="2515792" y="0"/>
                    <a:pt x="2527746" y="4951"/>
                    <a:pt x="2536559" y="13765"/>
                  </a:cubicBezTo>
                  <a:cubicBezTo>
                    <a:pt x="2545373" y="22578"/>
                    <a:pt x="2550324" y="34532"/>
                    <a:pt x="2550324" y="46996"/>
                  </a:cubicBezTo>
                  <a:lnTo>
                    <a:pt x="2550324" y="473562"/>
                  </a:lnTo>
                  <a:cubicBezTo>
                    <a:pt x="2550324" y="499517"/>
                    <a:pt x="2529283" y="520558"/>
                    <a:pt x="2503328" y="520558"/>
                  </a:cubicBezTo>
                  <a:lnTo>
                    <a:pt x="46996" y="520558"/>
                  </a:lnTo>
                  <a:cubicBezTo>
                    <a:pt x="21041" y="520558"/>
                    <a:pt x="0" y="499517"/>
                    <a:pt x="0" y="473562"/>
                  </a:cubicBezTo>
                  <a:lnTo>
                    <a:pt x="0" y="46996"/>
                  </a:lnTo>
                  <a:cubicBezTo>
                    <a:pt x="0" y="21041"/>
                    <a:pt x="21041" y="0"/>
                    <a:pt x="46996" y="0"/>
                  </a:cubicBezTo>
                  <a:close/>
                </a:path>
              </a:pathLst>
            </a:custGeom>
            <a:solidFill>
              <a:srgbClr val="FFFEF7"/>
            </a:solidFill>
            <a:ln w="47625" cap="rnd">
              <a:solidFill>
                <a:srgbClr val="000000"/>
              </a:solidFill>
              <a:prstDash val="solid"/>
              <a:round/>
            </a:ln>
          </p:spPr>
        </p:sp>
        <p:sp>
          <p:nvSpPr>
            <p:cNvPr name="TextBox 7" id="7"/>
            <p:cNvSpPr txBox="true"/>
            <p:nvPr/>
          </p:nvSpPr>
          <p:spPr>
            <a:xfrm>
              <a:off x="0" y="-9525"/>
              <a:ext cx="2550324" cy="530083"/>
            </a:xfrm>
            <a:prstGeom prst="rect">
              <a:avLst/>
            </a:prstGeom>
          </p:spPr>
          <p:txBody>
            <a:bodyPr anchor="ctr" rtlCol="false" tIns="0" lIns="0" bIns="0" rIns="0"/>
            <a:lstStyle/>
            <a:p>
              <a:pPr algn="ctr" marL="0" indent="0" lvl="0">
                <a:lnSpc>
                  <a:spcPts val="700"/>
                </a:lnSpc>
                <a:spcBef>
                  <a:spcPct val="0"/>
                </a:spcBef>
              </a:pPr>
            </a:p>
          </p:txBody>
        </p:sp>
      </p:grpSp>
      <p:sp>
        <p:nvSpPr>
          <p:cNvPr name="TextBox 8" id="8"/>
          <p:cNvSpPr txBox="true"/>
          <p:nvPr/>
        </p:nvSpPr>
        <p:spPr>
          <a:xfrm rot="0">
            <a:off x="6491336" y="6555324"/>
            <a:ext cx="5308725" cy="565373"/>
          </a:xfrm>
          <a:prstGeom prst="rect">
            <a:avLst/>
          </a:prstGeom>
        </p:spPr>
        <p:txBody>
          <a:bodyPr anchor="t" rtlCol="false" tIns="0" lIns="0" bIns="0" rIns="0">
            <a:spAutoFit/>
          </a:bodyPr>
          <a:lstStyle/>
          <a:p>
            <a:pPr algn="ctr" marL="0" indent="0" lvl="0">
              <a:lnSpc>
                <a:spcPts val="4507"/>
              </a:lnSpc>
              <a:spcBef>
                <a:spcPct val="0"/>
              </a:spcBef>
            </a:pPr>
            <a:r>
              <a:rPr lang="en-US" sz="3219">
                <a:solidFill>
                  <a:srgbClr val="000000"/>
                </a:solidFill>
                <a:latin typeface="Repo Bold"/>
              </a:rPr>
              <a:t>Thank you for having us</a:t>
            </a:r>
          </a:p>
        </p:txBody>
      </p:sp>
      <p:sp>
        <p:nvSpPr>
          <p:cNvPr name="Freeform 9" id="9"/>
          <p:cNvSpPr/>
          <p:nvPr/>
        </p:nvSpPr>
        <p:spPr>
          <a:xfrm flipH="false" flipV="false" rot="-1244255">
            <a:off x="12212738" y="6763050"/>
            <a:ext cx="1064640" cy="1758415"/>
          </a:xfrm>
          <a:custGeom>
            <a:avLst/>
            <a:gdLst/>
            <a:ahLst/>
            <a:cxnLst/>
            <a:rect r="r" b="b" t="t" l="l"/>
            <a:pathLst>
              <a:path h="1758415" w="1064640">
                <a:moveTo>
                  <a:pt x="0" y="0"/>
                </a:moveTo>
                <a:lnTo>
                  <a:pt x="1064640" y="0"/>
                </a:lnTo>
                <a:lnTo>
                  <a:pt x="1064640" y="1758415"/>
                </a:lnTo>
                <a:lnTo>
                  <a:pt x="0" y="1758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727055" y="5729877"/>
            <a:ext cx="4609198" cy="6434160"/>
          </a:xfrm>
          <a:custGeom>
            <a:avLst/>
            <a:gdLst/>
            <a:ahLst/>
            <a:cxnLst/>
            <a:rect r="r" b="b" t="t" l="l"/>
            <a:pathLst>
              <a:path h="6434160" w="4609198">
                <a:moveTo>
                  <a:pt x="0" y="0"/>
                </a:moveTo>
                <a:lnTo>
                  <a:pt x="4609198" y="0"/>
                </a:lnTo>
                <a:lnTo>
                  <a:pt x="4609198" y="6434160"/>
                </a:lnTo>
                <a:lnTo>
                  <a:pt x="0" y="64341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757656">
            <a:off x="-2268026" y="-422948"/>
            <a:ext cx="8967709" cy="2903296"/>
          </a:xfrm>
          <a:custGeom>
            <a:avLst/>
            <a:gdLst/>
            <a:ahLst/>
            <a:cxnLst/>
            <a:rect r="r" b="b" t="t" l="l"/>
            <a:pathLst>
              <a:path h="2903296" w="8967709">
                <a:moveTo>
                  <a:pt x="0" y="0"/>
                </a:moveTo>
                <a:lnTo>
                  <a:pt x="8967709" y="0"/>
                </a:lnTo>
                <a:lnTo>
                  <a:pt x="8967709" y="2903296"/>
                </a:lnTo>
                <a:lnTo>
                  <a:pt x="0" y="290329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4025626" y="2068747"/>
            <a:ext cx="10236748" cy="6321192"/>
          </a:xfrm>
          <a:custGeom>
            <a:avLst/>
            <a:gdLst/>
            <a:ahLst/>
            <a:cxnLst/>
            <a:rect r="r" b="b" t="t" l="l"/>
            <a:pathLst>
              <a:path h="6321192" w="10236748">
                <a:moveTo>
                  <a:pt x="0" y="0"/>
                </a:moveTo>
                <a:lnTo>
                  <a:pt x="10236748" y="0"/>
                </a:lnTo>
                <a:lnTo>
                  <a:pt x="10236748" y="6321192"/>
                </a:lnTo>
                <a:lnTo>
                  <a:pt x="0" y="63211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756271" y="1680686"/>
            <a:ext cx="5456124" cy="1700931"/>
            <a:chOff x="0" y="0"/>
            <a:chExt cx="1962273" cy="611733"/>
          </a:xfrm>
        </p:grpSpPr>
        <p:sp>
          <p:nvSpPr>
            <p:cNvPr name="Freeform 5" id="5"/>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7" id="7"/>
          <p:cNvSpPr/>
          <p:nvPr/>
        </p:nvSpPr>
        <p:spPr>
          <a:xfrm flipH="false" flipV="false" rot="1683888">
            <a:off x="15941323" y="5997879"/>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460915"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8705960"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1950158"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460915"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8705960"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1950158"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4447426" y="5862934"/>
            <a:ext cx="1529987" cy="2527005"/>
          </a:xfrm>
          <a:custGeom>
            <a:avLst/>
            <a:gdLst/>
            <a:ahLst/>
            <a:cxnLst/>
            <a:rect r="r" b="b" t="t" l="l"/>
            <a:pathLst>
              <a:path h="2527005" w="1529987">
                <a:moveTo>
                  <a:pt x="0" y="0"/>
                </a:moveTo>
                <a:lnTo>
                  <a:pt x="1529986" y="0"/>
                </a:lnTo>
                <a:lnTo>
                  <a:pt x="1529986" y="2527005"/>
                </a:lnTo>
                <a:lnTo>
                  <a:pt x="0" y="25270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6" id="16"/>
          <p:cNvSpPr txBox="true"/>
          <p:nvPr/>
        </p:nvSpPr>
        <p:spPr>
          <a:xfrm rot="0">
            <a:off x="4558267" y="4713333"/>
            <a:ext cx="2682223" cy="877842"/>
          </a:xfrm>
          <a:prstGeom prst="rect">
            <a:avLst/>
          </a:prstGeom>
        </p:spPr>
        <p:txBody>
          <a:bodyPr anchor="t" rtlCol="false" tIns="0" lIns="0" bIns="0" rIns="0">
            <a:spAutoFit/>
          </a:bodyPr>
          <a:lstStyle/>
          <a:p>
            <a:pPr algn="ctr">
              <a:lnSpc>
                <a:spcPts val="3589"/>
              </a:lnSpc>
            </a:pPr>
            <a:r>
              <a:rPr lang="en-US" sz="2564" spc="-25">
                <a:solidFill>
                  <a:srgbClr val="000000"/>
                </a:solidFill>
                <a:latin typeface="DM Sans"/>
              </a:rPr>
              <a:t>What is</a:t>
            </a:r>
          </a:p>
          <a:p>
            <a:pPr algn="ctr" marL="0" indent="0" lvl="0">
              <a:lnSpc>
                <a:spcPts val="3589"/>
              </a:lnSpc>
              <a:spcBef>
                <a:spcPct val="0"/>
              </a:spcBef>
            </a:pPr>
            <a:r>
              <a:rPr lang="en-US" sz="2564" spc="-25">
                <a:solidFill>
                  <a:srgbClr val="000000"/>
                </a:solidFill>
                <a:latin typeface="DM Sans"/>
              </a:rPr>
              <a:t>is a Microbit</a:t>
            </a:r>
          </a:p>
        </p:txBody>
      </p:sp>
      <p:sp>
        <p:nvSpPr>
          <p:cNvPr name="TextBox 17" id="17"/>
          <p:cNvSpPr txBox="true"/>
          <p:nvPr/>
        </p:nvSpPr>
        <p:spPr>
          <a:xfrm rot="0">
            <a:off x="3338698" y="1746291"/>
            <a:ext cx="4291271" cy="1474470"/>
          </a:xfrm>
          <a:prstGeom prst="rect">
            <a:avLst/>
          </a:prstGeom>
        </p:spPr>
        <p:txBody>
          <a:bodyPr anchor="t" rtlCol="false" tIns="0" lIns="0" bIns="0" rIns="0">
            <a:spAutoFit/>
          </a:bodyPr>
          <a:lstStyle/>
          <a:p>
            <a:pPr algn="ctr" marL="0" indent="0" lvl="0">
              <a:lnSpc>
                <a:spcPts val="5880"/>
              </a:lnSpc>
              <a:spcBef>
                <a:spcPct val="0"/>
              </a:spcBef>
            </a:pPr>
            <a:r>
              <a:rPr lang="en-US" sz="4200">
                <a:solidFill>
                  <a:srgbClr val="000000"/>
                </a:solidFill>
                <a:latin typeface="Repo Bold Bold"/>
              </a:rPr>
              <a:t>what are we doing today?</a:t>
            </a:r>
          </a:p>
        </p:txBody>
      </p:sp>
      <p:sp>
        <p:nvSpPr>
          <p:cNvPr name="TextBox 18" id="18"/>
          <p:cNvSpPr txBox="true"/>
          <p:nvPr/>
        </p:nvSpPr>
        <p:spPr>
          <a:xfrm rot="0">
            <a:off x="5607267" y="387366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19" id="19"/>
          <p:cNvSpPr txBox="true"/>
          <p:nvPr/>
        </p:nvSpPr>
        <p:spPr>
          <a:xfrm rot="0">
            <a:off x="7868566" y="6647625"/>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Microchat</a:t>
            </a:r>
          </a:p>
        </p:txBody>
      </p:sp>
      <p:sp>
        <p:nvSpPr>
          <p:cNvPr name="TextBox 20" id="20"/>
          <p:cNvSpPr txBox="true"/>
          <p:nvPr/>
        </p:nvSpPr>
        <p:spPr>
          <a:xfrm rot="0">
            <a:off x="8852311" y="387366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02</a:t>
            </a:r>
          </a:p>
        </p:txBody>
      </p:sp>
      <p:sp>
        <p:nvSpPr>
          <p:cNvPr name="TextBox 21" id="21"/>
          <p:cNvSpPr txBox="true"/>
          <p:nvPr/>
        </p:nvSpPr>
        <p:spPr>
          <a:xfrm rot="0">
            <a:off x="7803312" y="4913998"/>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Make a smiley! :)</a:t>
            </a:r>
          </a:p>
        </p:txBody>
      </p:sp>
      <p:sp>
        <p:nvSpPr>
          <p:cNvPr name="TextBox 22" id="22"/>
          <p:cNvSpPr txBox="true"/>
          <p:nvPr/>
        </p:nvSpPr>
        <p:spPr>
          <a:xfrm rot="0">
            <a:off x="12096509" y="387366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23" id="23"/>
          <p:cNvSpPr txBox="true"/>
          <p:nvPr/>
        </p:nvSpPr>
        <p:spPr>
          <a:xfrm rot="0">
            <a:off x="11047510" y="4713333"/>
            <a:ext cx="2682223" cy="877842"/>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Variables and Condition</a:t>
            </a:r>
          </a:p>
        </p:txBody>
      </p:sp>
      <p:sp>
        <p:nvSpPr>
          <p:cNvPr name="TextBox 24" id="24"/>
          <p:cNvSpPr txBox="true"/>
          <p:nvPr/>
        </p:nvSpPr>
        <p:spPr>
          <a:xfrm rot="0">
            <a:off x="5607267" y="5652731"/>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04</a:t>
            </a:r>
          </a:p>
        </p:txBody>
      </p:sp>
      <p:sp>
        <p:nvSpPr>
          <p:cNvPr name="TextBox 25" id="25"/>
          <p:cNvSpPr txBox="true"/>
          <p:nvPr/>
        </p:nvSpPr>
        <p:spPr>
          <a:xfrm rot="0">
            <a:off x="4689622" y="6647625"/>
            <a:ext cx="2682223" cy="877842"/>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Rock Paper Scissors</a:t>
            </a:r>
          </a:p>
        </p:txBody>
      </p:sp>
      <p:sp>
        <p:nvSpPr>
          <p:cNvPr name="TextBox 26" id="26"/>
          <p:cNvSpPr txBox="true"/>
          <p:nvPr/>
        </p:nvSpPr>
        <p:spPr>
          <a:xfrm rot="0">
            <a:off x="8852311" y="5652731"/>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05</a:t>
            </a:r>
          </a:p>
        </p:txBody>
      </p:sp>
      <p:sp>
        <p:nvSpPr>
          <p:cNvPr name="TextBox 27" id="27"/>
          <p:cNvSpPr txBox="true"/>
          <p:nvPr/>
        </p:nvSpPr>
        <p:spPr>
          <a:xfrm rot="0">
            <a:off x="11046089" y="6871463"/>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Tidy Up</a:t>
            </a:r>
          </a:p>
        </p:txBody>
      </p:sp>
      <p:sp>
        <p:nvSpPr>
          <p:cNvPr name="TextBox 28" id="28"/>
          <p:cNvSpPr txBox="true"/>
          <p:nvPr/>
        </p:nvSpPr>
        <p:spPr>
          <a:xfrm rot="0">
            <a:off x="12096509" y="5652731"/>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06</a:t>
            </a:r>
          </a:p>
        </p:txBody>
      </p:sp>
      <p:sp>
        <p:nvSpPr>
          <p:cNvPr name="Freeform 29" id="29"/>
          <p:cNvSpPr/>
          <p:nvPr/>
        </p:nvSpPr>
        <p:spPr>
          <a:xfrm flipH="false" flipV="false" rot="1683888">
            <a:off x="40236" y="10274295"/>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664970" y="1037095"/>
            <a:ext cx="14756251" cy="7819203"/>
            <a:chOff x="0" y="0"/>
            <a:chExt cx="5847649" cy="3098616"/>
          </a:xfrm>
        </p:grpSpPr>
        <p:sp>
          <p:nvSpPr>
            <p:cNvPr name="Freeform 4" id="4"/>
            <p:cNvSpPr/>
            <p:nvPr/>
          </p:nvSpPr>
          <p:spPr>
            <a:xfrm flipH="false" flipV="false" rot="0">
              <a:off x="0" y="0"/>
              <a:ext cx="5847649" cy="3098616"/>
            </a:xfrm>
            <a:custGeom>
              <a:avLst/>
              <a:gdLst/>
              <a:ahLst/>
              <a:cxnLst/>
              <a:rect r="r" b="b" t="t" l="l"/>
              <a:pathLst>
                <a:path h="3098616" w="5847649">
                  <a:moveTo>
                    <a:pt x="17838" y="0"/>
                  </a:moveTo>
                  <a:lnTo>
                    <a:pt x="5829811" y="0"/>
                  </a:lnTo>
                  <a:cubicBezTo>
                    <a:pt x="5834542" y="0"/>
                    <a:pt x="5839079" y="1879"/>
                    <a:pt x="5842424" y="5225"/>
                  </a:cubicBezTo>
                  <a:cubicBezTo>
                    <a:pt x="5845770" y="8570"/>
                    <a:pt x="5847649" y="13107"/>
                    <a:pt x="5847649" y="17838"/>
                  </a:cubicBezTo>
                  <a:lnTo>
                    <a:pt x="5847649" y="3080778"/>
                  </a:lnTo>
                  <a:cubicBezTo>
                    <a:pt x="5847649" y="3085509"/>
                    <a:pt x="5845770" y="3090046"/>
                    <a:pt x="5842424" y="3093391"/>
                  </a:cubicBezTo>
                  <a:cubicBezTo>
                    <a:pt x="5839079" y="3096737"/>
                    <a:pt x="5834542" y="3098616"/>
                    <a:pt x="5829811" y="3098616"/>
                  </a:cubicBezTo>
                  <a:lnTo>
                    <a:pt x="17838" y="3098616"/>
                  </a:lnTo>
                  <a:cubicBezTo>
                    <a:pt x="13107" y="3098616"/>
                    <a:pt x="8570" y="3096737"/>
                    <a:pt x="5225" y="3093391"/>
                  </a:cubicBezTo>
                  <a:cubicBezTo>
                    <a:pt x="1879" y="3090046"/>
                    <a:pt x="0" y="3085509"/>
                    <a:pt x="0" y="3080778"/>
                  </a:cubicBezTo>
                  <a:lnTo>
                    <a:pt x="0" y="17838"/>
                  </a:lnTo>
                  <a:cubicBezTo>
                    <a:pt x="0" y="13107"/>
                    <a:pt x="1879" y="8570"/>
                    <a:pt x="5225" y="5225"/>
                  </a:cubicBezTo>
                  <a:cubicBezTo>
                    <a:pt x="8570" y="1879"/>
                    <a:pt x="13107" y="0"/>
                    <a:pt x="17838" y="0"/>
                  </a:cubicBezTo>
                  <a:close/>
                </a:path>
              </a:pathLst>
            </a:custGeom>
            <a:solidFill>
              <a:srgbClr val="FFFEF7"/>
            </a:solidFill>
            <a:ln w="47625" cap="rnd">
              <a:solidFill>
                <a:srgbClr val="000000"/>
              </a:solidFill>
              <a:prstDash val="solid"/>
              <a:round/>
            </a:ln>
          </p:spPr>
        </p:sp>
        <p:sp>
          <p:nvSpPr>
            <p:cNvPr name="TextBox 5" id="5"/>
            <p:cNvSpPr txBox="true"/>
            <p:nvPr/>
          </p:nvSpPr>
          <p:spPr>
            <a:xfrm>
              <a:off x="0" y="-9525"/>
              <a:ext cx="5847649" cy="3108141"/>
            </a:xfrm>
            <a:prstGeom prst="rect">
              <a:avLst/>
            </a:prstGeom>
          </p:spPr>
          <p:txBody>
            <a:bodyPr anchor="ctr" rtlCol="false" tIns="0" lIns="0" bIns="0" rIns="0"/>
            <a:lstStyle/>
            <a:p>
              <a:pPr algn="ctr" marL="0" indent="0" lvl="0">
                <a:lnSpc>
                  <a:spcPts val="700"/>
                </a:lnSpc>
                <a:spcBef>
                  <a:spcPct val="0"/>
                </a:spcBef>
              </a:pPr>
            </a:p>
          </p:txBody>
        </p:sp>
      </p:grpSp>
      <p:sp>
        <p:nvSpPr>
          <p:cNvPr name="Freeform 6" id="6"/>
          <p:cNvSpPr/>
          <p:nvPr/>
        </p:nvSpPr>
        <p:spPr>
          <a:xfrm flipH="false" flipV="false" rot="0">
            <a:off x="4148150" y="3542172"/>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8150" y="5164633"/>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148150" y="7030068"/>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963102" y="1435895"/>
            <a:ext cx="912582" cy="228145"/>
          </a:xfrm>
          <a:custGeom>
            <a:avLst/>
            <a:gdLst/>
            <a:ahLst/>
            <a:cxnLst/>
            <a:rect r="r" b="b" t="t" l="l"/>
            <a:pathLst>
              <a:path h="228145" w="912582">
                <a:moveTo>
                  <a:pt x="0" y="0"/>
                </a:moveTo>
                <a:lnTo>
                  <a:pt x="912582" y="0"/>
                </a:lnTo>
                <a:lnTo>
                  <a:pt x="912582" y="228145"/>
                </a:lnTo>
                <a:lnTo>
                  <a:pt x="0" y="2281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6703378" y="1791406"/>
            <a:ext cx="7834140" cy="812471"/>
          </a:xfrm>
          <a:prstGeom prst="rect">
            <a:avLst/>
          </a:prstGeom>
        </p:spPr>
        <p:txBody>
          <a:bodyPr anchor="t" rtlCol="false" tIns="0" lIns="0" bIns="0" rIns="0">
            <a:spAutoFit/>
          </a:bodyPr>
          <a:lstStyle/>
          <a:p>
            <a:pPr marL="0" indent="0" lvl="0">
              <a:lnSpc>
                <a:spcPts val="6668"/>
              </a:lnSpc>
              <a:spcBef>
                <a:spcPct val="0"/>
              </a:spcBef>
            </a:pPr>
            <a:r>
              <a:rPr lang="en-US" sz="4762">
                <a:solidFill>
                  <a:srgbClr val="000000"/>
                </a:solidFill>
                <a:latin typeface="Repo Bold Bold"/>
              </a:rPr>
              <a:t>Learning outcomes</a:t>
            </a:r>
          </a:p>
        </p:txBody>
      </p:sp>
      <p:sp>
        <p:nvSpPr>
          <p:cNvPr name="TextBox 11" id="11"/>
          <p:cNvSpPr txBox="true"/>
          <p:nvPr/>
        </p:nvSpPr>
        <p:spPr>
          <a:xfrm rot="0">
            <a:off x="4294502" y="3555463"/>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12" id="12"/>
          <p:cNvSpPr txBox="true"/>
          <p:nvPr/>
        </p:nvSpPr>
        <p:spPr>
          <a:xfrm rot="0">
            <a:off x="4294502" y="5177924"/>
            <a:ext cx="584224" cy="581087"/>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02</a:t>
            </a:r>
          </a:p>
        </p:txBody>
      </p:sp>
      <p:sp>
        <p:nvSpPr>
          <p:cNvPr name="TextBox 13" id="13"/>
          <p:cNvSpPr txBox="true"/>
          <p:nvPr/>
        </p:nvSpPr>
        <p:spPr>
          <a:xfrm rot="0">
            <a:off x="4294502" y="7043359"/>
            <a:ext cx="584224" cy="581087"/>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14" id="14"/>
          <p:cNvSpPr txBox="true"/>
          <p:nvPr/>
        </p:nvSpPr>
        <p:spPr>
          <a:xfrm rot="0">
            <a:off x="5529902" y="4874246"/>
            <a:ext cx="7635241" cy="1179802"/>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I know what a variable is and I can give an example</a:t>
            </a:r>
          </a:p>
        </p:txBody>
      </p:sp>
      <p:sp>
        <p:nvSpPr>
          <p:cNvPr name="TextBox 15" id="15"/>
          <p:cNvSpPr txBox="true"/>
          <p:nvPr/>
        </p:nvSpPr>
        <p:spPr>
          <a:xfrm rot="0">
            <a:off x="5411755" y="6747488"/>
            <a:ext cx="8516005" cy="1179802"/>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I know what a condition is and what they are used for</a:t>
            </a:r>
          </a:p>
        </p:txBody>
      </p:sp>
      <p:sp>
        <p:nvSpPr>
          <p:cNvPr name="TextBox 16" id="16"/>
          <p:cNvSpPr txBox="true"/>
          <p:nvPr/>
        </p:nvSpPr>
        <p:spPr>
          <a:xfrm rot="0">
            <a:off x="5199665" y="3299202"/>
            <a:ext cx="8940185" cy="1179802"/>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I know what a microbit is and I know how to code it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957950" y="1323614"/>
            <a:ext cx="12372101" cy="7639772"/>
          </a:xfrm>
          <a:custGeom>
            <a:avLst/>
            <a:gdLst/>
            <a:ahLst/>
            <a:cxnLst/>
            <a:rect r="r" b="b" t="t" l="l"/>
            <a:pathLst>
              <a:path h="7639772" w="12372101">
                <a:moveTo>
                  <a:pt x="0" y="0"/>
                </a:moveTo>
                <a:lnTo>
                  <a:pt x="12372100" y="0"/>
                </a:lnTo>
                <a:lnTo>
                  <a:pt x="12372100" y="7639772"/>
                </a:lnTo>
                <a:lnTo>
                  <a:pt x="0" y="76397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22332" y="841818"/>
            <a:ext cx="5456124" cy="1700931"/>
            <a:chOff x="0" y="0"/>
            <a:chExt cx="1962273" cy="611733"/>
          </a:xfrm>
        </p:grpSpPr>
        <p:sp>
          <p:nvSpPr>
            <p:cNvPr name="Freeform 5" id="5"/>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7" id="7"/>
          <p:cNvSpPr/>
          <p:nvPr/>
        </p:nvSpPr>
        <p:spPr>
          <a:xfrm flipH="false" flipV="false" rot="1683888">
            <a:off x="15941323" y="5997879"/>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683888">
            <a:off x="40236" y="10274295"/>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4808488" y="2728328"/>
            <a:ext cx="9184616" cy="5522544"/>
          </a:xfrm>
          <a:custGeom>
            <a:avLst/>
            <a:gdLst/>
            <a:ahLst/>
            <a:cxnLst/>
            <a:rect r="r" b="b" t="t" l="l"/>
            <a:pathLst>
              <a:path h="5522544" w="9184616">
                <a:moveTo>
                  <a:pt x="0" y="0"/>
                </a:moveTo>
                <a:lnTo>
                  <a:pt x="9184616" y="0"/>
                </a:lnTo>
                <a:lnTo>
                  <a:pt x="9184616" y="5522544"/>
                </a:lnTo>
                <a:lnTo>
                  <a:pt x="0" y="5522544"/>
                </a:lnTo>
                <a:lnTo>
                  <a:pt x="0" y="0"/>
                </a:lnTo>
                <a:close/>
              </a:path>
            </a:pathLst>
          </a:custGeom>
          <a:blipFill>
            <a:blip r:embed="rId10"/>
            <a:stretch>
              <a:fillRect l="0" t="0" r="0" b="0"/>
            </a:stretch>
          </a:blipFill>
        </p:spPr>
      </p:sp>
      <p:sp>
        <p:nvSpPr>
          <p:cNvPr name="TextBox 11" id="11"/>
          <p:cNvSpPr txBox="true"/>
          <p:nvPr/>
        </p:nvSpPr>
        <p:spPr>
          <a:xfrm rot="0">
            <a:off x="2304759" y="727518"/>
            <a:ext cx="4291271" cy="1758950"/>
          </a:xfrm>
          <a:prstGeom prst="rect">
            <a:avLst/>
          </a:prstGeom>
        </p:spPr>
        <p:txBody>
          <a:bodyPr anchor="t" rtlCol="false" tIns="0" lIns="0" bIns="0" rIns="0">
            <a:spAutoFit/>
          </a:bodyPr>
          <a:lstStyle/>
          <a:p>
            <a:pPr algn="ctr" marL="0" indent="0" lvl="0">
              <a:lnSpc>
                <a:spcPts val="7000"/>
              </a:lnSpc>
              <a:spcBef>
                <a:spcPct val="0"/>
              </a:spcBef>
            </a:pPr>
            <a:r>
              <a:rPr lang="en-US" sz="5000">
                <a:solidFill>
                  <a:srgbClr val="000000"/>
                </a:solidFill>
                <a:latin typeface="Repo Bold Bold"/>
              </a:rPr>
              <a:t>what is a microbit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622242" y="1234047"/>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382835" y="2274305"/>
            <a:ext cx="7885181" cy="275302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Make a smiley face</a:t>
            </a:r>
          </a:p>
        </p:txBody>
      </p:sp>
      <p:sp>
        <p:nvSpPr>
          <p:cNvPr name="TextBox 7" id="7"/>
          <p:cNvSpPr txBox="true"/>
          <p:nvPr/>
        </p:nvSpPr>
        <p:spPr>
          <a:xfrm rot="0">
            <a:off x="5542705" y="5396049"/>
            <a:ext cx="7725311" cy="1384300"/>
          </a:xfrm>
          <a:prstGeom prst="rect">
            <a:avLst/>
          </a:prstGeom>
        </p:spPr>
        <p:txBody>
          <a:bodyPr anchor="t" rtlCol="false" tIns="0" lIns="0" bIns="0" rIns="0">
            <a:spAutoFit/>
          </a:bodyPr>
          <a:lstStyle/>
          <a:p>
            <a:pPr algn="ctr" marL="0" indent="0" lvl="0">
              <a:lnSpc>
                <a:spcPts val="5599"/>
              </a:lnSpc>
              <a:spcBef>
                <a:spcPct val="0"/>
              </a:spcBef>
            </a:pPr>
            <a:r>
              <a:rPr lang="en-US" sz="3999" spc="-39">
                <a:solidFill>
                  <a:srgbClr val="000000"/>
                </a:solidFill>
                <a:latin typeface="DM Sans"/>
              </a:rPr>
              <a:t>We will be using the Microbit to create a smiley face</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1280600">
            <a:off x="-1976190" y="6717110"/>
            <a:ext cx="8062123" cy="4441497"/>
          </a:xfrm>
          <a:custGeom>
            <a:avLst/>
            <a:gdLst/>
            <a:ahLst/>
            <a:cxnLst/>
            <a:rect r="r" b="b" t="t" l="l"/>
            <a:pathLst>
              <a:path h="4441497" w="8062123">
                <a:moveTo>
                  <a:pt x="0" y="0"/>
                </a:moveTo>
                <a:lnTo>
                  <a:pt x="8062123" y="0"/>
                </a:lnTo>
                <a:lnTo>
                  <a:pt x="8062123" y="4441497"/>
                </a:lnTo>
                <a:lnTo>
                  <a:pt x="0" y="4441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3525344" y="1223221"/>
            <a:ext cx="10585104" cy="3076595"/>
            <a:chOff x="0" y="0"/>
            <a:chExt cx="4819745" cy="1400875"/>
          </a:xfrm>
        </p:grpSpPr>
        <p:sp>
          <p:nvSpPr>
            <p:cNvPr name="Freeform 6" id="6"/>
            <p:cNvSpPr/>
            <p:nvPr/>
          </p:nvSpPr>
          <p:spPr>
            <a:xfrm flipH="false" flipV="false" rot="0">
              <a:off x="0" y="0"/>
              <a:ext cx="4819745" cy="1400875"/>
            </a:xfrm>
            <a:custGeom>
              <a:avLst/>
              <a:gdLst/>
              <a:ahLst/>
              <a:cxnLst/>
              <a:rect r="r" b="b" t="t" l="l"/>
              <a:pathLst>
                <a:path h="1400875" w="4819745">
                  <a:moveTo>
                    <a:pt x="24868" y="0"/>
                  </a:moveTo>
                  <a:lnTo>
                    <a:pt x="4794878" y="0"/>
                  </a:lnTo>
                  <a:cubicBezTo>
                    <a:pt x="4808612" y="0"/>
                    <a:pt x="4819745" y="11134"/>
                    <a:pt x="4819745" y="24868"/>
                  </a:cubicBezTo>
                  <a:lnTo>
                    <a:pt x="4819745" y="1376007"/>
                  </a:lnTo>
                  <a:cubicBezTo>
                    <a:pt x="4819745" y="1389741"/>
                    <a:pt x="4808612" y="1400875"/>
                    <a:pt x="4794878" y="1400875"/>
                  </a:cubicBezTo>
                  <a:lnTo>
                    <a:pt x="24868" y="1400875"/>
                  </a:lnTo>
                  <a:cubicBezTo>
                    <a:pt x="11134" y="1400875"/>
                    <a:pt x="0" y="1389741"/>
                    <a:pt x="0" y="1376007"/>
                  </a:cubicBezTo>
                  <a:lnTo>
                    <a:pt x="0" y="24868"/>
                  </a:lnTo>
                  <a:cubicBezTo>
                    <a:pt x="0" y="11134"/>
                    <a:pt x="11134" y="0"/>
                    <a:pt x="24868" y="0"/>
                  </a:cubicBezTo>
                  <a:close/>
                </a:path>
              </a:pathLst>
            </a:custGeom>
            <a:solidFill>
              <a:srgbClr val="FFFEF7"/>
            </a:solidFill>
            <a:ln w="47625" cap="rnd">
              <a:solidFill>
                <a:srgbClr val="000000"/>
              </a:solidFill>
              <a:prstDash val="solid"/>
              <a:round/>
            </a:ln>
          </p:spPr>
        </p:sp>
        <p:sp>
          <p:nvSpPr>
            <p:cNvPr name="TextBox 7" id="7"/>
            <p:cNvSpPr txBox="true"/>
            <p:nvPr/>
          </p:nvSpPr>
          <p:spPr>
            <a:xfrm>
              <a:off x="0" y="-9525"/>
              <a:ext cx="4819745" cy="1410400"/>
            </a:xfrm>
            <a:prstGeom prst="rect">
              <a:avLst/>
            </a:prstGeom>
          </p:spPr>
          <p:txBody>
            <a:bodyPr anchor="ctr" rtlCol="false" tIns="0" lIns="0" bIns="0" rIns="0"/>
            <a:lstStyle/>
            <a:p>
              <a:pPr algn="ctr" marL="0" indent="0" lvl="0">
                <a:lnSpc>
                  <a:spcPts val="700"/>
                </a:lnSpc>
                <a:spcBef>
                  <a:spcPct val="0"/>
                </a:spcBef>
              </a:pPr>
            </a:p>
          </p:txBody>
        </p:sp>
      </p:grpSp>
      <p:sp>
        <p:nvSpPr>
          <p:cNvPr name="Freeform 8" id="8"/>
          <p:cNvSpPr/>
          <p:nvPr/>
        </p:nvSpPr>
        <p:spPr>
          <a:xfrm flipH="false" flipV="false" rot="0">
            <a:off x="12545421" y="156271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027184" y="4972710"/>
            <a:ext cx="6940226" cy="4285590"/>
          </a:xfrm>
          <a:custGeom>
            <a:avLst/>
            <a:gdLst/>
            <a:ahLst/>
            <a:cxnLst/>
            <a:rect r="r" b="b" t="t" l="l"/>
            <a:pathLst>
              <a:path h="4285590" w="6940226">
                <a:moveTo>
                  <a:pt x="0" y="0"/>
                </a:moveTo>
                <a:lnTo>
                  <a:pt x="6940226" y="0"/>
                </a:lnTo>
                <a:lnTo>
                  <a:pt x="6940226" y="4285590"/>
                </a:lnTo>
                <a:lnTo>
                  <a:pt x="0" y="42855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9320590" y="4972710"/>
            <a:ext cx="6940226" cy="4285590"/>
          </a:xfrm>
          <a:custGeom>
            <a:avLst/>
            <a:gdLst/>
            <a:ahLst/>
            <a:cxnLst/>
            <a:rect r="r" b="b" t="t" l="l"/>
            <a:pathLst>
              <a:path h="4285590" w="6940226">
                <a:moveTo>
                  <a:pt x="0" y="0"/>
                </a:moveTo>
                <a:lnTo>
                  <a:pt x="6940226" y="0"/>
                </a:lnTo>
                <a:lnTo>
                  <a:pt x="6940226" y="4285590"/>
                </a:lnTo>
                <a:lnTo>
                  <a:pt x="0" y="42855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1" id="11"/>
          <p:cNvGrpSpPr/>
          <p:nvPr/>
        </p:nvGrpSpPr>
        <p:grpSpPr>
          <a:xfrm rot="5400000">
            <a:off x="4823217" y="3960072"/>
            <a:ext cx="1348159" cy="134815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grpSp>
        <p:nvGrpSpPr>
          <p:cNvPr name="Group 14" id="14"/>
          <p:cNvGrpSpPr/>
          <p:nvPr/>
        </p:nvGrpSpPr>
        <p:grpSpPr>
          <a:xfrm rot="5400000">
            <a:off x="4993458" y="4171205"/>
            <a:ext cx="1007677" cy="925892"/>
            <a:chOff x="0" y="0"/>
            <a:chExt cx="884596" cy="812800"/>
          </a:xfrm>
        </p:grpSpPr>
        <p:sp>
          <p:nvSpPr>
            <p:cNvPr name="Freeform 15" id="15"/>
            <p:cNvSpPr/>
            <p:nvPr/>
          </p:nvSpPr>
          <p:spPr>
            <a:xfrm flipH="false" flipV="false" rot="0">
              <a:off x="0" y="25501"/>
              <a:ext cx="870002" cy="761797"/>
            </a:xfrm>
            <a:custGeom>
              <a:avLst/>
              <a:gdLst/>
              <a:ahLst/>
              <a:cxnLst/>
              <a:rect r="r" b="b" t="t" l="l"/>
              <a:pathLst>
                <a:path h="761797" w="870002">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name="TextBox 16" id="16"/>
            <p:cNvSpPr txBox="true"/>
            <p:nvPr/>
          </p:nvSpPr>
          <p:spPr>
            <a:xfrm>
              <a:off x="0" y="174625"/>
              <a:ext cx="782996" cy="434975"/>
            </a:xfrm>
            <a:prstGeom prst="rect">
              <a:avLst/>
            </a:prstGeom>
          </p:spPr>
          <p:txBody>
            <a:bodyPr anchor="ctr" rtlCol="false" tIns="50800" lIns="50800" bIns="50800" rIns="50800"/>
            <a:lstStyle/>
            <a:p>
              <a:pPr algn="ctr">
                <a:lnSpc>
                  <a:spcPts val="2111"/>
                </a:lnSpc>
              </a:pPr>
            </a:p>
          </p:txBody>
        </p:sp>
      </p:grpSp>
      <p:grpSp>
        <p:nvGrpSpPr>
          <p:cNvPr name="Group 17" id="17"/>
          <p:cNvGrpSpPr/>
          <p:nvPr/>
        </p:nvGrpSpPr>
        <p:grpSpPr>
          <a:xfrm rot="0">
            <a:off x="8469921" y="6441426"/>
            <a:ext cx="1348159" cy="134815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grpSp>
        <p:nvGrpSpPr>
          <p:cNvPr name="Group 20" id="20"/>
          <p:cNvGrpSpPr/>
          <p:nvPr/>
        </p:nvGrpSpPr>
        <p:grpSpPr>
          <a:xfrm rot="0">
            <a:off x="8640161" y="6652559"/>
            <a:ext cx="1007677" cy="925892"/>
            <a:chOff x="0" y="0"/>
            <a:chExt cx="884596" cy="812800"/>
          </a:xfrm>
        </p:grpSpPr>
        <p:sp>
          <p:nvSpPr>
            <p:cNvPr name="Freeform 21" id="21"/>
            <p:cNvSpPr/>
            <p:nvPr/>
          </p:nvSpPr>
          <p:spPr>
            <a:xfrm flipH="false" flipV="false" rot="0">
              <a:off x="0" y="25501"/>
              <a:ext cx="870002" cy="761797"/>
            </a:xfrm>
            <a:custGeom>
              <a:avLst/>
              <a:gdLst/>
              <a:ahLst/>
              <a:cxnLst/>
              <a:rect r="r" b="b" t="t" l="l"/>
              <a:pathLst>
                <a:path h="761797" w="870002">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name="TextBox 22" id="22"/>
            <p:cNvSpPr txBox="true"/>
            <p:nvPr/>
          </p:nvSpPr>
          <p:spPr>
            <a:xfrm>
              <a:off x="0" y="174625"/>
              <a:ext cx="782996" cy="434975"/>
            </a:xfrm>
            <a:prstGeom prst="rect">
              <a:avLst/>
            </a:prstGeom>
          </p:spPr>
          <p:txBody>
            <a:bodyPr anchor="ctr" rtlCol="false" tIns="50800" lIns="50800" bIns="50800" rIns="50800"/>
            <a:lstStyle/>
            <a:p>
              <a:pPr algn="ctr">
                <a:lnSpc>
                  <a:spcPts val="2111"/>
                </a:lnSpc>
              </a:pPr>
            </a:p>
          </p:txBody>
        </p:sp>
      </p:grpSp>
      <p:sp>
        <p:nvSpPr>
          <p:cNvPr name="Freeform 23" id="23"/>
          <p:cNvSpPr/>
          <p:nvPr/>
        </p:nvSpPr>
        <p:spPr>
          <a:xfrm flipH="false" flipV="false" rot="0">
            <a:off x="7843483" y="8017426"/>
            <a:ext cx="796679" cy="824506"/>
          </a:xfrm>
          <a:custGeom>
            <a:avLst/>
            <a:gdLst/>
            <a:ahLst/>
            <a:cxnLst/>
            <a:rect r="r" b="b" t="t" l="l"/>
            <a:pathLst>
              <a:path h="824506" w="796679">
                <a:moveTo>
                  <a:pt x="0" y="0"/>
                </a:moveTo>
                <a:lnTo>
                  <a:pt x="796678" y="0"/>
                </a:lnTo>
                <a:lnTo>
                  <a:pt x="796678" y="824505"/>
                </a:lnTo>
                <a:lnTo>
                  <a:pt x="0" y="8245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4" id="24"/>
          <p:cNvSpPr txBox="true"/>
          <p:nvPr/>
        </p:nvSpPr>
        <p:spPr>
          <a:xfrm rot="0">
            <a:off x="4092404" y="2558340"/>
            <a:ext cx="7896557" cy="523875"/>
          </a:xfrm>
          <a:prstGeom prst="rect">
            <a:avLst/>
          </a:prstGeom>
        </p:spPr>
        <p:txBody>
          <a:bodyPr anchor="t" rtlCol="false" tIns="0" lIns="0" bIns="0" rIns="0">
            <a:spAutoFit/>
          </a:bodyPr>
          <a:lstStyle/>
          <a:p>
            <a:pPr marL="0" indent="0" lvl="0">
              <a:lnSpc>
                <a:spcPts val="4200"/>
              </a:lnSpc>
              <a:spcBef>
                <a:spcPct val="0"/>
              </a:spcBef>
            </a:pPr>
            <a:r>
              <a:rPr lang="en-US" sz="3000" spc="-30">
                <a:solidFill>
                  <a:srgbClr val="000000"/>
                </a:solidFill>
                <a:latin typeface="DM Sans"/>
              </a:rPr>
              <a:t>We need to go to the Microbit Website</a:t>
            </a:r>
          </a:p>
        </p:txBody>
      </p:sp>
      <p:sp>
        <p:nvSpPr>
          <p:cNvPr name="TextBox 25" id="25"/>
          <p:cNvSpPr txBox="true"/>
          <p:nvPr/>
        </p:nvSpPr>
        <p:spPr>
          <a:xfrm rot="0">
            <a:off x="4092404" y="1695614"/>
            <a:ext cx="6278382" cy="812471"/>
          </a:xfrm>
          <a:prstGeom prst="rect">
            <a:avLst/>
          </a:prstGeom>
        </p:spPr>
        <p:txBody>
          <a:bodyPr anchor="t" rtlCol="false" tIns="0" lIns="0" bIns="0" rIns="0">
            <a:spAutoFit/>
          </a:bodyPr>
          <a:lstStyle/>
          <a:p>
            <a:pPr algn="l" marL="0" indent="0" lvl="0">
              <a:lnSpc>
                <a:spcPts val="6668"/>
              </a:lnSpc>
              <a:spcBef>
                <a:spcPct val="0"/>
              </a:spcBef>
            </a:pPr>
            <a:r>
              <a:rPr lang="en-US" sz="4762">
                <a:solidFill>
                  <a:srgbClr val="000000"/>
                </a:solidFill>
                <a:latin typeface="Repo Bold Bold"/>
              </a:rPr>
              <a:t>How to get started</a:t>
            </a:r>
          </a:p>
        </p:txBody>
      </p:sp>
      <p:sp>
        <p:nvSpPr>
          <p:cNvPr name="TextBox 26" id="26"/>
          <p:cNvSpPr txBox="true"/>
          <p:nvPr/>
        </p:nvSpPr>
        <p:spPr>
          <a:xfrm rot="0">
            <a:off x="2337413" y="6098805"/>
            <a:ext cx="5703269" cy="1588135"/>
          </a:xfrm>
          <a:prstGeom prst="rect">
            <a:avLst/>
          </a:prstGeom>
        </p:spPr>
        <p:txBody>
          <a:bodyPr anchor="t" rtlCol="false" tIns="0" lIns="0" bIns="0" rIns="0">
            <a:spAutoFit/>
          </a:bodyPr>
          <a:lstStyle/>
          <a:p>
            <a:pPr>
              <a:lnSpc>
                <a:spcPts val="6439"/>
              </a:lnSpc>
              <a:spcBef>
                <a:spcPct val="0"/>
              </a:spcBef>
            </a:pPr>
            <a:r>
              <a:rPr lang="en-US" sz="4599">
                <a:solidFill>
                  <a:srgbClr val="000000"/>
                </a:solidFill>
                <a:latin typeface="DM Sans Bold"/>
              </a:rPr>
              <a:t>https://makecode.microbit.org/</a:t>
            </a:r>
          </a:p>
        </p:txBody>
      </p:sp>
      <p:sp>
        <p:nvSpPr>
          <p:cNvPr name="Freeform 27" id="27"/>
          <p:cNvSpPr/>
          <p:nvPr/>
        </p:nvSpPr>
        <p:spPr>
          <a:xfrm flipH="false" flipV="false" rot="0">
            <a:off x="15183619" y="8086048"/>
            <a:ext cx="796679" cy="824506"/>
          </a:xfrm>
          <a:custGeom>
            <a:avLst/>
            <a:gdLst/>
            <a:ahLst/>
            <a:cxnLst/>
            <a:rect r="r" b="b" t="t" l="l"/>
            <a:pathLst>
              <a:path h="824506" w="796679">
                <a:moveTo>
                  <a:pt x="0" y="0"/>
                </a:moveTo>
                <a:lnTo>
                  <a:pt x="796679" y="0"/>
                </a:lnTo>
                <a:lnTo>
                  <a:pt x="796679" y="824506"/>
                </a:lnTo>
                <a:lnTo>
                  <a:pt x="0" y="82450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8" id="28"/>
          <p:cNvSpPr txBox="true"/>
          <p:nvPr/>
        </p:nvSpPr>
        <p:spPr>
          <a:xfrm rot="0">
            <a:off x="10629086" y="6118225"/>
            <a:ext cx="4323234" cy="579727"/>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Create a new project</a:t>
            </a:r>
          </a:p>
        </p:txBody>
      </p:sp>
      <p:sp>
        <p:nvSpPr>
          <p:cNvPr name="TextBox 29" id="29"/>
          <p:cNvSpPr txBox="true"/>
          <p:nvPr/>
        </p:nvSpPr>
        <p:spPr>
          <a:xfrm rot="0">
            <a:off x="10629086" y="7166346"/>
            <a:ext cx="4801685" cy="1179802"/>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Connect your Microbit to the computer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790861" y="740893"/>
            <a:ext cx="8706278" cy="8805213"/>
          </a:xfrm>
          <a:custGeom>
            <a:avLst/>
            <a:gdLst/>
            <a:ahLst/>
            <a:cxnLst/>
            <a:rect r="r" b="b" t="t" l="l"/>
            <a:pathLst>
              <a:path h="8805213" w="8706278">
                <a:moveTo>
                  <a:pt x="0" y="0"/>
                </a:moveTo>
                <a:lnTo>
                  <a:pt x="8706278" y="0"/>
                </a:lnTo>
                <a:lnTo>
                  <a:pt x="8706278" y="8805214"/>
                </a:lnTo>
                <a:lnTo>
                  <a:pt x="0" y="8805214"/>
                </a:lnTo>
                <a:lnTo>
                  <a:pt x="0" y="0"/>
                </a:lnTo>
                <a:close/>
              </a:path>
            </a:pathLst>
          </a:custGeom>
          <a:blipFill>
            <a:blip r:embed="rId1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1628894" y="5992918"/>
            <a:ext cx="4012496" cy="3860672"/>
          </a:xfrm>
          <a:custGeom>
            <a:avLst/>
            <a:gdLst/>
            <a:ahLst/>
            <a:cxnLst/>
            <a:rect r="r" b="b" t="t" l="l"/>
            <a:pathLst>
              <a:path h="3860672" w="4012496">
                <a:moveTo>
                  <a:pt x="0" y="0"/>
                </a:moveTo>
                <a:lnTo>
                  <a:pt x="4012496" y="0"/>
                </a:lnTo>
                <a:lnTo>
                  <a:pt x="4012496" y="3860671"/>
                </a:lnTo>
                <a:lnTo>
                  <a:pt x="0" y="3860671"/>
                </a:lnTo>
                <a:lnTo>
                  <a:pt x="0" y="0"/>
                </a:lnTo>
                <a:close/>
              </a:path>
            </a:pathLst>
          </a:custGeom>
          <a:blipFill>
            <a:blip r:embed="rId12"/>
            <a:stretch>
              <a:fillRect l="0" t="0" r="0" b="0"/>
            </a:stretch>
          </a:blipFill>
        </p:spPr>
      </p:sp>
      <p:sp>
        <p:nvSpPr>
          <p:cNvPr name="Freeform 8" id="8"/>
          <p:cNvSpPr/>
          <p:nvPr/>
        </p:nvSpPr>
        <p:spPr>
          <a:xfrm flipH="false" flipV="false" rot="0">
            <a:off x="10374542" y="1176783"/>
            <a:ext cx="6521199" cy="3966717"/>
          </a:xfrm>
          <a:custGeom>
            <a:avLst/>
            <a:gdLst/>
            <a:ahLst/>
            <a:cxnLst/>
            <a:rect r="r" b="b" t="t" l="l"/>
            <a:pathLst>
              <a:path h="3966717" w="6521199">
                <a:moveTo>
                  <a:pt x="0" y="0"/>
                </a:moveTo>
                <a:lnTo>
                  <a:pt x="6521199" y="0"/>
                </a:lnTo>
                <a:lnTo>
                  <a:pt x="6521199" y="3966717"/>
                </a:lnTo>
                <a:lnTo>
                  <a:pt x="0" y="3966717"/>
                </a:lnTo>
                <a:lnTo>
                  <a:pt x="0" y="0"/>
                </a:lnTo>
                <a:close/>
              </a:path>
            </a:pathLst>
          </a:custGeom>
          <a:blipFill>
            <a:blip r:embed="rId13"/>
            <a:stretch>
              <a:fillRect l="0" t="0" r="0" b="0"/>
            </a:stretch>
          </a:blipFill>
        </p:spPr>
      </p:sp>
      <p:sp>
        <p:nvSpPr>
          <p:cNvPr name="Freeform 9" id="9"/>
          <p:cNvSpPr/>
          <p:nvPr/>
        </p:nvSpPr>
        <p:spPr>
          <a:xfrm flipH="false" flipV="false" rot="0">
            <a:off x="1422470" y="5829959"/>
            <a:ext cx="7920731" cy="4023630"/>
          </a:xfrm>
          <a:custGeom>
            <a:avLst/>
            <a:gdLst/>
            <a:ahLst/>
            <a:cxnLst/>
            <a:rect r="r" b="b" t="t" l="l"/>
            <a:pathLst>
              <a:path h="4023630" w="7920731">
                <a:moveTo>
                  <a:pt x="0" y="0"/>
                </a:moveTo>
                <a:lnTo>
                  <a:pt x="7920731" y="0"/>
                </a:lnTo>
                <a:lnTo>
                  <a:pt x="7920731" y="4023630"/>
                </a:lnTo>
                <a:lnTo>
                  <a:pt x="0" y="4023630"/>
                </a:lnTo>
                <a:lnTo>
                  <a:pt x="0" y="0"/>
                </a:lnTo>
                <a:close/>
              </a:path>
            </a:pathLst>
          </a:custGeom>
          <a:blipFill>
            <a:blip r:embed="rId14"/>
            <a:stretch>
              <a:fillRect l="0" t="0" r="0" b="0"/>
            </a:stretch>
          </a:blipFill>
        </p:spPr>
      </p:sp>
      <p:sp>
        <p:nvSpPr>
          <p:cNvPr name="Freeform 10" id="10"/>
          <p:cNvSpPr/>
          <p:nvPr/>
        </p:nvSpPr>
        <p:spPr>
          <a:xfrm flipH="false" flipV="false" rot="0">
            <a:off x="2615476" y="4963162"/>
            <a:ext cx="701925" cy="682998"/>
          </a:xfrm>
          <a:custGeom>
            <a:avLst/>
            <a:gdLst/>
            <a:ahLst/>
            <a:cxnLst/>
            <a:rect r="r" b="b" t="t" l="l"/>
            <a:pathLst>
              <a:path h="682998" w="701925">
                <a:moveTo>
                  <a:pt x="0" y="0"/>
                </a:moveTo>
                <a:lnTo>
                  <a:pt x="701926" y="0"/>
                </a:lnTo>
                <a:lnTo>
                  <a:pt x="701926" y="682997"/>
                </a:lnTo>
                <a:lnTo>
                  <a:pt x="0" y="682997"/>
                </a:lnTo>
                <a:lnTo>
                  <a:pt x="0" y="0"/>
                </a:lnTo>
                <a:close/>
              </a:path>
            </a:pathLst>
          </a:custGeom>
          <a:blipFill>
            <a:blip r:embed="rId15"/>
            <a:stretch>
              <a:fillRect l="0" t="-743" r="0" b="-743"/>
            </a:stretch>
          </a:blipFill>
        </p:spPr>
      </p:sp>
      <p:sp>
        <p:nvSpPr>
          <p:cNvPr name="Freeform 11" id="11"/>
          <p:cNvSpPr/>
          <p:nvPr/>
        </p:nvSpPr>
        <p:spPr>
          <a:xfrm flipH="false" flipV="false" rot="0">
            <a:off x="2295860" y="2815166"/>
            <a:ext cx="1341158" cy="1896239"/>
          </a:xfrm>
          <a:custGeom>
            <a:avLst/>
            <a:gdLst/>
            <a:ahLst/>
            <a:cxnLst/>
            <a:rect r="r" b="b" t="t" l="l"/>
            <a:pathLst>
              <a:path h="1896239" w="1341158">
                <a:moveTo>
                  <a:pt x="0" y="0"/>
                </a:moveTo>
                <a:lnTo>
                  <a:pt x="1341158" y="0"/>
                </a:lnTo>
                <a:lnTo>
                  <a:pt x="1341158" y="1896239"/>
                </a:lnTo>
                <a:lnTo>
                  <a:pt x="0" y="189623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255872" y="1037834"/>
            <a:ext cx="8798712" cy="4608325"/>
          </a:xfrm>
          <a:custGeom>
            <a:avLst/>
            <a:gdLst/>
            <a:ahLst/>
            <a:cxnLst/>
            <a:rect r="r" b="b" t="t" l="l"/>
            <a:pathLst>
              <a:path h="4608325" w="8798712">
                <a:moveTo>
                  <a:pt x="0" y="0"/>
                </a:moveTo>
                <a:lnTo>
                  <a:pt x="8798712" y="0"/>
                </a:lnTo>
                <a:lnTo>
                  <a:pt x="8798712" y="4608325"/>
                </a:lnTo>
                <a:lnTo>
                  <a:pt x="0" y="4608325"/>
                </a:lnTo>
                <a:lnTo>
                  <a:pt x="0" y="0"/>
                </a:lnTo>
                <a:close/>
              </a:path>
            </a:pathLst>
          </a:custGeom>
          <a:blipFill>
            <a:blip r:embed="rId18"/>
            <a:stretch>
              <a:fillRect l="0" t="0" r="0" b="0"/>
            </a:stretch>
          </a:blipFill>
        </p:spPr>
      </p:sp>
      <p:sp>
        <p:nvSpPr>
          <p:cNvPr name="Freeform 13" id="13"/>
          <p:cNvSpPr/>
          <p:nvPr/>
        </p:nvSpPr>
        <p:spPr>
          <a:xfrm flipH="false" flipV="false" rot="0">
            <a:off x="3231971" y="2184841"/>
            <a:ext cx="1341158" cy="1896239"/>
          </a:xfrm>
          <a:custGeom>
            <a:avLst/>
            <a:gdLst/>
            <a:ahLst/>
            <a:cxnLst/>
            <a:rect r="r" b="b" t="t" l="l"/>
            <a:pathLst>
              <a:path h="1896239" w="1341158">
                <a:moveTo>
                  <a:pt x="0" y="0"/>
                </a:moveTo>
                <a:lnTo>
                  <a:pt x="1341158" y="0"/>
                </a:lnTo>
                <a:lnTo>
                  <a:pt x="1341158" y="1896239"/>
                </a:lnTo>
                <a:lnTo>
                  <a:pt x="0" y="189623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pic>
        <p:nvPicPr>
          <p:cNvPr name="Picture 14" id="14"/>
          <p:cNvPicPr>
            <a:picLocks noChangeAspect="true"/>
          </p:cNvPicPr>
          <p:nvPr/>
        </p:nvPicPr>
        <p:blipFill>
          <a:blip r:embed="rId19"/>
          <a:srcRect l="0" t="0" r="0" b="0"/>
          <a:stretch>
            <a:fillRect/>
          </a:stretch>
        </p:blipFill>
        <p:spPr>
          <a:xfrm flipH="false" flipV="false" rot="0">
            <a:off x="3317402" y="4195380"/>
            <a:ext cx="1170296" cy="655366"/>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6679170" y="3452982"/>
            <a:ext cx="5223654" cy="4347638"/>
          </a:xfrm>
          <a:custGeom>
            <a:avLst/>
            <a:gdLst/>
            <a:ahLst/>
            <a:cxnLst/>
            <a:rect r="r" b="b" t="t" l="l"/>
            <a:pathLst>
              <a:path h="4347638" w="5223654">
                <a:moveTo>
                  <a:pt x="0" y="0"/>
                </a:moveTo>
                <a:lnTo>
                  <a:pt x="5223654" y="0"/>
                </a:lnTo>
                <a:lnTo>
                  <a:pt x="5223654" y="4347638"/>
                </a:lnTo>
                <a:lnTo>
                  <a:pt x="0" y="4347638"/>
                </a:lnTo>
                <a:lnTo>
                  <a:pt x="0" y="0"/>
                </a:lnTo>
                <a:close/>
              </a:path>
            </a:pathLst>
          </a:custGeom>
          <a:blipFill>
            <a:blip r:embed="rId14"/>
            <a:stretch>
              <a:fillRect l="0" t="0" r="0" b="0"/>
            </a:stretch>
          </a:blipFill>
        </p:spPr>
      </p:sp>
      <p:sp>
        <p:nvSpPr>
          <p:cNvPr name="TextBox 9" id="9"/>
          <p:cNvSpPr txBox="true"/>
          <p:nvPr/>
        </p:nvSpPr>
        <p:spPr>
          <a:xfrm rot="0">
            <a:off x="3558897" y="2034868"/>
            <a:ext cx="11464200" cy="950913"/>
          </a:xfrm>
          <a:prstGeom prst="rect">
            <a:avLst/>
          </a:prstGeom>
        </p:spPr>
        <p:txBody>
          <a:bodyPr anchor="t" rtlCol="false" tIns="0" lIns="0" bIns="0" rIns="0">
            <a:spAutoFit/>
          </a:bodyPr>
          <a:lstStyle/>
          <a:p>
            <a:pPr algn="ctr" marL="0" indent="0" lvl="0">
              <a:lnSpc>
                <a:spcPts val="7699"/>
              </a:lnSpc>
              <a:spcBef>
                <a:spcPct val="0"/>
              </a:spcBef>
            </a:pPr>
            <a:r>
              <a:rPr lang="en-US" sz="5499">
                <a:solidFill>
                  <a:srgbClr val="000000"/>
                </a:solidFill>
                <a:latin typeface="Repo Bold Bold"/>
              </a:rPr>
              <a:t>It should look like this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DAF-LIUZxLU</dc:identifier>
  <dcterms:modified xsi:type="dcterms:W3CDTF">2011-08-01T06:04:30Z</dcterms:modified>
  <cp:revision>1</cp:revision>
  <dc:title>Microbits</dc:title>
</cp:coreProperties>
</file>