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061E0-8983-044C-8A2A-FCADC431F7D4}" type="doc">
      <dgm:prSet loTypeId="urn:microsoft.com/office/officeart/2008/layout/Hexagon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5E080-68DE-8847-BF7A-D91AD1816E91}">
      <dgm:prSet phldrT="[Text]"/>
      <dgm:spPr/>
      <dgm:t>
        <a:bodyPr/>
        <a:lstStyle/>
        <a:p>
          <a:r>
            <a:rPr lang="en-US" dirty="0"/>
            <a:t>Technology</a:t>
          </a:r>
        </a:p>
      </dgm:t>
    </dgm:pt>
    <dgm:pt modelId="{F106902A-575E-0148-9671-1EE264F40204}" type="parTrans" cxnId="{D745A122-0ABE-4542-BCA3-BB4C6F6EBAC7}">
      <dgm:prSet/>
      <dgm:spPr/>
      <dgm:t>
        <a:bodyPr/>
        <a:lstStyle/>
        <a:p>
          <a:endParaRPr lang="en-US"/>
        </a:p>
      </dgm:t>
    </dgm:pt>
    <dgm:pt modelId="{AF346852-3273-4948-BF68-9006D79135F0}" type="sibTrans" cxnId="{D745A122-0ABE-4542-BCA3-BB4C6F6EBAC7}">
      <dgm:prSet/>
      <dgm:spPr/>
      <dgm:t>
        <a:bodyPr/>
        <a:lstStyle/>
        <a:p>
          <a:endParaRPr lang="en-US"/>
        </a:p>
      </dgm:t>
    </dgm:pt>
    <dgm:pt modelId="{2A037770-6493-A149-B166-DE68935E647C}">
      <dgm:prSet phldrT="[Text]"/>
      <dgm:spPr/>
      <dgm:t>
        <a:bodyPr/>
        <a:lstStyle/>
        <a:p>
          <a:r>
            <a:rPr lang="en-US" dirty="0"/>
            <a:t>in</a:t>
          </a:r>
        </a:p>
      </dgm:t>
    </dgm:pt>
    <dgm:pt modelId="{E64EA45A-CE1E-6547-9A8B-26FC6194A9C0}" type="parTrans" cxnId="{E95C1598-3B22-0E49-9AB5-9186198A252B}">
      <dgm:prSet/>
      <dgm:spPr/>
      <dgm:t>
        <a:bodyPr/>
        <a:lstStyle/>
        <a:p>
          <a:endParaRPr lang="en-US"/>
        </a:p>
      </dgm:t>
    </dgm:pt>
    <dgm:pt modelId="{7290863E-E9EA-9846-A67D-5DABF12B0C26}" type="sibTrans" cxnId="{E95C1598-3B22-0E49-9AB5-9186198A252B}">
      <dgm:prSet/>
      <dgm:spPr/>
      <dgm:t>
        <a:bodyPr/>
        <a:lstStyle/>
        <a:p>
          <a:endParaRPr lang="en-US"/>
        </a:p>
      </dgm:t>
    </dgm:pt>
    <dgm:pt modelId="{FFD684F7-2378-354E-B336-6CFAE84982E7}">
      <dgm:prSet phldrT="[Text]"/>
      <dgm:spPr/>
      <dgm:t>
        <a:bodyPr/>
        <a:lstStyle/>
        <a:p>
          <a:r>
            <a:rPr lang="en-US" dirty="0"/>
            <a:t>Women</a:t>
          </a:r>
        </a:p>
      </dgm:t>
    </dgm:pt>
    <dgm:pt modelId="{49835C51-E561-7742-BDCD-9A981147A90C}" type="parTrans" cxnId="{E296514B-86AE-9D43-B438-74A84978DEBA}">
      <dgm:prSet/>
      <dgm:spPr/>
      <dgm:t>
        <a:bodyPr/>
        <a:lstStyle/>
        <a:p>
          <a:endParaRPr lang="en-US"/>
        </a:p>
      </dgm:t>
    </dgm:pt>
    <dgm:pt modelId="{FB41A69B-7150-2A4D-A04F-FEEE021FDD35}" type="sibTrans" cxnId="{E296514B-86AE-9D43-B438-74A84978DEBA}">
      <dgm:prSet/>
      <dgm:spPr/>
      <dgm:t>
        <a:bodyPr/>
        <a:lstStyle/>
        <a:p>
          <a:endParaRPr lang="en-US"/>
        </a:p>
      </dgm:t>
    </dgm:pt>
    <dgm:pt modelId="{38F82863-F66F-654F-864C-7517DB3ED202}" type="pres">
      <dgm:prSet presAssocID="{F31061E0-8983-044C-8A2A-FCADC431F7D4}" presName="Name0" presStyleCnt="0">
        <dgm:presLayoutVars>
          <dgm:chMax val="21"/>
          <dgm:chPref val="21"/>
        </dgm:presLayoutVars>
      </dgm:prSet>
      <dgm:spPr/>
    </dgm:pt>
    <dgm:pt modelId="{198AD98A-1C5D-A646-A2D4-34F9D4222347}" type="pres">
      <dgm:prSet presAssocID="{FA05E080-68DE-8847-BF7A-D91AD1816E91}" presName="text1" presStyleCnt="0"/>
      <dgm:spPr/>
    </dgm:pt>
    <dgm:pt modelId="{CA17C2C5-C3D5-AD48-9A75-FF1A73F49A42}" type="pres">
      <dgm:prSet presAssocID="{FA05E080-68DE-8847-BF7A-D91AD1816E9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D757895-C6E8-CC4B-A8C5-934B28236472}" type="pres">
      <dgm:prSet presAssocID="{FA05E080-68DE-8847-BF7A-D91AD1816E91}" presName="textaccent1" presStyleCnt="0"/>
      <dgm:spPr/>
    </dgm:pt>
    <dgm:pt modelId="{20F123DE-FBAF-BF4C-B720-132B8FE80A52}" type="pres">
      <dgm:prSet presAssocID="{FA05E080-68DE-8847-BF7A-D91AD1816E91}" presName="accentRepeatNode" presStyleLbl="solidAlignAcc1" presStyleIdx="0" presStyleCnt="6"/>
      <dgm:spPr/>
    </dgm:pt>
    <dgm:pt modelId="{EB55D829-0E68-5048-BFB7-4EE88918D4E2}" type="pres">
      <dgm:prSet presAssocID="{AF346852-3273-4948-BF68-9006D79135F0}" presName="image1" presStyleCnt="0"/>
      <dgm:spPr/>
    </dgm:pt>
    <dgm:pt modelId="{9057EAFC-6F6B-264A-9A63-CB19095BF27E}" type="pres">
      <dgm:prSet presAssocID="{AF346852-3273-4948-BF68-9006D79135F0}" presName="imageRepeatNode" presStyleLbl="alignAcc1" presStyleIdx="0" presStyleCnt="3"/>
      <dgm:spPr/>
    </dgm:pt>
    <dgm:pt modelId="{9E9FC7F3-6C98-E841-8B55-ECF496F31BCE}" type="pres">
      <dgm:prSet presAssocID="{AF346852-3273-4948-BF68-9006D79135F0}" presName="imageaccent1" presStyleCnt="0"/>
      <dgm:spPr/>
    </dgm:pt>
    <dgm:pt modelId="{2894D6A5-68B2-DF43-8930-13AE1E249E27}" type="pres">
      <dgm:prSet presAssocID="{AF346852-3273-4948-BF68-9006D79135F0}" presName="accentRepeatNode" presStyleLbl="solidAlignAcc1" presStyleIdx="1" presStyleCnt="6"/>
      <dgm:spPr/>
    </dgm:pt>
    <dgm:pt modelId="{353D87F5-3FAC-E64B-B23F-537098163B70}" type="pres">
      <dgm:prSet presAssocID="{2A037770-6493-A149-B166-DE68935E647C}" presName="text2" presStyleCnt="0"/>
      <dgm:spPr/>
    </dgm:pt>
    <dgm:pt modelId="{360183F9-6AED-E548-B84B-7B28943D1E52}" type="pres">
      <dgm:prSet presAssocID="{2A037770-6493-A149-B166-DE68935E647C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2D194EB-466E-6347-B5A9-CDC56CD20183}" type="pres">
      <dgm:prSet presAssocID="{2A037770-6493-A149-B166-DE68935E647C}" presName="textaccent2" presStyleCnt="0"/>
      <dgm:spPr/>
    </dgm:pt>
    <dgm:pt modelId="{30EA643D-B2AE-F04D-97CD-AC15961E0E3F}" type="pres">
      <dgm:prSet presAssocID="{2A037770-6493-A149-B166-DE68935E647C}" presName="accentRepeatNode" presStyleLbl="solidAlignAcc1" presStyleIdx="2" presStyleCnt="6"/>
      <dgm:spPr/>
    </dgm:pt>
    <dgm:pt modelId="{92899E27-DBA2-9640-96FB-50FAD29B84CF}" type="pres">
      <dgm:prSet presAssocID="{7290863E-E9EA-9846-A67D-5DABF12B0C26}" presName="image2" presStyleCnt="0"/>
      <dgm:spPr/>
    </dgm:pt>
    <dgm:pt modelId="{699B7425-2958-2440-B187-088422A12330}" type="pres">
      <dgm:prSet presAssocID="{7290863E-E9EA-9846-A67D-5DABF12B0C26}" presName="imageRepeatNode" presStyleLbl="alignAcc1" presStyleIdx="1" presStyleCnt="3"/>
      <dgm:spPr/>
    </dgm:pt>
    <dgm:pt modelId="{F6AFEC2D-EFF0-0E4D-9B10-0A4A191D431F}" type="pres">
      <dgm:prSet presAssocID="{7290863E-E9EA-9846-A67D-5DABF12B0C26}" presName="imageaccent2" presStyleCnt="0"/>
      <dgm:spPr/>
    </dgm:pt>
    <dgm:pt modelId="{83536518-4AC5-1147-9E58-252A34C5552F}" type="pres">
      <dgm:prSet presAssocID="{7290863E-E9EA-9846-A67D-5DABF12B0C26}" presName="accentRepeatNode" presStyleLbl="solidAlignAcc1" presStyleIdx="3" presStyleCnt="6"/>
      <dgm:spPr/>
    </dgm:pt>
    <dgm:pt modelId="{2D7366F6-92B0-8248-B39B-BBAA8D6151EF}" type="pres">
      <dgm:prSet presAssocID="{FFD684F7-2378-354E-B336-6CFAE84982E7}" presName="text3" presStyleCnt="0"/>
      <dgm:spPr/>
    </dgm:pt>
    <dgm:pt modelId="{E14D5F1B-2C3F-6347-B307-FC70342D1F74}" type="pres">
      <dgm:prSet presAssocID="{FFD684F7-2378-354E-B336-6CFAE84982E7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E3CAFA1-2D9C-3742-9D92-F46735F753D8}" type="pres">
      <dgm:prSet presAssocID="{FFD684F7-2378-354E-B336-6CFAE84982E7}" presName="textaccent3" presStyleCnt="0"/>
      <dgm:spPr/>
    </dgm:pt>
    <dgm:pt modelId="{71BE81F5-A01C-C64F-AB83-36E51D74DD75}" type="pres">
      <dgm:prSet presAssocID="{FFD684F7-2378-354E-B336-6CFAE84982E7}" presName="accentRepeatNode" presStyleLbl="solidAlignAcc1" presStyleIdx="4" presStyleCnt="6"/>
      <dgm:spPr/>
    </dgm:pt>
    <dgm:pt modelId="{3745D724-E9EB-BD4C-AE56-C9F09D227816}" type="pres">
      <dgm:prSet presAssocID="{FB41A69B-7150-2A4D-A04F-FEEE021FDD35}" presName="image3" presStyleCnt="0"/>
      <dgm:spPr/>
    </dgm:pt>
    <dgm:pt modelId="{F0E61A1E-6FE0-E244-8149-0C071D245B69}" type="pres">
      <dgm:prSet presAssocID="{FB41A69B-7150-2A4D-A04F-FEEE021FDD35}" presName="imageRepeatNode" presStyleLbl="alignAcc1" presStyleIdx="2" presStyleCnt="3"/>
      <dgm:spPr/>
    </dgm:pt>
    <dgm:pt modelId="{F446BC79-33ED-B24A-956C-BAE27ACF8A4C}" type="pres">
      <dgm:prSet presAssocID="{FB41A69B-7150-2A4D-A04F-FEEE021FDD35}" presName="imageaccent3" presStyleCnt="0"/>
      <dgm:spPr/>
    </dgm:pt>
    <dgm:pt modelId="{77988128-2143-BF49-B199-EBB635446700}" type="pres">
      <dgm:prSet presAssocID="{FB41A69B-7150-2A4D-A04F-FEEE021FDD35}" presName="accentRepeatNode" presStyleLbl="solidAlignAcc1" presStyleIdx="5" presStyleCnt="6"/>
      <dgm:spPr/>
    </dgm:pt>
  </dgm:ptLst>
  <dgm:cxnLst>
    <dgm:cxn modelId="{BB4BB715-CC17-D34F-869C-02461D93B2C8}" type="presOf" srcId="{F31061E0-8983-044C-8A2A-FCADC431F7D4}" destId="{38F82863-F66F-654F-864C-7517DB3ED202}" srcOrd="0" destOrd="0" presId="urn:microsoft.com/office/officeart/2008/layout/HexagonCluster"/>
    <dgm:cxn modelId="{D745A122-0ABE-4542-BCA3-BB4C6F6EBAC7}" srcId="{F31061E0-8983-044C-8A2A-FCADC431F7D4}" destId="{FA05E080-68DE-8847-BF7A-D91AD1816E91}" srcOrd="0" destOrd="0" parTransId="{F106902A-575E-0148-9671-1EE264F40204}" sibTransId="{AF346852-3273-4948-BF68-9006D79135F0}"/>
    <dgm:cxn modelId="{71121D3B-458D-FB48-BB95-04882C448964}" type="presOf" srcId="{FB41A69B-7150-2A4D-A04F-FEEE021FDD35}" destId="{F0E61A1E-6FE0-E244-8149-0C071D245B69}" srcOrd="0" destOrd="0" presId="urn:microsoft.com/office/officeart/2008/layout/HexagonCluster"/>
    <dgm:cxn modelId="{E296514B-86AE-9D43-B438-74A84978DEBA}" srcId="{F31061E0-8983-044C-8A2A-FCADC431F7D4}" destId="{FFD684F7-2378-354E-B336-6CFAE84982E7}" srcOrd="2" destOrd="0" parTransId="{49835C51-E561-7742-BDCD-9A981147A90C}" sibTransId="{FB41A69B-7150-2A4D-A04F-FEEE021FDD35}"/>
    <dgm:cxn modelId="{9FD51B53-F586-5D49-BA06-DEB4957EE508}" type="presOf" srcId="{2A037770-6493-A149-B166-DE68935E647C}" destId="{360183F9-6AED-E548-B84B-7B28943D1E52}" srcOrd="0" destOrd="0" presId="urn:microsoft.com/office/officeart/2008/layout/HexagonCluster"/>
    <dgm:cxn modelId="{E95C1598-3B22-0E49-9AB5-9186198A252B}" srcId="{F31061E0-8983-044C-8A2A-FCADC431F7D4}" destId="{2A037770-6493-A149-B166-DE68935E647C}" srcOrd="1" destOrd="0" parTransId="{E64EA45A-CE1E-6547-9A8B-26FC6194A9C0}" sibTransId="{7290863E-E9EA-9846-A67D-5DABF12B0C26}"/>
    <dgm:cxn modelId="{A2E112AC-6C60-3E48-AB6E-25F341F806BA}" type="presOf" srcId="{7290863E-E9EA-9846-A67D-5DABF12B0C26}" destId="{699B7425-2958-2440-B187-088422A12330}" srcOrd="0" destOrd="0" presId="urn:microsoft.com/office/officeart/2008/layout/HexagonCluster"/>
    <dgm:cxn modelId="{0A0410D0-E6A9-7E41-B8DB-5607020D6DAA}" type="presOf" srcId="{FA05E080-68DE-8847-BF7A-D91AD1816E91}" destId="{CA17C2C5-C3D5-AD48-9A75-FF1A73F49A42}" srcOrd="0" destOrd="0" presId="urn:microsoft.com/office/officeart/2008/layout/HexagonCluster"/>
    <dgm:cxn modelId="{F50366F0-E022-EB42-BE55-7B15F6B5056F}" type="presOf" srcId="{AF346852-3273-4948-BF68-9006D79135F0}" destId="{9057EAFC-6F6B-264A-9A63-CB19095BF27E}" srcOrd="0" destOrd="0" presId="urn:microsoft.com/office/officeart/2008/layout/HexagonCluster"/>
    <dgm:cxn modelId="{EC466FF4-3547-DD40-B6FB-93B9E1E02C1A}" type="presOf" srcId="{FFD684F7-2378-354E-B336-6CFAE84982E7}" destId="{E14D5F1B-2C3F-6347-B307-FC70342D1F74}" srcOrd="0" destOrd="0" presId="urn:microsoft.com/office/officeart/2008/layout/HexagonCluster"/>
    <dgm:cxn modelId="{735A6B3B-1EB6-884E-B355-66A6AE5764DE}" type="presParOf" srcId="{38F82863-F66F-654F-864C-7517DB3ED202}" destId="{198AD98A-1C5D-A646-A2D4-34F9D4222347}" srcOrd="0" destOrd="0" presId="urn:microsoft.com/office/officeart/2008/layout/HexagonCluster"/>
    <dgm:cxn modelId="{3104C913-E2F3-BA48-B823-80E45ABAB057}" type="presParOf" srcId="{198AD98A-1C5D-A646-A2D4-34F9D4222347}" destId="{CA17C2C5-C3D5-AD48-9A75-FF1A73F49A42}" srcOrd="0" destOrd="0" presId="urn:microsoft.com/office/officeart/2008/layout/HexagonCluster"/>
    <dgm:cxn modelId="{D4645B56-0A8E-844C-B210-78FFC28555C3}" type="presParOf" srcId="{38F82863-F66F-654F-864C-7517DB3ED202}" destId="{DD757895-C6E8-CC4B-A8C5-934B28236472}" srcOrd="1" destOrd="0" presId="urn:microsoft.com/office/officeart/2008/layout/HexagonCluster"/>
    <dgm:cxn modelId="{BAF57474-4CB3-DA49-AB87-6900D405A767}" type="presParOf" srcId="{DD757895-C6E8-CC4B-A8C5-934B28236472}" destId="{20F123DE-FBAF-BF4C-B720-132B8FE80A52}" srcOrd="0" destOrd="0" presId="urn:microsoft.com/office/officeart/2008/layout/HexagonCluster"/>
    <dgm:cxn modelId="{8F654632-C6EC-8B4E-A205-AAF60F81FE97}" type="presParOf" srcId="{38F82863-F66F-654F-864C-7517DB3ED202}" destId="{EB55D829-0E68-5048-BFB7-4EE88918D4E2}" srcOrd="2" destOrd="0" presId="urn:microsoft.com/office/officeart/2008/layout/HexagonCluster"/>
    <dgm:cxn modelId="{660E2212-E538-F74A-8E2F-3EE6072C3BE6}" type="presParOf" srcId="{EB55D829-0E68-5048-BFB7-4EE88918D4E2}" destId="{9057EAFC-6F6B-264A-9A63-CB19095BF27E}" srcOrd="0" destOrd="0" presId="urn:microsoft.com/office/officeart/2008/layout/HexagonCluster"/>
    <dgm:cxn modelId="{BF74F625-A33E-9940-A258-70AE5452FB7F}" type="presParOf" srcId="{38F82863-F66F-654F-864C-7517DB3ED202}" destId="{9E9FC7F3-6C98-E841-8B55-ECF496F31BCE}" srcOrd="3" destOrd="0" presId="urn:microsoft.com/office/officeart/2008/layout/HexagonCluster"/>
    <dgm:cxn modelId="{84CAC6BB-AF9C-784E-A96C-ACFBEF81CE32}" type="presParOf" srcId="{9E9FC7F3-6C98-E841-8B55-ECF496F31BCE}" destId="{2894D6A5-68B2-DF43-8930-13AE1E249E27}" srcOrd="0" destOrd="0" presId="urn:microsoft.com/office/officeart/2008/layout/HexagonCluster"/>
    <dgm:cxn modelId="{20600B47-6446-AE44-89EE-2BA7D366E031}" type="presParOf" srcId="{38F82863-F66F-654F-864C-7517DB3ED202}" destId="{353D87F5-3FAC-E64B-B23F-537098163B70}" srcOrd="4" destOrd="0" presId="urn:microsoft.com/office/officeart/2008/layout/HexagonCluster"/>
    <dgm:cxn modelId="{5D532EDA-23DD-8C44-9E4D-87FC10AF578F}" type="presParOf" srcId="{353D87F5-3FAC-E64B-B23F-537098163B70}" destId="{360183F9-6AED-E548-B84B-7B28943D1E52}" srcOrd="0" destOrd="0" presId="urn:microsoft.com/office/officeart/2008/layout/HexagonCluster"/>
    <dgm:cxn modelId="{D7FBF994-1F6E-BA4F-8B88-59537C4EB1A2}" type="presParOf" srcId="{38F82863-F66F-654F-864C-7517DB3ED202}" destId="{42D194EB-466E-6347-B5A9-CDC56CD20183}" srcOrd="5" destOrd="0" presId="urn:microsoft.com/office/officeart/2008/layout/HexagonCluster"/>
    <dgm:cxn modelId="{AAAA441D-96B4-354A-9B8D-0109790B0DE8}" type="presParOf" srcId="{42D194EB-466E-6347-B5A9-CDC56CD20183}" destId="{30EA643D-B2AE-F04D-97CD-AC15961E0E3F}" srcOrd="0" destOrd="0" presId="urn:microsoft.com/office/officeart/2008/layout/HexagonCluster"/>
    <dgm:cxn modelId="{CBB6854E-5F5A-7444-A983-89AF1E3D7F43}" type="presParOf" srcId="{38F82863-F66F-654F-864C-7517DB3ED202}" destId="{92899E27-DBA2-9640-96FB-50FAD29B84CF}" srcOrd="6" destOrd="0" presId="urn:microsoft.com/office/officeart/2008/layout/HexagonCluster"/>
    <dgm:cxn modelId="{FB216EAC-75B8-0842-95F1-B225936D617A}" type="presParOf" srcId="{92899E27-DBA2-9640-96FB-50FAD29B84CF}" destId="{699B7425-2958-2440-B187-088422A12330}" srcOrd="0" destOrd="0" presId="urn:microsoft.com/office/officeart/2008/layout/HexagonCluster"/>
    <dgm:cxn modelId="{AE50CFFA-FBAF-414D-82CC-73C9A73ABD15}" type="presParOf" srcId="{38F82863-F66F-654F-864C-7517DB3ED202}" destId="{F6AFEC2D-EFF0-0E4D-9B10-0A4A191D431F}" srcOrd="7" destOrd="0" presId="urn:microsoft.com/office/officeart/2008/layout/HexagonCluster"/>
    <dgm:cxn modelId="{8BFCE147-542B-C941-8946-66FF26C5D1C9}" type="presParOf" srcId="{F6AFEC2D-EFF0-0E4D-9B10-0A4A191D431F}" destId="{83536518-4AC5-1147-9E58-252A34C5552F}" srcOrd="0" destOrd="0" presId="urn:microsoft.com/office/officeart/2008/layout/HexagonCluster"/>
    <dgm:cxn modelId="{2E31D028-E214-544E-BC10-5B5D6D823A60}" type="presParOf" srcId="{38F82863-F66F-654F-864C-7517DB3ED202}" destId="{2D7366F6-92B0-8248-B39B-BBAA8D6151EF}" srcOrd="8" destOrd="0" presId="urn:microsoft.com/office/officeart/2008/layout/HexagonCluster"/>
    <dgm:cxn modelId="{846AD2B2-673C-FE4E-B48F-6D4B5019E212}" type="presParOf" srcId="{2D7366F6-92B0-8248-B39B-BBAA8D6151EF}" destId="{E14D5F1B-2C3F-6347-B307-FC70342D1F74}" srcOrd="0" destOrd="0" presId="urn:microsoft.com/office/officeart/2008/layout/HexagonCluster"/>
    <dgm:cxn modelId="{0E0BD6A2-D827-7042-B744-ADA49396C906}" type="presParOf" srcId="{38F82863-F66F-654F-864C-7517DB3ED202}" destId="{9E3CAFA1-2D9C-3742-9D92-F46735F753D8}" srcOrd="9" destOrd="0" presId="urn:microsoft.com/office/officeart/2008/layout/HexagonCluster"/>
    <dgm:cxn modelId="{7051A10B-D807-634D-90F4-C69956149B9F}" type="presParOf" srcId="{9E3CAFA1-2D9C-3742-9D92-F46735F753D8}" destId="{71BE81F5-A01C-C64F-AB83-36E51D74DD75}" srcOrd="0" destOrd="0" presId="urn:microsoft.com/office/officeart/2008/layout/HexagonCluster"/>
    <dgm:cxn modelId="{1E3F3BD4-07BB-284E-8F25-D8B6DBC9A2F7}" type="presParOf" srcId="{38F82863-F66F-654F-864C-7517DB3ED202}" destId="{3745D724-E9EB-BD4C-AE56-C9F09D227816}" srcOrd="10" destOrd="0" presId="urn:microsoft.com/office/officeart/2008/layout/HexagonCluster"/>
    <dgm:cxn modelId="{1C482230-4263-2B4D-A286-300447AFAC68}" type="presParOf" srcId="{3745D724-E9EB-BD4C-AE56-C9F09D227816}" destId="{F0E61A1E-6FE0-E244-8149-0C071D245B69}" srcOrd="0" destOrd="0" presId="urn:microsoft.com/office/officeart/2008/layout/HexagonCluster"/>
    <dgm:cxn modelId="{AFD58F69-EC27-3E49-AE6F-AD3D9DF50E85}" type="presParOf" srcId="{38F82863-F66F-654F-864C-7517DB3ED202}" destId="{F446BC79-33ED-B24A-956C-BAE27ACF8A4C}" srcOrd="11" destOrd="0" presId="urn:microsoft.com/office/officeart/2008/layout/HexagonCluster"/>
    <dgm:cxn modelId="{2C98BF78-6A77-8C47-969B-345DA58F69F9}" type="presParOf" srcId="{F446BC79-33ED-B24A-956C-BAE27ACF8A4C}" destId="{77988128-2143-BF49-B199-EBB63544670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7C2C5-C3D5-AD48-9A75-FF1A73F49A42}">
      <dsp:nvSpPr>
        <dsp:cNvPr id="0" name=""/>
        <dsp:cNvSpPr/>
      </dsp:nvSpPr>
      <dsp:spPr>
        <a:xfrm>
          <a:off x="1381827" y="1878982"/>
          <a:ext cx="1327249" cy="11443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Technology</a:t>
          </a:r>
        </a:p>
      </dsp:txBody>
      <dsp:txXfrm>
        <a:off x="1587791" y="2056559"/>
        <a:ext cx="915321" cy="789166"/>
      </dsp:txXfrm>
    </dsp:sp>
    <dsp:sp modelId="{20F123DE-FBAF-BF4C-B720-132B8FE80A52}">
      <dsp:nvSpPr>
        <dsp:cNvPr id="0" name=""/>
        <dsp:cNvSpPr/>
      </dsp:nvSpPr>
      <dsp:spPr>
        <a:xfrm>
          <a:off x="1416307" y="2384176"/>
          <a:ext cx="155396" cy="1339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7EAFC-6F6B-264A-9A63-CB19095BF27E}">
      <dsp:nvSpPr>
        <dsp:cNvPr id="0" name=""/>
        <dsp:cNvSpPr/>
      </dsp:nvSpPr>
      <dsp:spPr>
        <a:xfrm>
          <a:off x="247289" y="1264345"/>
          <a:ext cx="1327249" cy="11443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4D6A5-68B2-DF43-8930-13AE1E249E27}">
      <dsp:nvSpPr>
        <dsp:cNvPr id="0" name=""/>
        <dsp:cNvSpPr/>
      </dsp:nvSpPr>
      <dsp:spPr>
        <a:xfrm>
          <a:off x="1150857" y="2257500"/>
          <a:ext cx="155396" cy="1339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183F9-6AED-E548-B84B-7B28943D1E52}">
      <dsp:nvSpPr>
        <dsp:cNvPr id="0" name=""/>
        <dsp:cNvSpPr/>
      </dsp:nvSpPr>
      <dsp:spPr>
        <a:xfrm>
          <a:off x="2512587" y="1250740"/>
          <a:ext cx="1327249" cy="11443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</a:t>
          </a:r>
        </a:p>
      </dsp:txBody>
      <dsp:txXfrm>
        <a:off x="2718551" y="1428317"/>
        <a:ext cx="915321" cy="789166"/>
      </dsp:txXfrm>
    </dsp:sp>
    <dsp:sp modelId="{30EA643D-B2AE-F04D-97CD-AC15961E0E3F}">
      <dsp:nvSpPr>
        <dsp:cNvPr id="0" name=""/>
        <dsp:cNvSpPr/>
      </dsp:nvSpPr>
      <dsp:spPr>
        <a:xfrm>
          <a:off x="3419934" y="2242686"/>
          <a:ext cx="155396" cy="1339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B7425-2958-2440-B187-088422A12330}">
      <dsp:nvSpPr>
        <dsp:cNvPr id="0" name=""/>
        <dsp:cNvSpPr/>
      </dsp:nvSpPr>
      <dsp:spPr>
        <a:xfrm>
          <a:off x="3643346" y="1878982"/>
          <a:ext cx="1327249" cy="11443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36518-4AC5-1147-9E58-252A34C5552F}">
      <dsp:nvSpPr>
        <dsp:cNvPr id="0" name=""/>
        <dsp:cNvSpPr/>
      </dsp:nvSpPr>
      <dsp:spPr>
        <a:xfrm>
          <a:off x="3677826" y="2384176"/>
          <a:ext cx="155396" cy="1339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5F1B-2C3F-6347-B307-FC70342D1F74}">
      <dsp:nvSpPr>
        <dsp:cNvPr id="0" name=""/>
        <dsp:cNvSpPr/>
      </dsp:nvSpPr>
      <dsp:spPr>
        <a:xfrm>
          <a:off x="1381827" y="625219"/>
          <a:ext cx="1327249" cy="11443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Women</a:t>
          </a:r>
        </a:p>
      </dsp:txBody>
      <dsp:txXfrm>
        <a:off x="1587791" y="802796"/>
        <a:ext cx="915321" cy="789166"/>
      </dsp:txXfrm>
    </dsp:sp>
    <dsp:sp modelId="{71BE81F5-A01C-C64F-AB83-36E51D74DD75}">
      <dsp:nvSpPr>
        <dsp:cNvPr id="0" name=""/>
        <dsp:cNvSpPr/>
      </dsp:nvSpPr>
      <dsp:spPr>
        <a:xfrm>
          <a:off x="2281617" y="650010"/>
          <a:ext cx="155396" cy="1339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61A1E-6FE0-E244-8149-0C071D245B69}">
      <dsp:nvSpPr>
        <dsp:cNvPr id="0" name=""/>
        <dsp:cNvSpPr/>
      </dsp:nvSpPr>
      <dsp:spPr>
        <a:xfrm>
          <a:off x="2512587" y="0"/>
          <a:ext cx="1327249" cy="11443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88128-2143-BF49-B199-EBB635446700}">
      <dsp:nvSpPr>
        <dsp:cNvPr id="0" name=""/>
        <dsp:cNvSpPr/>
      </dsp:nvSpPr>
      <dsp:spPr>
        <a:xfrm>
          <a:off x="2551790" y="502472"/>
          <a:ext cx="155396" cy="1339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A27EC-2307-AE48-A656-3A9337861B01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DF9F-37A2-6E4F-A020-ED8BBF73D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6DF9F-37A2-6E4F-A020-ED8BBF73DF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169C-61B6-A046-9350-95000AB9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031"/>
            <a:ext cx="9144000" cy="161760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8893-C51D-8748-9A19-64E0171BB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637"/>
            <a:ext cx="9144000" cy="952499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39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089E-A35A-0F40-909F-0C7F04C1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A340-E417-BE4F-9F1C-68653F9C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A742-2D88-D04A-876A-9D995566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A01B-871F-6540-92A2-05106DF8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D3AD-F064-7941-B08B-F178843B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876F5-9562-064C-A0EC-2B5108813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96B8C-BF6A-B040-B301-308F5E5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F7B5-4A81-9A4B-B87D-3BDFE353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70AC-7E52-D044-A49A-BC17A04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3F70A-CA11-5C43-A17D-19F6516A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252E-4AF2-3042-9BA4-1ACB9819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C86C-70A3-C745-BA7D-1B9517CB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91DE-CF66-8E43-A942-7F0F30CC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2A6FA-0687-3546-AD37-C26BA2FA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EB541-773C-A943-959E-2D80FF49C2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3090" y="204787"/>
            <a:ext cx="1244600" cy="9525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7363FE-2640-D942-A272-207852CD4687}"/>
              </a:ext>
            </a:extLst>
          </p:cNvPr>
          <p:cNvCxnSpPr/>
          <p:nvPr userDrawn="1"/>
        </p:nvCxnSpPr>
        <p:spPr>
          <a:xfrm>
            <a:off x="838200" y="981777"/>
            <a:ext cx="9144000" cy="0"/>
          </a:xfrm>
          <a:prstGeom prst="line">
            <a:avLst/>
          </a:prstGeom>
          <a:ln w="53975" cmpd="tri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4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3084-85F8-9049-9FD7-A07D6B56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82ED-048C-424E-943F-4CC1CF75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6B47-F914-B047-B0B8-89ECE995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37DED-82A4-F340-9D98-435D3D55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02BB-C9A9-2C4F-AB7C-693911E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E79D-1C92-5848-B78D-C9B5EDFA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62F4-65FA-F544-932B-7A84E7186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CAFDE-CA57-2742-BB2D-D215C949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C344-51F3-E94D-8A97-45D0F32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E415F-64B8-C940-8777-727CB398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80060-F65F-504E-AD1E-97AAC09D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85AE-E6B4-FF42-9AF7-63572A50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B53B-E29D-364B-B630-53497EA52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66B0-F3AB-BF4E-A77E-4457DE19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F70E5-2445-BB40-80BB-C7EEF2FC6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A63F-5AF1-754E-8B4F-B23868D1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906C7-C07B-924A-A539-C4D0F3BA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2AEFF-52F6-244B-A5FD-A2B3A44A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3EBBB-019F-9544-A028-1E1FE3A6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B1F-4490-5F4D-8BB0-04060C94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73824-CF78-0844-807A-1AC2872B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7EF7-1397-F34D-805B-C8E48615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5C202-DC13-C04F-8F1A-AC229801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35D16-C108-C74B-B54C-1E7CBBDE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67B2F-624A-4349-A454-0A7A5021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43999-88B0-4B49-890B-2498AB43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7EE2-444B-634D-8BD3-0A72CB5C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B510-4EA2-BC4B-A0D6-F2EEFB8C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8140B-BE65-EE44-BCB0-9F8D1845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371AA-D9BC-224C-AC9E-F5A47253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7D79-B8EE-1E4A-8D58-4BA17E4C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6387B-C369-B141-BDE3-5DBD8550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0302-F1E9-8D46-813E-07D8B25C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7C41F-FBDF-0945-BDDA-93A3DC9A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A3B3C-4981-7B48-886F-1C325B51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486E-8D97-984A-9633-C2D5C15F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BEFD-ED81-1C49-8472-587AFC3C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F1F5F-5027-E34B-8D4A-CD6D0E82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FBD76-4E11-4143-9AC6-DDF792E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D258-5E05-8144-80E6-88920871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7656"/>
            <a:ext cx="10515600" cy="508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25F5-1779-614A-B0B2-E29386CEE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9/16/21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D6D2-30C6-DB46-A05B-C1285637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C03-2496-D34D-8658-ECE3D7F6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FBBD-9F6D-0348-9BCC-2B1E1519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Maximizing WTWY Registration</a:t>
            </a:r>
            <a:br>
              <a:rPr lang="en-US" sz="4000" b="1" dirty="0"/>
            </a:br>
            <a:r>
              <a:rPr lang="en-US" sz="4000" dirty="0"/>
              <a:t>Engaging Technology Oriented Academia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7EE77-6B35-3344-912F-262C0DEFA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Women in Data Analysis</a:t>
            </a:r>
          </a:p>
          <a:p>
            <a:r>
              <a:rPr lang="en-US" dirty="0"/>
              <a:t>Alison Garrett</a:t>
            </a:r>
          </a:p>
          <a:p>
            <a:r>
              <a:rPr lang="en-US" dirty="0"/>
              <a:t>17 September 2021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49FB64-BC8F-0B48-8522-90FA3C32D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033416"/>
              </p:ext>
            </p:extLst>
          </p:nvPr>
        </p:nvGraphicFramePr>
        <p:xfrm>
          <a:off x="699589" y="405697"/>
          <a:ext cx="5217885" cy="302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7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7CCF-36A0-7747-A544-416B13A8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D02F-4818-9E43-8868-7767A17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fall WTWY is engaging with the NYC community to introduce their new and inclusive women in technology programs</a:t>
            </a:r>
          </a:p>
          <a:p>
            <a:r>
              <a:rPr lang="en-US" dirty="0"/>
              <a:t>While WTWY has deployed street teams to the busiest subway stations to introduce WTWY and register interested New Yorkers, bringing in more students and academia foster creative energy </a:t>
            </a:r>
          </a:p>
          <a:p>
            <a:r>
              <a:rPr lang="en-US" dirty="0"/>
              <a:t>WTWY came to WDA to review the current street team deployment and make recommendations on changes to enhance their outreach to academia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21-9ECC-4540-BE36-E17CA3C7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238B0-5DE7-4D4C-91B2-CFDAAC02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404-7C25-704A-BC07-FB438910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7378-3500-8D46-876E-D6B13CCC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204"/>
            <a:ext cx="10515600" cy="5089307"/>
          </a:xfrm>
        </p:spPr>
        <p:txBody>
          <a:bodyPr/>
          <a:lstStyle/>
          <a:p>
            <a:r>
              <a:rPr lang="en-US" dirty="0"/>
              <a:t>WDA began by selecting tech-oriented NYC colleges and universities: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200"/>
              </a:spcBef>
            </a:pPr>
            <a:r>
              <a:rPr lang="en-US" dirty="0"/>
              <a:t>Using this list, WDA assessed the 2021 street team deployment to large subway stations and identified additional stations to cover in order to better engage the academic population</a:t>
            </a:r>
          </a:p>
          <a:p>
            <a:pPr>
              <a:spcBef>
                <a:spcPts val="2200"/>
              </a:spcBef>
            </a:pPr>
            <a:r>
              <a:rPr lang="en-US" dirty="0"/>
              <a:t>Using Fall 2018 (pre-covid data), WDA then assessed the best Stations, Days, and Times to deploy additional WYWT street teams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0CBEE0-C5A8-FB4F-8B53-8CF8B6A61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15203"/>
              </p:ext>
            </p:extLst>
          </p:nvPr>
        </p:nvGraphicFramePr>
        <p:xfrm>
          <a:off x="1191802" y="1639957"/>
          <a:ext cx="9741240" cy="1013460"/>
        </p:xfrm>
        <a:graphic>
          <a:graphicData uri="http://schemas.openxmlformats.org/drawingml/2006/table">
            <a:tbl>
              <a:tblPr/>
              <a:tblGrid>
                <a:gridCol w="3247080">
                  <a:extLst>
                    <a:ext uri="{9D8B030D-6E8A-4147-A177-3AD203B41FA5}">
                      <a16:colId xmlns:a16="http://schemas.microsoft.com/office/drawing/2014/main" val="995112586"/>
                    </a:ext>
                  </a:extLst>
                </a:gridCol>
                <a:gridCol w="3247080">
                  <a:extLst>
                    <a:ext uri="{9D8B030D-6E8A-4147-A177-3AD203B41FA5}">
                      <a16:colId xmlns:a16="http://schemas.microsoft.com/office/drawing/2014/main" val="3013519317"/>
                    </a:ext>
                  </a:extLst>
                </a:gridCol>
                <a:gridCol w="3247080">
                  <a:extLst>
                    <a:ext uri="{9D8B030D-6E8A-4147-A177-3AD203B41FA5}">
                      <a16:colId xmlns:a16="http://schemas.microsoft.com/office/drawing/2014/main" val="267981332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 College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Cuny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Herbert H Lehman College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Cuny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Polytechnic University / Metrotech 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760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 University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School University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 College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Cuny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456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Cooper Union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University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City College of New York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61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Fordham University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NYC Technical College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Cuny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Touro College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352062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D8BC1A-5CEE-7841-BFBB-10AF3B43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57214-0AB1-FA4D-9E6F-31698D16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9A2F-6F6C-D44E-9FD5-1C41FB99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30"/>
          </a:xfrm>
        </p:spPr>
        <p:txBody>
          <a:bodyPr/>
          <a:lstStyle/>
          <a:p>
            <a:r>
              <a:rPr lang="en-US" dirty="0"/>
              <a:t>Assessment – Current Deployment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DD876D6-00E2-0D45-885B-8A76504F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733" y="4968551"/>
            <a:ext cx="2311400" cy="1104900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8A21978-ADCA-2947-A330-324CC5739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 bwMode="auto">
          <a:xfrm>
            <a:off x="838199" y="1087656"/>
            <a:ext cx="5486400" cy="37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C909BF-92A8-5F44-A69B-7229686AAED5}"/>
              </a:ext>
            </a:extLst>
          </p:cNvPr>
          <p:cNvSpPr/>
          <p:nvPr/>
        </p:nvSpPr>
        <p:spPr>
          <a:xfrm>
            <a:off x="6062133" y="3771371"/>
            <a:ext cx="203200" cy="22860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3F5786-E7BC-F043-91C2-7F026A04A33C}"/>
              </a:ext>
            </a:extLst>
          </p:cNvPr>
          <p:cNvSpPr/>
          <p:nvPr/>
        </p:nvSpPr>
        <p:spPr>
          <a:xfrm>
            <a:off x="2408765" y="3796771"/>
            <a:ext cx="203200" cy="22860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8042D5-1AD7-EB49-9FB9-944AC6FC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70" y="4968551"/>
            <a:ext cx="1124494" cy="11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BD8F15-3CBA-7F45-BE91-57F5229225FE}"/>
              </a:ext>
            </a:extLst>
          </p:cNvPr>
          <p:cNvSpPr txBox="1">
            <a:spLocks/>
          </p:cNvSpPr>
          <p:nvPr/>
        </p:nvSpPr>
        <p:spPr>
          <a:xfrm>
            <a:off x="6631514" y="1087656"/>
            <a:ext cx="5060477" cy="508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Assessing the current team deployment, there is limited coverage of stations which directly serve technology- oriented colleges and universities </a:t>
            </a:r>
          </a:p>
          <a:p>
            <a:r>
              <a:rPr lang="en-US" dirty="0"/>
              <a:t>WTWY should consider including these stations in their deployment: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AA44A5E-C399-9A4F-AE63-9F4148B62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44100"/>
              </p:ext>
            </p:extLst>
          </p:nvPr>
        </p:nvGraphicFramePr>
        <p:xfrm>
          <a:off x="6834714" y="4790905"/>
          <a:ext cx="4722285" cy="1266825"/>
        </p:xfrm>
        <a:graphic>
          <a:graphicData uri="http://schemas.openxmlformats.org/drawingml/2006/table">
            <a:tbl>
              <a:tblPr/>
              <a:tblGrid>
                <a:gridCol w="2373008">
                  <a:extLst>
                    <a:ext uri="{9D8B030D-6E8A-4147-A177-3AD203B41FA5}">
                      <a16:colId xmlns:a16="http://schemas.microsoft.com/office/drawing/2014/main" val="666661827"/>
                    </a:ext>
                  </a:extLst>
                </a:gridCol>
                <a:gridCol w="2349277">
                  <a:extLst>
                    <a:ext uri="{9D8B030D-6E8A-4147-A177-3AD203B41FA5}">
                      <a16:colId xmlns:a16="http://schemas.microsoft.com/office/drawing/2014/main" val="60467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ST-COLUMBIA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FLATBUSH AV-B.C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397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 ST-METROTEC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532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AV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 ST-METROTEC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704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ASTOR 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KEW GARDENS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7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BEDFORD PK BLVD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KINGSBRIDGE 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04888"/>
                  </a:ext>
                </a:extLst>
              </a:tr>
            </a:tbl>
          </a:graphicData>
        </a:graphic>
      </p:graphicFrame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CC367E9E-68C2-2643-BE76-B9AACCA7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5D923B2-09D0-C64D-8380-798E5504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C0A9-D947-6044-8B87-BBF28321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– Added Street Team 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E0871-7E51-1340-9C1B-F476FC9D1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41"/>
          <a:stretch/>
        </p:blipFill>
        <p:spPr>
          <a:xfrm>
            <a:off x="732477" y="1251825"/>
            <a:ext cx="5172214" cy="70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395DBD-5225-944B-8288-A312FB608569}"/>
              </a:ext>
            </a:extLst>
          </p:cNvPr>
          <p:cNvSpPr txBox="1"/>
          <p:nvPr/>
        </p:nvSpPr>
        <p:spPr>
          <a:xfrm flipH="1">
            <a:off x="378821" y="2024741"/>
            <a:ext cx="400110" cy="31472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Average Daily Station Traffic (Fall 2018)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42CB92-77A9-0442-A18E-CCF69452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07" y="1251823"/>
            <a:ext cx="2735258" cy="7397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D02FE-71F4-4640-9497-20FE8B085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065" y="1251822"/>
            <a:ext cx="2509841" cy="722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374809-7F60-984A-AC8D-38B376D959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5" t="6197" b="5755"/>
          <a:stretch/>
        </p:blipFill>
        <p:spPr>
          <a:xfrm>
            <a:off x="756007" y="1959425"/>
            <a:ext cx="5257800" cy="3147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3027DE-1D5C-8C42-80FA-6C8E7D81FB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08" t="6179" r="-139" b="5755"/>
          <a:stretch/>
        </p:blipFill>
        <p:spPr>
          <a:xfrm>
            <a:off x="6037337" y="1959425"/>
            <a:ext cx="5257800" cy="31472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826920-B0CD-2248-9E6E-33F64CE1ABFA}"/>
              </a:ext>
            </a:extLst>
          </p:cNvPr>
          <p:cNvSpPr txBox="1"/>
          <p:nvPr/>
        </p:nvSpPr>
        <p:spPr>
          <a:xfrm>
            <a:off x="1110342" y="4926704"/>
            <a:ext cx="47810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           Tue          Wed           Thu          Fri           Sat           Sun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66034-07AF-F74C-BB41-AE762ACB4039}"/>
              </a:ext>
            </a:extLst>
          </p:cNvPr>
          <p:cNvSpPr txBox="1"/>
          <p:nvPr/>
        </p:nvSpPr>
        <p:spPr>
          <a:xfrm>
            <a:off x="6467678" y="4924360"/>
            <a:ext cx="47810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           Tue          Wed           Thu          Fri           Sat           Sun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9BC9E0D-ED9B-9C43-B0A0-FE24F39B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1" y="5437177"/>
            <a:ext cx="10138341" cy="73978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Peak street team deployment times are Tue, Wed, Thu, 1600 - 2400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8CE16-0DA3-2148-8E80-038A0C6F5E72}"/>
              </a:ext>
            </a:extLst>
          </p:cNvPr>
          <p:cNvSpPr txBox="1"/>
          <p:nvPr/>
        </p:nvSpPr>
        <p:spPr>
          <a:xfrm flipH="1">
            <a:off x="756006" y="995413"/>
            <a:ext cx="513533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116 ST – COLUMBIA UNIVERSITY STATION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6A3DC-3E31-7949-8832-9476A6A095D6}"/>
              </a:ext>
            </a:extLst>
          </p:cNvPr>
          <p:cNvSpPr txBox="1"/>
          <p:nvPr/>
        </p:nvSpPr>
        <p:spPr>
          <a:xfrm flipH="1">
            <a:off x="6042903" y="995413"/>
            <a:ext cx="513533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JAY ST – METROTECH CENTER STATION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6C0B63-C893-584C-8DEF-1C547CA213A3}"/>
              </a:ext>
            </a:extLst>
          </p:cNvPr>
          <p:cNvSpPr/>
          <p:nvPr/>
        </p:nvSpPr>
        <p:spPr>
          <a:xfrm>
            <a:off x="1763486" y="1982251"/>
            <a:ext cx="2586445" cy="1257338"/>
          </a:xfrm>
          <a:prstGeom prst="ellipse">
            <a:avLst/>
          </a:prstGeom>
          <a:solidFill>
            <a:srgbClr val="BF9000">
              <a:alpha val="23137"/>
            </a:srgb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04FEE4-05A5-B741-9991-E70C13362930}"/>
              </a:ext>
            </a:extLst>
          </p:cNvPr>
          <p:cNvSpPr/>
          <p:nvPr/>
        </p:nvSpPr>
        <p:spPr>
          <a:xfrm>
            <a:off x="6982581" y="1959425"/>
            <a:ext cx="2586445" cy="1257338"/>
          </a:xfrm>
          <a:prstGeom prst="ellipse">
            <a:avLst/>
          </a:prstGeom>
          <a:solidFill>
            <a:srgbClr val="BF9000">
              <a:alpha val="23137"/>
            </a:srgb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Content Placeholder 7">
            <a:extLst>
              <a:ext uri="{FF2B5EF4-FFF2-40B4-BE49-F238E27FC236}">
                <a16:creationId xmlns:a16="http://schemas.microsoft.com/office/drawing/2014/main" id="{2FC40A55-C13D-6840-89F9-108968FCD1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338" t="23951" r="12224" b="8622"/>
          <a:stretch/>
        </p:blipFill>
        <p:spPr>
          <a:xfrm>
            <a:off x="4966934" y="2035782"/>
            <a:ext cx="924412" cy="1393217"/>
          </a:xfrm>
          <a:prstGeom prst="rect">
            <a:avLst/>
          </a:prstGeom>
        </p:spPr>
      </p:pic>
      <p:pic>
        <p:nvPicPr>
          <p:cNvPr id="38" name="Content Placeholder 7">
            <a:extLst>
              <a:ext uri="{FF2B5EF4-FFF2-40B4-BE49-F238E27FC236}">
                <a16:creationId xmlns:a16="http://schemas.microsoft.com/office/drawing/2014/main" id="{2509968C-F593-5A42-9231-4B1E7557C7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338" t="23951" r="12224" b="8622"/>
          <a:stretch/>
        </p:blipFill>
        <p:spPr>
          <a:xfrm>
            <a:off x="10262271" y="2035781"/>
            <a:ext cx="924412" cy="1393217"/>
          </a:xfrm>
          <a:prstGeom prst="rect">
            <a:avLst/>
          </a:prstGeom>
        </p:spPr>
      </p:pic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CC2A6BDA-DCDF-DD4C-8DB5-2EF2B20A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1B86F64-74FB-1647-80C3-F49E0FE8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63CC93-54B6-B647-A85B-7956651B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Fall 2021, until the WTWY achieves registration and gala commitment targets for academia,</a:t>
            </a:r>
          </a:p>
          <a:p>
            <a:pPr lvl="1"/>
            <a:r>
              <a:rPr lang="en-US" dirty="0"/>
              <a:t>Deploy a street team twice a week on Tuesday and Wednesday between 4pm and midnight to register a Columbia University population </a:t>
            </a:r>
          </a:p>
          <a:p>
            <a:pPr lvl="1"/>
            <a:r>
              <a:rPr lang="en-US" dirty="0"/>
              <a:t>Deploy a street team once a week on Thursday between 4pm and midnight to register a Polytechnic Institute and City Tech population </a:t>
            </a:r>
          </a:p>
          <a:p>
            <a:r>
              <a:rPr lang="en-US" dirty="0"/>
              <a:t>Should this registration be insufficient to meet objectives, consider placing street teams at subway stations near additional colleges and universities; WDA has completed the assessment of these locations and can recommend prime day / time schedules by location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34C4B-A282-DD4A-8B9C-FFAA8B89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17CC9A-D84C-814C-948C-AC60DB163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37015"/>
              </p:ext>
            </p:extLst>
          </p:nvPr>
        </p:nvGraphicFramePr>
        <p:xfrm>
          <a:off x="1250950" y="5141694"/>
          <a:ext cx="10102850" cy="1013460"/>
        </p:xfrm>
        <a:graphic>
          <a:graphicData uri="http://schemas.openxmlformats.org/drawingml/2006/table">
            <a:tbl>
              <a:tblPr/>
              <a:tblGrid>
                <a:gridCol w="5230061">
                  <a:extLst>
                    <a:ext uri="{9D8B030D-6E8A-4147-A177-3AD203B41FA5}">
                      <a16:colId xmlns:a16="http://schemas.microsoft.com/office/drawing/2014/main" val="1890077838"/>
                    </a:ext>
                  </a:extLst>
                </a:gridCol>
                <a:gridCol w="4872789">
                  <a:extLst>
                    <a:ext uri="{9D8B030D-6E8A-4147-A177-3AD203B41FA5}">
                      <a16:colId xmlns:a16="http://schemas.microsoft.com/office/drawing/2014/main" val="21288709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ST: The City College of New York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FLATBUSH AV-B.C: Brooklyn College (Cuny)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11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AV : New School University / The New School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JAMAICA 179 ST: St. John's University / Queens Campus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344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ASTOR PL: Cooper Union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KEW GARDENS: Queens College (Cuny)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699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BEDFORD PK BLVD: Herbert H Lehman College (Cuny)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KINGSBRIDGE RD: Fordham University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26229"/>
                  </a:ext>
                </a:extLst>
              </a:tr>
            </a:tbl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8AF851E-3646-C34E-97E7-E1F13D58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153A286-FAEC-C44C-B6BB-D2D672A4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C03-2496-D34D-8658-ECE3D7F65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495</Words>
  <Application>Microsoft Macintosh PowerPoint</Application>
  <PresentationFormat>Widescreen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Maximizing WTWY Registration Engaging Technology Oriented Academia </vt:lpstr>
      <vt:lpstr>Introduction</vt:lpstr>
      <vt:lpstr>Approach</vt:lpstr>
      <vt:lpstr>Assessment – Current Deployment</vt:lpstr>
      <vt:lpstr>Assessment – Added Street Team Deployment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WTWY Registration Engaging Technology Oriented Academia </dc:title>
  <dc:creator>Alison Garrett</dc:creator>
  <cp:lastModifiedBy>Alison Garrett</cp:lastModifiedBy>
  <cp:revision>21</cp:revision>
  <dcterms:created xsi:type="dcterms:W3CDTF">2021-09-16T22:17:07Z</dcterms:created>
  <dcterms:modified xsi:type="dcterms:W3CDTF">2021-09-17T01:17:13Z</dcterms:modified>
</cp:coreProperties>
</file>