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8" r:id="rId3"/>
    <p:sldId id="257" r:id="rId4"/>
    <p:sldId id="259" r:id="rId5"/>
    <p:sldId id="272" r:id="rId6"/>
    <p:sldId id="273" r:id="rId7"/>
    <p:sldId id="274" r:id="rId8"/>
    <p:sldId id="271" r:id="rId9"/>
    <p:sldId id="275" r:id="rId10"/>
    <p:sldId id="277" r:id="rId11"/>
    <p:sldId id="276" r:id="rId12"/>
    <p:sldId id="278" r:id="rId13"/>
    <p:sldId id="285" r:id="rId14"/>
    <p:sldId id="279" r:id="rId15"/>
    <p:sldId id="280" r:id="rId16"/>
    <p:sldId id="281" r:id="rId17"/>
    <p:sldId id="282" r:id="rId18"/>
    <p:sldId id="283" r:id="rId19"/>
    <p:sldId id="284"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7" autoAdjust="0"/>
    <p:restoredTop sz="79203" autoAdjust="0"/>
  </p:normalViewPr>
  <p:slideViewPr>
    <p:cSldViewPr snapToGrid="0">
      <p:cViewPr varScale="1">
        <p:scale>
          <a:sx n="67" d="100"/>
          <a:sy n="67" d="100"/>
        </p:scale>
        <p:origin x="101" y="6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454E2D-772D-31F3-DEAB-82BEF09570FC}"/>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46466708-6830-D698-37F5-07887551A9E7}"/>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702090B5-7D03-4EEC-9E52-E55B9368BAC2}" type="datetimeFigureOut">
              <a:rPr lang="en-US" smtClean="0"/>
              <a:t>11/14/2023</a:t>
            </a:fld>
            <a:endParaRPr lang="en-US"/>
          </a:p>
        </p:txBody>
      </p:sp>
      <p:sp>
        <p:nvSpPr>
          <p:cNvPr id="4" name="Footer Placeholder 3">
            <a:extLst>
              <a:ext uri="{FF2B5EF4-FFF2-40B4-BE49-F238E27FC236}">
                <a16:creationId xmlns:a16="http://schemas.microsoft.com/office/drawing/2014/main" id="{ADA55F13-4B4F-F0C1-3A15-CC6CF00C3598}"/>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0A9A73-B94A-AA8A-F71B-1BFF33205A4B}"/>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6CDA1D3-0884-4CB3-819D-E5E4DC4DD132}" type="slidenum">
              <a:rPr lang="en-US" smtClean="0"/>
              <a:t>‹#›</a:t>
            </a:fld>
            <a:endParaRPr lang="en-US"/>
          </a:p>
        </p:txBody>
      </p:sp>
    </p:spTree>
    <p:extLst>
      <p:ext uri="{BB962C8B-B14F-4D97-AF65-F5344CB8AC3E}">
        <p14:creationId xmlns:p14="http://schemas.microsoft.com/office/powerpoint/2010/main" val="32214901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1DFF52D-9BA7-452A-81F3-D49319498079}" type="datetimeFigureOut">
              <a:rPr lang="en-US" smtClean="0"/>
              <a:t>11/13/2023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0CB0AF3-9E01-4CA5-AE85-32FD09363F6A}" type="slidenum">
              <a:rPr lang="en-US" smtClean="0"/>
              <a:t>‹#›</a:t>
            </a:fld>
            <a:endParaRPr lang="en-US"/>
          </a:p>
        </p:txBody>
      </p:sp>
    </p:spTree>
    <p:extLst>
      <p:ext uri="{BB962C8B-B14F-4D97-AF65-F5344CB8AC3E}">
        <p14:creationId xmlns:p14="http://schemas.microsoft.com/office/powerpoint/2010/main" val="71754477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ink.springer.com/book/10.1007/978-3-031-06649-8"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B0AF3-9E01-4CA5-AE85-32FD09363F6A}" type="slidenum">
              <a:rPr lang="en-US" smtClean="0"/>
              <a:t>1</a:t>
            </a:fld>
            <a:endParaRPr lang="en-US"/>
          </a:p>
        </p:txBody>
      </p:sp>
    </p:spTree>
    <p:extLst>
      <p:ext uri="{BB962C8B-B14F-4D97-AF65-F5344CB8AC3E}">
        <p14:creationId xmlns:p14="http://schemas.microsoft.com/office/powerpoint/2010/main" val="2262465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90% confident the set contains true diagnosis</a:t>
            </a:r>
          </a:p>
        </p:txBody>
      </p:sp>
      <p:sp>
        <p:nvSpPr>
          <p:cNvPr id="4" name="Slide Number Placeholder 3"/>
          <p:cNvSpPr>
            <a:spLocks noGrp="1"/>
          </p:cNvSpPr>
          <p:nvPr>
            <p:ph type="sldNum" sz="quarter" idx="5"/>
          </p:nvPr>
        </p:nvSpPr>
        <p:spPr/>
        <p:txBody>
          <a:bodyPr/>
          <a:lstStyle/>
          <a:p>
            <a:fld id="{80CB0AF3-9E01-4CA5-AE85-32FD09363F6A}" type="slidenum">
              <a:rPr lang="en-US" smtClean="0"/>
              <a:t>10</a:t>
            </a:fld>
            <a:endParaRPr lang="en-US"/>
          </a:p>
        </p:txBody>
      </p:sp>
    </p:spTree>
    <p:extLst>
      <p:ext uri="{BB962C8B-B14F-4D97-AF65-F5344CB8AC3E}">
        <p14:creationId xmlns:p14="http://schemas.microsoft.com/office/powerpoint/2010/main" val="2759024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Depends on a correction factor which depends on the size of calibration set</a:t>
            </a:r>
          </a:p>
          <a:p>
            <a:endParaRPr lang="en-US" dirty="0"/>
          </a:p>
          <a:p>
            <a:r>
              <a:rPr lang="en-US" b="0" i="0" dirty="0">
                <a:effectLst/>
                <a:latin typeface="Arial" panose="020B0604020202020204" pitchFamily="34" charset="0"/>
              </a:rPr>
              <a:t>we call this property marginal coverage, since the probability is marginal (averaged) over the randomness in the</a:t>
            </a:r>
            <a:br>
              <a:rPr lang="en-US" dirty="0"/>
            </a:br>
            <a:r>
              <a:rPr lang="en-US" b="0" i="0" dirty="0">
                <a:effectLst/>
                <a:latin typeface="Arial" panose="020B0604020202020204" pitchFamily="34" charset="0"/>
              </a:rPr>
              <a:t>calibration and test points. </a:t>
            </a:r>
          </a:p>
          <a:p>
            <a:endParaRPr lang="en-US" b="0" i="0" dirty="0">
              <a:effectLst/>
              <a:latin typeface="Arial" panose="020B0604020202020204" pitchFamily="34" charset="0"/>
            </a:endParaRPr>
          </a:p>
          <a:p>
            <a:pPr defTabSz="931774"/>
            <a:r>
              <a:rPr lang="en-US" dirty="0"/>
              <a:t>Not close to training data</a:t>
            </a:r>
          </a:p>
          <a:p>
            <a:endParaRPr lang="en-US" dirty="0"/>
          </a:p>
        </p:txBody>
      </p:sp>
      <p:sp>
        <p:nvSpPr>
          <p:cNvPr id="4" name="Slide Number Placeholder 3"/>
          <p:cNvSpPr>
            <a:spLocks noGrp="1"/>
          </p:cNvSpPr>
          <p:nvPr>
            <p:ph type="sldNum" sz="quarter" idx="5"/>
          </p:nvPr>
        </p:nvSpPr>
        <p:spPr/>
        <p:txBody>
          <a:bodyPr/>
          <a:lstStyle/>
          <a:p>
            <a:fld id="{80CB0AF3-9E01-4CA5-AE85-32FD09363F6A}" type="slidenum">
              <a:rPr lang="en-US" smtClean="0"/>
              <a:t>11</a:t>
            </a:fld>
            <a:endParaRPr lang="en-US"/>
          </a:p>
        </p:txBody>
      </p:sp>
    </p:spTree>
    <p:extLst>
      <p:ext uri="{BB962C8B-B14F-4D97-AF65-F5344CB8AC3E}">
        <p14:creationId xmlns:p14="http://schemas.microsoft.com/office/powerpoint/2010/main" val="2916667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 to hardest</a:t>
            </a:r>
          </a:p>
          <a:p>
            <a:endParaRPr lang="en-US" dirty="0"/>
          </a:p>
          <a:p>
            <a:pPr marL="232943" indent="-232943">
              <a:buAutoNum type="arabicPeriod"/>
            </a:pPr>
            <a:r>
              <a:rPr lang="en-US" dirty="0"/>
              <a:t>Easy – full body, background also fine</a:t>
            </a:r>
          </a:p>
          <a:p>
            <a:pPr marL="232943" indent="-232943">
              <a:buAutoNum type="arabicPeriod"/>
            </a:pPr>
            <a:endParaRPr lang="en-US" dirty="0"/>
          </a:p>
          <a:p>
            <a:pPr marL="232943" indent="-232943">
              <a:buAutoNum type="arabicPeriod"/>
            </a:pPr>
            <a:r>
              <a:rPr lang="en-US" dirty="0"/>
              <a:t>Head is cutoff, background also not useful</a:t>
            </a:r>
          </a:p>
          <a:p>
            <a:pPr marL="232943" indent="-232943">
              <a:buAutoNum type="arabicPeriod"/>
            </a:pPr>
            <a:endParaRPr lang="en-US" dirty="0"/>
          </a:p>
          <a:p>
            <a:r>
              <a:rPr lang="en-US" dirty="0" err="1"/>
              <a:t>Possibler</a:t>
            </a:r>
            <a:r>
              <a:rPr lang="en-US" dirty="0"/>
              <a:t> labels for that example</a:t>
            </a:r>
          </a:p>
          <a:p>
            <a:pPr marL="232943" indent="-232943">
              <a:buAutoNum type="arabicPeriod"/>
            </a:pPr>
            <a:endParaRPr lang="en-US" dirty="0"/>
          </a:p>
          <a:p>
            <a:r>
              <a:rPr lang="en-US" dirty="0"/>
              <a:t>95% prediction set</a:t>
            </a:r>
          </a:p>
        </p:txBody>
      </p:sp>
      <p:sp>
        <p:nvSpPr>
          <p:cNvPr id="4" name="Slide Number Placeholder 3"/>
          <p:cNvSpPr>
            <a:spLocks noGrp="1"/>
          </p:cNvSpPr>
          <p:nvPr>
            <p:ph type="sldNum" sz="quarter" idx="5"/>
          </p:nvPr>
        </p:nvSpPr>
        <p:spPr/>
        <p:txBody>
          <a:bodyPr/>
          <a:lstStyle/>
          <a:p>
            <a:fld id="{80CB0AF3-9E01-4CA5-AE85-32FD09363F6A}" type="slidenum">
              <a:rPr lang="en-US" smtClean="0"/>
              <a:t>12</a:t>
            </a:fld>
            <a:endParaRPr lang="en-US"/>
          </a:p>
        </p:txBody>
      </p:sp>
    </p:spTree>
    <p:extLst>
      <p:ext uri="{BB962C8B-B14F-4D97-AF65-F5344CB8AC3E}">
        <p14:creationId xmlns:p14="http://schemas.microsoft.com/office/powerpoint/2010/main" val="765452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oboto" panose="02000000000000000000" pitchFamily="2" charset="0"/>
              </a:rPr>
              <a:t> intuitive explanation okay so q hat is this number and what is q hat in </a:t>
            </a:r>
            <a:r>
              <a:rPr lang="en-US" b="0" i="0" dirty="0" err="1">
                <a:solidFill>
                  <a:srgbClr val="000000"/>
                </a:solidFill>
                <a:effectLst/>
                <a:latin typeface="Roboto" panose="02000000000000000000" pitchFamily="2" charset="0"/>
              </a:rPr>
              <a:t>english</a:t>
            </a:r>
            <a:r>
              <a:rPr lang="en-US" b="0" i="0" dirty="0">
                <a:solidFill>
                  <a:srgbClr val="000000"/>
                </a:solidFill>
                <a:effectLst/>
                <a:latin typeface="Roboto" panose="02000000000000000000" pitchFamily="2" charset="0"/>
              </a:rPr>
              <a:t> q hat is the number such that at least 90 percent of our examples from our calibration data set have their true classes score above q</a:t>
            </a:r>
          </a:p>
          <a:p>
            <a:endParaRPr lang="en-US" b="0" i="0" dirty="0">
              <a:solidFill>
                <a:srgbClr val="000000"/>
              </a:solidFill>
              <a:effectLst/>
              <a:latin typeface="Roboto" panose="02000000000000000000" pitchFamily="2" charset="0"/>
            </a:endParaRPr>
          </a:p>
          <a:p>
            <a:r>
              <a:rPr lang="en-US" b="0" i="0" dirty="0">
                <a:solidFill>
                  <a:srgbClr val="000000"/>
                </a:solidFill>
                <a:effectLst/>
                <a:latin typeface="Roboto" panose="02000000000000000000" pitchFamily="2" charset="0"/>
              </a:rPr>
              <a:t>and then we're going to look at all of the soft max scores whose level exceeds q hat okay so this one this one and this one and then we're going to put those in a prediction set okay so that's two five eight and that is going to be a valid prediction set  hat all right</a:t>
            </a:r>
          </a:p>
          <a:p>
            <a:endParaRPr lang="en-US" b="0" i="0" dirty="0">
              <a:solidFill>
                <a:srgbClr val="000000"/>
              </a:solidFill>
              <a:effectLst/>
              <a:latin typeface="Roboto" panose="02000000000000000000" pitchFamily="2" charset="0"/>
            </a:endParaRPr>
          </a:p>
          <a:p>
            <a:r>
              <a:rPr lang="en-US" b="0" i="0" dirty="0">
                <a:solidFill>
                  <a:srgbClr val="000000"/>
                </a:solidFill>
                <a:effectLst/>
                <a:latin typeface="Roboto" panose="02000000000000000000" pitchFamily="2" charset="0"/>
              </a:rPr>
              <a:t>We get the probabilistic coverage after doing this</a:t>
            </a:r>
            <a:endParaRPr lang="en-US" dirty="0"/>
          </a:p>
        </p:txBody>
      </p:sp>
      <p:sp>
        <p:nvSpPr>
          <p:cNvPr id="4" name="Slide Number Placeholder 3"/>
          <p:cNvSpPr>
            <a:spLocks noGrp="1"/>
          </p:cNvSpPr>
          <p:nvPr>
            <p:ph type="sldNum" sz="quarter" idx="5"/>
          </p:nvPr>
        </p:nvSpPr>
        <p:spPr/>
        <p:txBody>
          <a:bodyPr/>
          <a:lstStyle/>
          <a:p>
            <a:fld id="{80CB0AF3-9E01-4CA5-AE85-32FD09363F6A}" type="slidenum">
              <a:rPr lang="en-US" smtClean="0"/>
              <a:t>13</a:t>
            </a:fld>
            <a:endParaRPr lang="en-US"/>
          </a:p>
        </p:txBody>
      </p:sp>
    </p:spTree>
    <p:extLst>
      <p:ext uri="{BB962C8B-B14F-4D97-AF65-F5344CB8AC3E}">
        <p14:creationId xmlns:p14="http://schemas.microsoft.com/office/powerpoint/2010/main" val="1197761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000000"/>
                </a:solidFill>
                <a:effectLst/>
                <a:latin typeface="Roboto" panose="02000000000000000000" pitchFamily="2" charset="0"/>
              </a:rPr>
              <a:t>it is coming from this symmetry of the data points </a:t>
            </a:r>
          </a:p>
          <a:p>
            <a:pPr marL="232943" indent="-232943">
              <a:buAutoNum type="arabicPeriod"/>
            </a:pPr>
            <a:r>
              <a:rPr lang="en-US" b="0" i="0" dirty="0">
                <a:solidFill>
                  <a:srgbClr val="000000"/>
                </a:solidFill>
                <a:effectLst/>
                <a:latin typeface="Roboto" panose="02000000000000000000" pitchFamily="2" charset="0"/>
              </a:rPr>
              <a:t>going to hold up for any single model and any true data distribution</a:t>
            </a:r>
          </a:p>
          <a:p>
            <a:pPr marL="232943" indent="-232943">
              <a:buAutoNum type="arabicPeriod"/>
            </a:pPr>
            <a:r>
              <a:rPr lang="en-US" b="0" i="0" dirty="0" err="1">
                <a:solidFill>
                  <a:srgbClr val="000000"/>
                </a:solidFill>
                <a:effectLst/>
                <a:latin typeface="Roboto" panose="02000000000000000000" pitchFamily="2" charset="0"/>
              </a:rPr>
              <a:t>i</a:t>
            </a:r>
            <a:r>
              <a:rPr lang="en-US" b="0" i="0" dirty="0">
                <a:solidFill>
                  <a:srgbClr val="000000"/>
                </a:solidFill>
                <a:effectLst/>
                <a:latin typeface="Roboto" panose="02000000000000000000" pitchFamily="2" charset="0"/>
              </a:rPr>
              <a:t> could have seen the data in any particular order okay so </a:t>
            </a:r>
          </a:p>
          <a:p>
            <a:pPr marL="232943" indent="-232943">
              <a:buAutoNum type="arabicPeriod"/>
            </a:pPr>
            <a:r>
              <a:rPr lang="en-US" b="0" i="0" dirty="0" err="1">
                <a:solidFill>
                  <a:srgbClr val="000000"/>
                </a:solidFill>
                <a:effectLst/>
                <a:latin typeface="Roboto" panose="02000000000000000000" pitchFamily="2" charset="0"/>
              </a:rPr>
              <a:t>i'm</a:t>
            </a:r>
            <a:r>
              <a:rPr lang="en-US" b="0" i="0" dirty="0">
                <a:solidFill>
                  <a:srgbClr val="000000"/>
                </a:solidFill>
                <a:effectLst/>
                <a:latin typeface="Roboto" panose="02000000000000000000" pitchFamily="2" charset="0"/>
              </a:rPr>
              <a:t> on this number line here </a:t>
            </a:r>
            <a:r>
              <a:rPr lang="en-US" b="0" i="0" dirty="0" err="1">
                <a:solidFill>
                  <a:srgbClr val="000000"/>
                </a:solidFill>
                <a:effectLst/>
                <a:latin typeface="Roboto" panose="02000000000000000000" pitchFamily="2" charset="0"/>
              </a:rPr>
              <a:t>i'm</a:t>
            </a:r>
            <a:r>
              <a:rPr lang="en-US" b="0" i="0" dirty="0">
                <a:solidFill>
                  <a:srgbClr val="000000"/>
                </a:solidFill>
                <a:effectLst/>
                <a:latin typeface="Roboto" panose="02000000000000000000" pitchFamily="2" charset="0"/>
              </a:rPr>
              <a:t> plotting the calibration scores in white </a:t>
            </a:r>
          </a:p>
          <a:p>
            <a:pPr marL="698830" lvl="1" indent="-232943">
              <a:buAutoNum type="arabicPeriod"/>
            </a:pPr>
            <a:r>
              <a:rPr lang="en-US" b="0" i="0" dirty="0">
                <a:solidFill>
                  <a:srgbClr val="000000"/>
                </a:solidFill>
                <a:effectLst/>
                <a:latin typeface="Roboto" panose="02000000000000000000" pitchFamily="2" charset="0"/>
              </a:rPr>
              <a:t>so say the calibration scores from data point one and data point two and then in red </a:t>
            </a:r>
            <a:r>
              <a:rPr lang="en-US" b="0" i="0" dirty="0" err="1">
                <a:solidFill>
                  <a:srgbClr val="000000"/>
                </a:solidFill>
                <a:effectLst/>
                <a:latin typeface="Roboto" panose="02000000000000000000" pitchFamily="2" charset="0"/>
              </a:rPr>
              <a:t>i'm</a:t>
            </a:r>
            <a:r>
              <a:rPr lang="en-US" b="0" i="0" dirty="0">
                <a:solidFill>
                  <a:srgbClr val="000000"/>
                </a:solidFill>
                <a:effectLst/>
                <a:latin typeface="Roboto" panose="02000000000000000000" pitchFamily="2" charset="0"/>
              </a:rPr>
              <a:t> plotting the score</a:t>
            </a:r>
          </a:p>
          <a:p>
            <a:pPr marL="232943" indent="-232943">
              <a:buAutoNum type="arabicPeriod"/>
            </a:pPr>
            <a:r>
              <a:rPr lang="en-US" b="0" i="0" dirty="0">
                <a:solidFill>
                  <a:srgbClr val="000000"/>
                </a:solidFill>
                <a:effectLst/>
                <a:latin typeface="Roboto" panose="02000000000000000000" pitchFamily="2" charset="0"/>
              </a:rPr>
              <a:t>fresh data point on x n plus 1 y n plus 1. and recall that what we did is we took a particular quantile of those calibration data points and let's say it was this one right here so q hat here is one of my calibration points let's say it fell right here now based on my definition of the set </a:t>
            </a:r>
            <a:r>
              <a:rPr lang="en-US" b="0" i="0" dirty="0" err="1">
                <a:solidFill>
                  <a:srgbClr val="000000"/>
                </a:solidFill>
                <a:effectLst/>
                <a:latin typeface="Roboto" panose="02000000000000000000" pitchFamily="2" charset="0"/>
              </a:rPr>
              <a:t>i</a:t>
            </a:r>
            <a:r>
              <a:rPr lang="en-US" b="0" i="0" dirty="0">
                <a:solidFill>
                  <a:srgbClr val="000000"/>
                </a:solidFill>
                <a:effectLst/>
                <a:latin typeface="Roboto" panose="02000000000000000000" pitchFamily="2" charset="0"/>
              </a:rPr>
              <a:t> took all of the y's that made the score less than q hat okay so that what that means is for this fresh data point </a:t>
            </a:r>
            <a:r>
              <a:rPr lang="en-US" b="0" i="0" dirty="0" err="1">
                <a:solidFill>
                  <a:srgbClr val="000000"/>
                </a:solidFill>
                <a:effectLst/>
                <a:latin typeface="Roboto" panose="02000000000000000000" pitchFamily="2" charset="0"/>
              </a:rPr>
              <a:t>i'm</a:t>
            </a:r>
            <a:r>
              <a:rPr lang="en-US" b="0" i="0" dirty="0">
                <a:solidFill>
                  <a:srgbClr val="000000"/>
                </a:solidFill>
                <a:effectLst/>
                <a:latin typeface="Roboto" panose="02000000000000000000" pitchFamily="2" charset="0"/>
              </a:rPr>
              <a:t> going to get it right as long as </a:t>
            </a:r>
            <a:r>
              <a:rPr lang="en-US" b="0" i="0" dirty="0" err="1">
                <a:solidFill>
                  <a:srgbClr val="000000"/>
                </a:solidFill>
                <a:effectLst/>
                <a:latin typeface="Roboto" panose="02000000000000000000" pitchFamily="2" charset="0"/>
              </a:rPr>
              <a:t>i</a:t>
            </a:r>
            <a:r>
              <a:rPr lang="en-US" b="0" i="0" dirty="0">
                <a:solidFill>
                  <a:srgbClr val="000000"/>
                </a:solidFill>
                <a:effectLst/>
                <a:latin typeface="Roboto" panose="02000000000000000000" pitchFamily="2" charset="0"/>
              </a:rPr>
              <a:t> fall to the left of q hat so </a:t>
            </a:r>
            <a:r>
              <a:rPr lang="en-US" b="0" i="0" dirty="0" err="1">
                <a:solidFill>
                  <a:srgbClr val="000000"/>
                </a:solidFill>
                <a:effectLst/>
                <a:latin typeface="Roboto" panose="02000000000000000000" pitchFamily="2" charset="0"/>
              </a:rPr>
              <a:t>i'm</a:t>
            </a:r>
            <a:r>
              <a:rPr lang="en-US" b="0" i="0" dirty="0">
                <a:solidFill>
                  <a:srgbClr val="000000"/>
                </a:solidFill>
                <a:effectLst/>
                <a:latin typeface="Roboto" panose="02000000000000000000" pitchFamily="2" charset="0"/>
              </a:rPr>
              <a:t> going to include y n plus 1 in my</a:t>
            </a:r>
          </a:p>
          <a:p>
            <a:pPr marL="232943" indent="-232943">
              <a:buAutoNum type="arabicPeriod"/>
            </a:pPr>
            <a:br>
              <a:rPr lang="en-US" dirty="0"/>
            </a:br>
            <a:r>
              <a:rPr lang="en-US" b="0" i="0" dirty="0">
                <a:solidFill>
                  <a:srgbClr val="000000"/>
                </a:solidFill>
                <a:effectLst/>
                <a:latin typeface="Roboto" panose="02000000000000000000" pitchFamily="2" charset="0"/>
              </a:rPr>
              <a:t>prediction set that which means </a:t>
            </a:r>
            <a:r>
              <a:rPr lang="en-US" b="0" i="0" dirty="0" err="1">
                <a:solidFill>
                  <a:srgbClr val="000000"/>
                </a:solidFill>
                <a:effectLst/>
                <a:latin typeface="Roboto" panose="02000000000000000000" pitchFamily="2" charset="0"/>
              </a:rPr>
              <a:t>i'm</a:t>
            </a:r>
            <a:r>
              <a:rPr lang="en-US" b="0" i="0" dirty="0">
                <a:solidFill>
                  <a:srgbClr val="000000"/>
                </a:solidFill>
                <a:effectLst/>
                <a:latin typeface="Roboto" panose="02000000000000000000" pitchFamily="2" charset="0"/>
              </a:rPr>
              <a:t> going to correctly cover that future example as long as that score with the true </a:t>
            </a:r>
            <a:r>
              <a:rPr lang="en-US" b="0" i="0" dirty="0" err="1">
                <a:solidFill>
                  <a:srgbClr val="000000"/>
                </a:solidFill>
                <a:effectLst/>
                <a:latin typeface="Roboto" panose="02000000000000000000" pitchFamily="2" charset="0"/>
              </a:rPr>
              <a:t>ym</a:t>
            </a:r>
            <a:r>
              <a:rPr lang="en-US" b="0" i="0" dirty="0">
                <a:solidFill>
                  <a:srgbClr val="000000"/>
                </a:solidFill>
                <a:effectLst/>
                <a:latin typeface="Roboto" panose="02000000000000000000" pitchFamily="2" charset="0"/>
              </a:rPr>
              <a:t> plus one falls to the left of q hat okay </a:t>
            </a:r>
            <a:r>
              <a:rPr lang="en-US" b="0" i="0" dirty="0" err="1">
                <a:solidFill>
                  <a:srgbClr val="000000"/>
                </a:solidFill>
                <a:effectLst/>
                <a:latin typeface="Roboto" panose="02000000000000000000" pitchFamily="2" charset="0"/>
              </a:rPr>
              <a:t>okay</a:t>
            </a:r>
            <a:r>
              <a:rPr lang="en-US" b="0" i="0" dirty="0">
                <a:solidFill>
                  <a:srgbClr val="000000"/>
                </a:solidFill>
                <a:effectLst/>
                <a:latin typeface="Roboto" panose="02000000000000000000" pitchFamily="2" charset="0"/>
              </a:rPr>
              <a:t> now comes the kind of amazing symmetry property if you think about this if you think about the location of the </a:t>
            </a:r>
            <a:r>
              <a:rPr lang="en-US" b="0" i="0" dirty="0" err="1">
                <a:solidFill>
                  <a:srgbClr val="000000"/>
                </a:solidFill>
                <a:effectLst/>
                <a:latin typeface="Roboto" panose="02000000000000000000" pitchFamily="2" charset="0"/>
              </a:rPr>
              <a:t>the</a:t>
            </a:r>
            <a:r>
              <a:rPr lang="en-US" b="0" i="0" dirty="0">
                <a:solidFill>
                  <a:srgbClr val="000000"/>
                </a:solidFill>
                <a:effectLst/>
                <a:latin typeface="Roboto" panose="02000000000000000000" pitchFamily="2" charset="0"/>
              </a:rPr>
              <a:t> white balls and then the red ball the red ball here is equally likely to fall between any two of these white balls or to the left or right of the most extreme ones so put another way this red guy has probability one over n plus one of falling here it has probability one</a:t>
            </a:r>
            <a:endParaRPr lang="en-US" dirty="0"/>
          </a:p>
        </p:txBody>
      </p:sp>
      <p:sp>
        <p:nvSpPr>
          <p:cNvPr id="4" name="Slide Number Placeholder 3"/>
          <p:cNvSpPr>
            <a:spLocks noGrp="1"/>
          </p:cNvSpPr>
          <p:nvPr>
            <p:ph type="sldNum" sz="quarter" idx="5"/>
          </p:nvPr>
        </p:nvSpPr>
        <p:spPr/>
        <p:txBody>
          <a:bodyPr/>
          <a:lstStyle/>
          <a:p>
            <a:fld id="{80CB0AF3-9E01-4CA5-AE85-32FD09363F6A}" type="slidenum">
              <a:rPr lang="en-US" smtClean="0"/>
              <a:t>14</a:t>
            </a:fld>
            <a:endParaRPr lang="en-US"/>
          </a:p>
        </p:txBody>
      </p:sp>
    </p:spTree>
    <p:extLst>
      <p:ext uri="{BB962C8B-B14F-4D97-AF65-F5344CB8AC3E}">
        <p14:creationId xmlns:p14="http://schemas.microsoft.com/office/powerpoint/2010/main" val="1977310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B0AF3-9E01-4CA5-AE85-32FD09363F6A}" type="slidenum">
              <a:rPr lang="en-US" smtClean="0"/>
              <a:t>15</a:t>
            </a:fld>
            <a:endParaRPr lang="en-US"/>
          </a:p>
        </p:txBody>
      </p:sp>
    </p:spTree>
    <p:extLst>
      <p:ext uri="{BB962C8B-B14F-4D97-AF65-F5344CB8AC3E}">
        <p14:creationId xmlns:p14="http://schemas.microsoft.com/office/powerpoint/2010/main" val="320339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400" dirty="0"/>
              <a:t>Algorithmic Learning in a Random World </a:t>
            </a:r>
            <a:r>
              <a:rPr lang="en-US" dirty="0"/>
              <a:t>[</a:t>
            </a:r>
            <a:r>
              <a:rPr lang="en-US" dirty="0">
                <a:hlinkClick r:id="rId3"/>
              </a:rPr>
              <a:t>Link</a:t>
            </a:r>
            <a:r>
              <a:rPr lang="en-US" dirty="0"/>
              <a:t>]</a:t>
            </a:r>
          </a:p>
          <a:p>
            <a:endParaRPr lang="en-US" dirty="0"/>
          </a:p>
        </p:txBody>
      </p:sp>
      <p:sp>
        <p:nvSpPr>
          <p:cNvPr id="4" name="Slide Number Placeholder 3"/>
          <p:cNvSpPr>
            <a:spLocks noGrp="1"/>
          </p:cNvSpPr>
          <p:nvPr>
            <p:ph type="sldNum" sz="quarter" idx="5"/>
          </p:nvPr>
        </p:nvSpPr>
        <p:spPr/>
        <p:txBody>
          <a:bodyPr/>
          <a:lstStyle/>
          <a:p>
            <a:fld id="{80CB0AF3-9E01-4CA5-AE85-32FD09363F6A}" type="slidenum">
              <a:rPr lang="en-US" smtClean="0"/>
              <a:t>16</a:t>
            </a:fld>
            <a:endParaRPr lang="en-US"/>
          </a:p>
        </p:txBody>
      </p:sp>
    </p:spTree>
    <p:extLst>
      <p:ext uri="{BB962C8B-B14F-4D97-AF65-F5344CB8AC3E}">
        <p14:creationId xmlns:p14="http://schemas.microsoft.com/office/powerpoint/2010/main" val="15501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oboto" panose="02000000000000000000" pitchFamily="2" charset="0"/>
              </a:rPr>
              <a:t>conformal prediction for regression tests there's a continuous y so in this case y is you know a single for every x there's a single scalar y response</a:t>
            </a:r>
          </a:p>
          <a:p>
            <a:endParaRPr lang="en-US" b="0" i="0" dirty="0">
              <a:solidFill>
                <a:srgbClr val="000000"/>
              </a:solidFill>
              <a:effectLst/>
              <a:latin typeface="Roboto" panose="02000000000000000000" pitchFamily="2" charset="0"/>
            </a:endParaRPr>
          </a:p>
          <a:p>
            <a:br>
              <a:rPr lang="en-US" dirty="0"/>
            </a:br>
            <a:r>
              <a:rPr lang="en-US" b="0" i="0" dirty="0">
                <a:solidFill>
                  <a:srgbClr val="000000"/>
                </a:solidFill>
                <a:effectLst/>
                <a:latin typeface="Roboto" panose="02000000000000000000" pitchFamily="2" charset="0"/>
              </a:rPr>
              <a:t>uncertainty aware models which is called quantile regression so what you do is you fit two models you fit a model for the say upper 95 quantile and you fit a model for the lower 90 or the lower 5 percent quantile in this case um these are the two guys say plotted in red in the plot and there's an automatic way of fitting these models um by simply modifying the loss function so you change the loss function from the usual say squared error loss to something slightly different in order to get this lower five percent quantile</a:t>
            </a:r>
          </a:p>
          <a:p>
            <a:endParaRPr lang="en-US" b="0" i="0" dirty="0">
              <a:solidFill>
                <a:srgbClr val="000000"/>
              </a:solidFill>
              <a:effectLst/>
              <a:latin typeface="Roboto" panose="02000000000000000000" pitchFamily="2" charset="0"/>
            </a:endParaRPr>
          </a:p>
          <a:p>
            <a:r>
              <a:rPr lang="en-US" b="0" i="0" dirty="0">
                <a:solidFill>
                  <a:srgbClr val="000000"/>
                </a:solidFill>
                <a:effectLst/>
                <a:latin typeface="Roboto" panose="02000000000000000000" pitchFamily="2" charset="0"/>
              </a:rPr>
              <a:t> it's built into you know pi torch and so on it's called the pinball loss function so you train your neural network with a different loss function to get this upper and lower quantile okay and the promise of these quantiles is that they'll give you approximately the lower five percent and approximately the upper 95 quantile and that's great </a:t>
            </a:r>
            <a:r>
              <a:rPr lang="en-US" b="0" i="0" dirty="0" err="1">
                <a:solidFill>
                  <a:srgbClr val="000000"/>
                </a:solidFill>
                <a:effectLst/>
                <a:latin typeface="Roboto" panose="02000000000000000000" pitchFamily="2" charset="0"/>
              </a:rPr>
              <a:t>i</a:t>
            </a:r>
            <a:r>
              <a:rPr lang="en-US" b="0" i="0" dirty="0">
                <a:solidFill>
                  <a:srgbClr val="000000"/>
                </a:solidFill>
                <a:effectLst/>
                <a:latin typeface="Roboto" panose="02000000000000000000" pitchFamily="2" charset="0"/>
              </a:rPr>
              <a:t> know if </a:t>
            </a:r>
            <a:r>
              <a:rPr lang="en-US" b="0" i="0" dirty="0" err="1">
                <a:solidFill>
                  <a:srgbClr val="000000"/>
                </a:solidFill>
                <a:effectLst/>
                <a:latin typeface="Roboto" panose="02000000000000000000" pitchFamily="2" charset="0"/>
              </a:rPr>
              <a:t>i</a:t>
            </a:r>
            <a:r>
              <a:rPr lang="en-US" b="0" i="0" dirty="0">
                <a:solidFill>
                  <a:srgbClr val="000000"/>
                </a:solidFill>
                <a:effectLst/>
                <a:latin typeface="Roboto" panose="02000000000000000000" pitchFamily="2" charset="0"/>
              </a:rPr>
              <a:t> had exactly the lower um 5 and the upper 95 quantile </a:t>
            </a:r>
            <a:r>
              <a:rPr lang="en-US" b="0" i="0" dirty="0" err="1">
                <a:solidFill>
                  <a:srgbClr val="000000"/>
                </a:solidFill>
                <a:effectLst/>
                <a:latin typeface="Roboto" panose="02000000000000000000" pitchFamily="2" charset="0"/>
              </a:rPr>
              <a:t>i</a:t>
            </a:r>
            <a:r>
              <a:rPr lang="en-US" b="0" i="0" dirty="0">
                <a:solidFill>
                  <a:srgbClr val="000000"/>
                </a:solidFill>
                <a:effectLst/>
                <a:latin typeface="Roboto" panose="02000000000000000000" pitchFamily="2" charset="0"/>
              </a:rPr>
              <a:t> would</a:t>
            </a:r>
          </a:p>
          <a:p>
            <a:endParaRPr lang="en-US" b="0" i="0" dirty="0">
              <a:solidFill>
                <a:srgbClr val="000000"/>
              </a:solidFill>
              <a:effectLst/>
              <a:latin typeface="Roboto" panose="02000000000000000000" pitchFamily="2" charset="0"/>
            </a:endParaRPr>
          </a:p>
          <a:p>
            <a:endParaRPr lang="en-US" b="0" i="0" dirty="0">
              <a:solidFill>
                <a:srgbClr val="000000"/>
              </a:solidFill>
              <a:effectLst/>
              <a:latin typeface="Roboto" panose="02000000000000000000" pitchFamily="2" charset="0"/>
            </a:endParaRPr>
          </a:p>
          <a:p>
            <a:br>
              <a:rPr lang="en-US" dirty="0"/>
            </a:br>
            <a:r>
              <a:rPr lang="en-US" b="0" i="0" dirty="0" err="1">
                <a:solidFill>
                  <a:srgbClr val="000000"/>
                </a:solidFill>
                <a:effectLst/>
                <a:latin typeface="Roboto" panose="02000000000000000000" pitchFamily="2" charset="0"/>
              </a:rPr>
              <a:t>i</a:t>
            </a:r>
            <a:r>
              <a:rPr lang="en-US" b="0" i="0" dirty="0">
                <a:solidFill>
                  <a:srgbClr val="000000"/>
                </a:solidFill>
                <a:effectLst/>
                <a:latin typeface="Roboto" panose="02000000000000000000" pitchFamily="2" charset="0"/>
              </a:rPr>
              <a:t> take all </a:t>
            </a:r>
            <a:r>
              <a:rPr lang="en-US" b="0" i="0" dirty="0" err="1">
                <a:solidFill>
                  <a:srgbClr val="000000"/>
                </a:solidFill>
                <a:effectLst/>
                <a:latin typeface="Roboto" panose="02000000000000000000" pitchFamily="2" charset="0"/>
              </a:rPr>
              <a:t>i</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i</a:t>
            </a:r>
            <a:r>
              <a:rPr lang="en-US" b="0" i="0" dirty="0">
                <a:solidFill>
                  <a:srgbClr val="000000"/>
                </a:solidFill>
                <a:effectLst/>
                <a:latin typeface="Roboto" panose="02000000000000000000" pitchFamily="2" charset="0"/>
              </a:rPr>
              <a:t> take any particular observation x n plus one </a:t>
            </a:r>
            <a:r>
              <a:rPr lang="en-US" b="0" i="0" dirty="0" err="1">
                <a:solidFill>
                  <a:srgbClr val="000000"/>
                </a:solidFill>
                <a:effectLst/>
                <a:latin typeface="Roboto" panose="02000000000000000000" pitchFamily="2" charset="0"/>
              </a:rPr>
              <a:t>i</a:t>
            </a:r>
            <a:r>
              <a:rPr lang="en-US" b="0" i="0" dirty="0">
                <a:solidFill>
                  <a:srgbClr val="000000"/>
                </a:solidFill>
                <a:effectLst/>
                <a:latin typeface="Roboto" panose="02000000000000000000" pitchFamily="2" charset="0"/>
              </a:rPr>
              <a:t> look at my estimated lower quantile and my estimated upper quantile and </a:t>
            </a:r>
            <a:r>
              <a:rPr lang="en-US" b="0" i="0" dirty="0" err="1">
                <a:solidFill>
                  <a:srgbClr val="000000"/>
                </a:solidFill>
                <a:effectLst/>
                <a:latin typeface="Roboto" panose="02000000000000000000" pitchFamily="2" charset="0"/>
              </a:rPr>
              <a:t>i</a:t>
            </a:r>
            <a:r>
              <a:rPr lang="en-US" b="0" i="0" dirty="0">
                <a:solidFill>
                  <a:srgbClr val="000000"/>
                </a:solidFill>
                <a:effectLst/>
                <a:latin typeface="Roboto" panose="02000000000000000000" pitchFamily="2" charset="0"/>
              </a:rPr>
              <a:t> push them apart by that score q hat okay so if ninety percent if the ninety percent largest um gap here were positive so if q hat is a positive number that means that my bands had coverage a little bit less than 90 </a:t>
            </a:r>
            <a:r>
              <a:rPr lang="en-US" b="0" i="0" dirty="0" err="1">
                <a:solidFill>
                  <a:srgbClr val="000000"/>
                </a:solidFill>
                <a:effectLst/>
                <a:latin typeface="Roboto" panose="02000000000000000000" pitchFamily="2" charset="0"/>
              </a:rPr>
              <a:t>i</a:t>
            </a:r>
            <a:r>
              <a:rPr lang="en-US" b="0" i="0" dirty="0">
                <a:solidFill>
                  <a:srgbClr val="000000"/>
                </a:solidFill>
                <a:effectLst/>
                <a:latin typeface="Roboto" panose="02000000000000000000" pitchFamily="2" charset="0"/>
              </a:rPr>
              <a:t> wanted that 90 coverage on my calibration data </a:t>
            </a:r>
            <a:r>
              <a:rPr lang="en-US" b="0" i="0" dirty="0" err="1">
                <a:solidFill>
                  <a:srgbClr val="000000"/>
                </a:solidFill>
                <a:effectLst/>
                <a:latin typeface="Roboto" panose="02000000000000000000" pitchFamily="2" charset="0"/>
              </a:rPr>
              <a:t>i</a:t>
            </a:r>
            <a:r>
              <a:rPr lang="en-US" b="0" i="0" dirty="0">
                <a:solidFill>
                  <a:srgbClr val="000000"/>
                </a:solidFill>
                <a:effectLst/>
                <a:latin typeface="Roboto" panose="02000000000000000000" pitchFamily="2" charset="0"/>
              </a:rPr>
              <a:t> only saw 85 percent coverage so q hat was a positive number which means </a:t>
            </a:r>
            <a:r>
              <a:rPr lang="en-US" b="0" i="0" dirty="0" err="1">
                <a:solidFill>
                  <a:srgbClr val="000000"/>
                </a:solidFill>
                <a:effectLst/>
                <a:latin typeface="Roboto" panose="02000000000000000000" pitchFamily="2" charset="0"/>
              </a:rPr>
              <a:t>i</a:t>
            </a:r>
            <a:r>
              <a:rPr lang="en-US" b="0" i="0" dirty="0">
                <a:solidFill>
                  <a:srgbClr val="000000"/>
                </a:solidFill>
                <a:effectLst/>
                <a:latin typeface="Roboto" panose="02000000000000000000" pitchFamily="2" charset="0"/>
              </a:rPr>
              <a:t> made the bands a little </a:t>
            </a:r>
            <a:r>
              <a:rPr lang="en-US" b="0" i="0" dirty="0" err="1">
                <a:solidFill>
                  <a:srgbClr val="000000"/>
                </a:solidFill>
                <a:effectLst/>
                <a:latin typeface="Roboto" panose="02000000000000000000" pitchFamily="2" charset="0"/>
              </a:rPr>
              <a:t>i</a:t>
            </a:r>
            <a:r>
              <a:rPr lang="en-US" b="0" i="0" dirty="0">
                <a:solidFill>
                  <a:srgbClr val="000000"/>
                </a:solidFill>
                <a:effectLst/>
                <a:latin typeface="Roboto" panose="02000000000000000000" pitchFamily="2" charset="0"/>
              </a:rPr>
              <a:t> make the bands a little bit wider</a:t>
            </a:r>
            <a:endParaRPr lang="en-US" dirty="0"/>
          </a:p>
        </p:txBody>
      </p:sp>
      <p:sp>
        <p:nvSpPr>
          <p:cNvPr id="4" name="Slide Number Placeholder 3"/>
          <p:cNvSpPr>
            <a:spLocks noGrp="1"/>
          </p:cNvSpPr>
          <p:nvPr>
            <p:ph type="sldNum" sz="quarter" idx="5"/>
          </p:nvPr>
        </p:nvSpPr>
        <p:spPr/>
        <p:txBody>
          <a:bodyPr/>
          <a:lstStyle/>
          <a:p>
            <a:fld id="{80CB0AF3-9E01-4CA5-AE85-32FD09363F6A}" type="slidenum">
              <a:rPr lang="en-US" smtClean="0"/>
              <a:t>17</a:t>
            </a:fld>
            <a:endParaRPr lang="en-US"/>
          </a:p>
        </p:txBody>
      </p:sp>
    </p:spTree>
    <p:extLst>
      <p:ext uri="{BB962C8B-B14F-4D97-AF65-F5344CB8AC3E}">
        <p14:creationId xmlns:p14="http://schemas.microsoft.com/office/powerpoint/2010/main" val="4026393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B0AF3-9E01-4CA5-AE85-32FD09363F6A}" type="slidenum">
              <a:rPr lang="en-US" smtClean="0"/>
              <a:t>18</a:t>
            </a:fld>
            <a:endParaRPr lang="en-US"/>
          </a:p>
        </p:txBody>
      </p:sp>
    </p:spTree>
    <p:extLst>
      <p:ext uri="{BB962C8B-B14F-4D97-AF65-F5344CB8AC3E}">
        <p14:creationId xmlns:p14="http://schemas.microsoft.com/office/powerpoint/2010/main" val="3212928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B0AF3-9E01-4CA5-AE85-32FD09363F6A}" type="slidenum">
              <a:rPr lang="en-US" smtClean="0"/>
              <a:t>19</a:t>
            </a:fld>
            <a:endParaRPr lang="en-US"/>
          </a:p>
        </p:txBody>
      </p:sp>
    </p:spTree>
    <p:extLst>
      <p:ext uri="{BB962C8B-B14F-4D97-AF65-F5344CB8AC3E}">
        <p14:creationId xmlns:p14="http://schemas.microsoft.com/office/powerpoint/2010/main" val="360510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B0AF3-9E01-4CA5-AE85-32FD09363F6A}" type="slidenum">
              <a:rPr lang="en-US" smtClean="0"/>
              <a:t>2</a:t>
            </a:fld>
            <a:endParaRPr lang="en-US"/>
          </a:p>
        </p:txBody>
      </p:sp>
    </p:spTree>
    <p:extLst>
      <p:ext uri="{BB962C8B-B14F-4D97-AF65-F5344CB8AC3E}">
        <p14:creationId xmlns:p14="http://schemas.microsoft.com/office/powerpoint/2010/main" val="3931539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We have seen how limited awareness of neural networks of their own competence can lead to incorrect predictions with high confidence</a:t>
            </a:r>
          </a:p>
          <a:p>
            <a:pPr marL="640594" lvl="1" indent="-174708">
              <a:buFont typeface="Arial" panose="020B0604020202020204" pitchFamily="34" charset="0"/>
              <a:buChar char="•"/>
            </a:pPr>
            <a:r>
              <a:rPr lang="en-US" dirty="0"/>
              <a:t>has been demonstrated quite nicely. In the example shown here</a:t>
            </a:r>
          </a:p>
          <a:p>
            <a:pPr marL="640594" lvl="1" indent="-174708">
              <a:buFont typeface="Arial" panose="020B0604020202020204" pitchFamily="34" charset="0"/>
              <a:buChar char="•"/>
            </a:pPr>
            <a:r>
              <a:rPr lang="en-US" dirty="0"/>
              <a:t>For example, experiments on image </a:t>
            </a:r>
            <a:r>
              <a:rPr lang="en-US" dirty="0" err="1"/>
              <a:t>classifcation</a:t>
            </a:r>
            <a:r>
              <a:rPr lang="en-US" dirty="0"/>
              <a:t> have shown that a trained model does often fail on </a:t>
            </a:r>
            <a:r>
              <a:rPr lang="en-US" dirty="0" err="1"/>
              <a:t>specifc</a:t>
            </a:r>
            <a:r>
              <a:rPr lang="en-US" dirty="0"/>
              <a:t> instances, despite being very </a:t>
            </a:r>
            <a:r>
              <a:rPr lang="en-US" dirty="0" err="1"/>
              <a:t>confdent</a:t>
            </a:r>
            <a:r>
              <a:rPr lang="en-US" dirty="0"/>
              <a:t> in its prediction (cf. Fig. 1). </a:t>
            </a:r>
          </a:p>
          <a:p>
            <a:pPr marL="640594" lvl="1" indent="-174708">
              <a:buFont typeface="Arial" panose="020B0604020202020204" pitchFamily="34" charset="0"/>
              <a:buChar char="•"/>
            </a:pPr>
            <a:r>
              <a:rPr lang="en-US" dirty="0"/>
              <a:t>Moreover, such models are often lack robustness and can easily be fooled by “adversarial examples” </a:t>
            </a:r>
          </a:p>
          <a:p>
            <a:pPr marL="1106481" lvl="2" indent="-174708">
              <a:buFont typeface="Arial" panose="020B0604020202020204" pitchFamily="34" charset="0"/>
              <a:buChar char="•"/>
            </a:pPr>
            <a:r>
              <a:rPr lang="en-US" dirty="0"/>
              <a:t>Drastic changes of a prediction may already be provoked by minor,  or actually unimportant changes of an object. </a:t>
            </a:r>
          </a:p>
          <a:p>
            <a:pPr marL="1106481" lvl="2" indent="-174708">
              <a:buFont typeface="Arial" panose="020B0604020202020204" pitchFamily="34" charset="0"/>
              <a:buChar char="•"/>
            </a:pPr>
            <a:r>
              <a:rPr lang="en-US" dirty="0"/>
              <a:t>This problem has not only been observed for images but also for other types of data, such as natural language text</a:t>
            </a:r>
          </a:p>
          <a:p>
            <a:pPr marL="174708" indent="-174708">
              <a:buFont typeface="Arial" panose="020B0604020202020204" pitchFamily="34" charset="0"/>
              <a:buChar char="•"/>
            </a:pPr>
            <a:r>
              <a:rPr lang="en-US" dirty="0"/>
              <a:t>Why is quantifying uncertainty difficult?</a:t>
            </a:r>
          </a:p>
          <a:p>
            <a:pPr marL="640594" lvl="1" indent="-174708">
              <a:buFont typeface="Arial" panose="020B0604020202020204" pitchFamily="34" charset="0"/>
              <a:buChar char="•"/>
            </a:pPr>
            <a:r>
              <a:rPr lang="en-US" dirty="0"/>
              <a:t>Many sources – difficult to </a:t>
            </a:r>
            <a:r>
              <a:rPr lang="en-US" dirty="0" err="1"/>
              <a:t>idsentify</a:t>
            </a:r>
            <a:r>
              <a:rPr lang="en-US" dirty="0"/>
              <a:t> source</a:t>
            </a:r>
          </a:p>
          <a:p>
            <a:pPr marL="640594" lvl="1" indent="-174708">
              <a:buFont typeface="Arial" panose="020B0604020202020204" pitchFamily="34" charset="0"/>
              <a:buChar char="•"/>
            </a:pPr>
            <a:r>
              <a:rPr lang="en-US" dirty="0"/>
              <a:t>Many dl models are treated as black box – lack of theoretical understanding o </a:t>
            </a:r>
            <a:r>
              <a:rPr lang="en-US" dirty="0" err="1"/>
              <a:t>ftheir</a:t>
            </a:r>
            <a:r>
              <a:rPr lang="en-US" dirty="0"/>
              <a:t> work</a:t>
            </a:r>
          </a:p>
          <a:p>
            <a:pPr marL="640594" lvl="1" indent="-174708">
              <a:buFont typeface="Arial" panose="020B0604020202020204" pitchFamily="34" charset="0"/>
              <a:buChar char="•"/>
            </a:pPr>
            <a:r>
              <a:rPr lang="en-US" dirty="0"/>
              <a:t>Absence of causal models – ML models often learn correlations rather than causation</a:t>
            </a:r>
          </a:p>
          <a:p>
            <a:pPr marL="640594" lvl="1" indent="-174708">
              <a:buFont typeface="Arial" panose="020B0604020202020204" pitchFamily="34" charset="0"/>
              <a:buChar char="•"/>
            </a:pPr>
            <a:r>
              <a:rPr lang="en-US" dirty="0"/>
              <a:t>Sensitive to imperfect data</a:t>
            </a:r>
          </a:p>
          <a:p>
            <a:pPr marL="640594" lvl="1" indent="-174708">
              <a:buFont typeface="Arial" panose="020B0604020202020204" pitchFamily="34" charset="0"/>
              <a:buChar char="•"/>
            </a:pPr>
            <a:r>
              <a:rPr lang="en-US" dirty="0"/>
              <a:t>Many approaches require a new model from scratch with lots of alteration</a:t>
            </a:r>
          </a:p>
          <a:p>
            <a:pPr marL="640594" lvl="1" indent="-174708">
              <a:buFont typeface="Arial" panose="020B0604020202020204" pitchFamily="34" charset="0"/>
              <a:buChar char="•"/>
            </a:pPr>
            <a:r>
              <a:rPr lang="en-US" dirty="0"/>
              <a:t>Some approaches can requires 100s of pass through the model to quantify uncertainty</a:t>
            </a:r>
          </a:p>
          <a:p>
            <a:pPr marL="174708" indent="-174708">
              <a:buFont typeface="Arial" panose="020B0604020202020204" pitchFamily="34" charset="0"/>
              <a:buChar char="•"/>
            </a:pPr>
            <a:r>
              <a:rPr lang="en-US" dirty="0"/>
              <a:t>So if we do get an uncertainty estimate, how can this be useful</a:t>
            </a:r>
          </a:p>
          <a:p>
            <a:pPr marL="640594" lvl="1" indent="-174708">
              <a:buFont typeface="Arial" panose="020B0604020202020204" pitchFamily="34" charset="0"/>
              <a:buChar char="•"/>
            </a:pPr>
            <a:r>
              <a:rPr lang="en-US" dirty="0"/>
              <a:t>It can tell us confidence associated with model prediction</a:t>
            </a:r>
          </a:p>
          <a:p>
            <a:pPr marL="640594" lvl="1" indent="-174708">
              <a:buFont typeface="Arial" panose="020B0604020202020204" pitchFamily="34" charset="0"/>
              <a:buChar char="•"/>
            </a:pPr>
            <a:r>
              <a:rPr lang="en-US" dirty="0"/>
              <a:t>Which can be used as a metric of performance </a:t>
            </a:r>
          </a:p>
          <a:p>
            <a:pPr marL="640594" lvl="1" indent="-174708">
              <a:buFont typeface="Arial" panose="020B0604020202020204" pitchFamily="34" charset="0"/>
              <a:buChar char="•"/>
            </a:pPr>
            <a:r>
              <a:rPr lang="en-US" dirty="0"/>
              <a:t>Also can be used in decision making</a:t>
            </a:r>
          </a:p>
          <a:p>
            <a:pPr marL="640594" lvl="1" indent="-174708">
              <a:buFont typeface="Arial" panose="020B0604020202020204" pitchFamily="34" charset="0"/>
              <a:buChar char="•"/>
            </a:pPr>
            <a:r>
              <a:rPr lang="en-US" dirty="0"/>
              <a:t>I will talk about a possible application in pricing</a:t>
            </a:r>
          </a:p>
          <a:p>
            <a:pPr marL="640594" lvl="1" indent="-174708">
              <a:buFont typeface="Arial" panose="020B0604020202020204" pitchFamily="34" charset="0"/>
              <a:buChar char="•"/>
            </a:pPr>
            <a:endParaRPr lang="en-US" dirty="0"/>
          </a:p>
          <a:p>
            <a:pPr marL="640594" lvl="1" indent="-174708">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0CB0AF3-9E01-4CA5-AE85-32FD09363F6A}" type="slidenum">
              <a:rPr lang="en-US" smtClean="0"/>
              <a:t>3</a:t>
            </a:fld>
            <a:endParaRPr lang="en-US"/>
          </a:p>
        </p:txBody>
      </p:sp>
    </p:spTree>
    <p:extLst>
      <p:ext uri="{BB962C8B-B14F-4D97-AF65-F5344CB8AC3E}">
        <p14:creationId xmlns:p14="http://schemas.microsoft.com/office/powerpoint/2010/main" val="3951516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B0AF3-9E01-4CA5-AE85-32FD09363F6A}" type="slidenum">
              <a:rPr lang="en-US" smtClean="0"/>
              <a:t>4</a:t>
            </a:fld>
            <a:endParaRPr lang="en-US"/>
          </a:p>
        </p:txBody>
      </p:sp>
    </p:spTree>
    <p:extLst>
      <p:ext uri="{BB962C8B-B14F-4D97-AF65-F5344CB8AC3E}">
        <p14:creationId xmlns:p14="http://schemas.microsoft.com/office/powerpoint/2010/main" val="2467034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Here </a:t>
            </a:r>
            <a:r>
              <a:rPr lang="en-US" dirty="0" err="1"/>
              <a:t>iare</a:t>
            </a:r>
            <a:r>
              <a:rPr lang="en-US" dirty="0"/>
              <a:t> few example to understand the difference the two sources uncertainties</a:t>
            </a:r>
          </a:p>
          <a:p>
            <a:pPr marL="174708" indent="-174708">
              <a:buFont typeface="Arial" panose="020B0604020202020204" pitchFamily="34" charset="0"/>
              <a:buChar char="•"/>
            </a:pPr>
            <a:r>
              <a:rPr lang="en-US" dirty="0"/>
              <a:t>In first example, if we use a single feature for learning, the two classes are overlapping, which causes (aleatoric) uncertainty in a certain region of the instance space. </a:t>
            </a:r>
          </a:p>
          <a:p>
            <a:pPr marL="174708" indent="-174708">
              <a:buFont typeface="Arial" panose="020B0604020202020204" pitchFamily="34" charset="0"/>
              <a:buChar char="•"/>
            </a:pPr>
            <a:r>
              <a:rPr lang="en-US" dirty="0"/>
              <a:t>Right: By adding a second feature, and hence embedding the data in a higher-dimensional space, the two classes become separable, and the uncertainty can be resolved</a:t>
            </a:r>
          </a:p>
          <a:p>
            <a:pPr marL="174708" indent="-174708">
              <a:buFont typeface="Arial" panose="020B0604020202020204" pitchFamily="34" charset="0"/>
              <a:buChar char="•"/>
            </a:pPr>
            <a:r>
              <a:rPr lang="en-US" dirty="0"/>
              <a:t>So </a:t>
            </a:r>
            <a:r>
              <a:rPr lang="en-US" dirty="0" err="1"/>
              <a:t>bascically</a:t>
            </a:r>
            <a:r>
              <a:rPr lang="en-US" dirty="0"/>
              <a:t> we had some missing features for the data </a:t>
            </a:r>
          </a:p>
          <a:p>
            <a:endParaRPr lang="en-US" dirty="0"/>
          </a:p>
          <a:p>
            <a:r>
              <a:rPr lang="en-US" dirty="0"/>
              <a:t>For example on epistemic uncertainty</a:t>
            </a:r>
          </a:p>
          <a:p>
            <a:pPr marL="174708" indent="-174708">
              <a:buFont typeface="Arial" panose="020B0604020202020204" pitchFamily="34" charset="0"/>
              <a:buChar char="•"/>
            </a:pPr>
            <a:r>
              <a:rPr lang="en-US" dirty="0"/>
              <a:t>Left: Even with precise knowledge about the optimal hypothesis,</a:t>
            </a:r>
          </a:p>
          <a:p>
            <a:pPr marL="640594" lvl="1" indent="-174708">
              <a:buFont typeface="Arial" panose="020B0604020202020204" pitchFamily="34" charset="0"/>
              <a:buChar char="•"/>
            </a:pPr>
            <a:r>
              <a:rPr lang="en-US" dirty="0"/>
              <a:t> the prediction at the query point (indicated by a question mark) is </a:t>
            </a:r>
            <a:r>
              <a:rPr lang="en-US" dirty="0" err="1"/>
              <a:t>aleatorically</a:t>
            </a:r>
            <a:r>
              <a:rPr lang="en-US" dirty="0"/>
              <a:t> uncertain, </a:t>
            </a:r>
          </a:p>
          <a:p>
            <a:pPr marL="640594" lvl="1" indent="-174708">
              <a:buFont typeface="Arial" panose="020B0604020202020204" pitchFamily="34" charset="0"/>
              <a:buChar char="•"/>
            </a:pPr>
            <a:r>
              <a:rPr lang="en-US" dirty="0"/>
              <a:t>because the two classes are overlapping in that region. </a:t>
            </a:r>
          </a:p>
          <a:p>
            <a:pPr marL="174708" indent="-174708">
              <a:buFont typeface="Arial" panose="020B0604020202020204" pitchFamily="34" charset="0"/>
              <a:buChar char="•"/>
            </a:pPr>
            <a:r>
              <a:rPr lang="en-US" dirty="0"/>
              <a:t>Right: A case of epistemic uncertainty due to a lack of knowledge about the right hypothesis, </a:t>
            </a:r>
          </a:p>
          <a:p>
            <a:pPr marL="640594" lvl="1" indent="-174708">
              <a:buFont typeface="Arial" panose="020B0604020202020204" pitchFamily="34" charset="0"/>
              <a:buChar char="•"/>
            </a:pPr>
            <a:r>
              <a:rPr lang="en-US" dirty="0"/>
              <a:t>which is in turn caused by a lack of data </a:t>
            </a:r>
          </a:p>
          <a:p>
            <a:pPr marL="640594" lvl="1" indent="-174708">
              <a:buFont typeface="Arial" panose="020B0604020202020204" pitchFamily="34" charset="0"/>
              <a:buChar char="•"/>
            </a:pPr>
            <a:r>
              <a:rPr lang="en-US" dirty="0"/>
              <a:t>Now this can be resolved by changing the model – like SVM – choose a model with biggest margin</a:t>
            </a:r>
          </a:p>
          <a:p>
            <a:pPr marL="640594" lvl="1" indent="-174708">
              <a:buFont typeface="Arial" panose="020B0604020202020204" pitchFamily="34" charset="0"/>
              <a:buChar char="•"/>
            </a:pPr>
            <a:r>
              <a:rPr lang="en-US" dirty="0"/>
              <a:t>Or add more (useful) data for training – then this becomes and example of resolving aleatoric uncertainty</a:t>
            </a:r>
          </a:p>
          <a:p>
            <a:endParaRPr lang="en-US" dirty="0"/>
          </a:p>
          <a:p>
            <a:endParaRPr lang="en-US" dirty="0"/>
          </a:p>
        </p:txBody>
      </p:sp>
      <p:sp>
        <p:nvSpPr>
          <p:cNvPr id="4" name="Slide Number Placeholder 3"/>
          <p:cNvSpPr>
            <a:spLocks noGrp="1"/>
          </p:cNvSpPr>
          <p:nvPr>
            <p:ph type="sldNum" sz="quarter" idx="5"/>
          </p:nvPr>
        </p:nvSpPr>
        <p:spPr/>
        <p:txBody>
          <a:bodyPr/>
          <a:lstStyle/>
          <a:p>
            <a:fld id="{80CB0AF3-9E01-4CA5-AE85-32FD09363F6A}" type="slidenum">
              <a:rPr lang="en-US" smtClean="0"/>
              <a:t>5</a:t>
            </a:fld>
            <a:endParaRPr lang="en-US"/>
          </a:p>
        </p:txBody>
      </p:sp>
    </p:spTree>
    <p:extLst>
      <p:ext uri="{BB962C8B-B14F-4D97-AF65-F5344CB8AC3E}">
        <p14:creationId xmlns:p14="http://schemas.microsoft.com/office/powerpoint/2010/main" val="13923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prediction </a:t>
            </a:r>
            <a:r>
              <a:rPr lang="en-US" dirty="0" err="1"/>
              <a:t>ŷq</a:t>
            </a:r>
            <a:r>
              <a:rPr lang="en-US" dirty="0"/>
              <a:t> constitutes the end of a process that consists of </a:t>
            </a:r>
            <a:r>
              <a:rPr lang="en-US" dirty="0" err="1"/>
              <a:t>diferent</a:t>
            </a:r>
            <a:r>
              <a:rPr lang="en-US" dirty="0"/>
              <a:t> learning and approximation steps, all errors and uncertainties related to these steps may also contribute to the uncertainty</a:t>
            </a:r>
          </a:p>
          <a:p>
            <a:endParaRPr lang="en-US" dirty="0"/>
          </a:p>
        </p:txBody>
      </p:sp>
      <p:sp>
        <p:nvSpPr>
          <p:cNvPr id="4" name="Slide Number Placeholder 3"/>
          <p:cNvSpPr>
            <a:spLocks noGrp="1"/>
          </p:cNvSpPr>
          <p:nvPr>
            <p:ph type="sldNum" sz="quarter" idx="5"/>
          </p:nvPr>
        </p:nvSpPr>
        <p:spPr/>
        <p:txBody>
          <a:bodyPr/>
          <a:lstStyle/>
          <a:p>
            <a:fld id="{80CB0AF3-9E01-4CA5-AE85-32FD09363F6A}" type="slidenum">
              <a:rPr lang="en-US" smtClean="0"/>
              <a:t>6</a:t>
            </a:fld>
            <a:endParaRPr lang="en-US"/>
          </a:p>
        </p:txBody>
      </p:sp>
    </p:spTree>
    <p:extLst>
      <p:ext uri="{BB962C8B-B14F-4D97-AF65-F5344CB8AC3E}">
        <p14:creationId xmlns:p14="http://schemas.microsoft.com/office/powerpoint/2010/main" val="2061260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B0AF3-9E01-4CA5-AE85-32FD09363F6A}" type="slidenum">
              <a:rPr lang="en-US" smtClean="0"/>
              <a:t>7</a:t>
            </a:fld>
            <a:endParaRPr lang="en-US"/>
          </a:p>
        </p:txBody>
      </p:sp>
    </p:spTree>
    <p:extLst>
      <p:ext uri="{BB962C8B-B14F-4D97-AF65-F5344CB8AC3E}">
        <p14:creationId xmlns:p14="http://schemas.microsoft.com/office/powerpoint/2010/main" val="2802933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elaborates on modeling epistemic uncertainty. More </a:t>
            </a:r>
            <a:r>
              <a:rPr lang="en-US" dirty="0" err="1"/>
              <a:t>specifcally</a:t>
            </a:r>
            <a:r>
              <a:rPr lang="en-US" dirty="0"/>
              <a:t>, it considers </a:t>
            </a:r>
            <a:r>
              <a:rPr lang="en-US" dirty="0" err="1"/>
              <a:t>setbased</a:t>
            </a:r>
            <a:r>
              <a:rPr lang="en-US" dirty="0"/>
              <a:t> modeling and modeling with (probability) distributions as two principled approaches to capturing the learner’s epistemic uncertainty about its main target, that is, the (Bayes) optimal model within the hypothesis space</a:t>
            </a:r>
          </a:p>
        </p:txBody>
      </p:sp>
      <p:sp>
        <p:nvSpPr>
          <p:cNvPr id="4" name="Slide Number Placeholder 3"/>
          <p:cNvSpPr>
            <a:spLocks noGrp="1"/>
          </p:cNvSpPr>
          <p:nvPr>
            <p:ph type="sldNum" sz="quarter" idx="5"/>
          </p:nvPr>
        </p:nvSpPr>
        <p:spPr/>
        <p:txBody>
          <a:bodyPr/>
          <a:lstStyle/>
          <a:p>
            <a:fld id="{80CB0AF3-9E01-4CA5-AE85-32FD09363F6A}" type="slidenum">
              <a:rPr lang="en-US" smtClean="0"/>
              <a:t>8</a:t>
            </a:fld>
            <a:endParaRPr lang="en-US"/>
          </a:p>
        </p:txBody>
      </p:sp>
    </p:spTree>
    <p:extLst>
      <p:ext uri="{BB962C8B-B14F-4D97-AF65-F5344CB8AC3E}">
        <p14:creationId xmlns:p14="http://schemas.microsoft.com/office/powerpoint/2010/main" val="295714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B0AF3-9E01-4CA5-AE85-32FD09363F6A}" type="slidenum">
              <a:rPr lang="en-US" smtClean="0"/>
              <a:t>9</a:t>
            </a:fld>
            <a:endParaRPr lang="en-US"/>
          </a:p>
        </p:txBody>
      </p:sp>
    </p:spTree>
    <p:extLst>
      <p:ext uri="{BB962C8B-B14F-4D97-AF65-F5344CB8AC3E}">
        <p14:creationId xmlns:p14="http://schemas.microsoft.com/office/powerpoint/2010/main" val="2997763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3E11-CBC0-6E76-8F56-9AAA407A7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ACA-2647-630C-4A61-EBDC2B663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DB6632-4893-5674-CCCB-7E9C6C2F68DD}"/>
              </a:ext>
            </a:extLst>
          </p:cNvPr>
          <p:cNvSpPr>
            <a:spLocks noGrp="1"/>
          </p:cNvSpPr>
          <p:nvPr>
            <p:ph type="dt" sz="half" idx="10"/>
          </p:nvPr>
        </p:nvSpPr>
        <p:spPr/>
        <p:txBody>
          <a:bodyPr/>
          <a:lstStyle/>
          <a:p>
            <a:fld id="{92617F83-E40D-4CC9-B8B6-905D3655C949}" type="datetimeFigureOut">
              <a:rPr lang="en-US" smtClean="0"/>
              <a:t>11/12/2023</a:t>
            </a:fld>
            <a:endParaRPr lang="en-US"/>
          </a:p>
        </p:txBody>
      </p:sp>
      <p:sp>
        <p:nvSpPr>
          <p:cNvPr id="5" name="Footer Placeholder 4">
            <a:extLst>
              <a:ext uri="{FF2B5EF4-FFF2-40B4-BE49-F238E27FC236}">
                <a16:creationId xmlns:a16="http://schemas.microsoft.com/office/drawing/2014/main" id="{FC443407-44E0-D39B-EDF0-F02822F4C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258AB-68F5-1656-E299-FFAFD53F6CBD}"/>
              </a:ext>
            </a:extLst>
          </p:cNvPr>
          <p:cNvSpPr>
            <a:spLocks noGrp="1"/>
          </p:cNvSpPr>
          <p:nvPr>
            <p:ph type="sldNum" sz="quarter" idx="12"/>
          </p:nvPr>
        </p:nvSpPr>
        <p:spPr/>
        <p:txBody>
          <a:bodyPr/>
          <a:lstStyle/>
          <a:p>
            <a:fld id="{F6F29185-EEF6-44AE-8B37-394F12C873A2}" type="slidenum">
              <a:rPr lang="en-US" smtClean="0"/>
              <a:t>‹#›</a:t>
            </a:fld>
            <a:endParaRPr lang="en-US"/>
          </a:p>
        </p:txBody>
      </p:sp>
    </p:spTree>
    <p:extLst>
      <p:ext uri="{BB962C8B-B14F-4D97-AF65-F5344CB8AC3E}">
        <p14:creationId xmlns:p14="http://schemas.microsoft.com/office/powerpoint/2010/main" val="1861535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BE85-735E-812A-38C4-CF4D6E9571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5B865A-F8AA-2365-F56E-7414C7DA8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87BEB-3EB8-4C4B-9A85-762526513F69}"/>
              </a:ext>
            </a:extLst>
          </p:cNvPr>
          <p:cNvSpPr>
            <a:spLocks noGrp="1"/>
          </p:cNvSpPr>
          <p:nvPr>
            <p:ph type="dt" sz="half" idx="10"/>
          </p:nvPr>
        </p:nvSpPr>
        <p:spPr/>
        <p:txBody>
          <a:bodyPr/>
          <a:lstStyle/>
          <a:p>
            <a:fld id="{92617F83-E40D-4CC9-B8B6-905D3655C949}" type="datetimeFigureOut">
              <a:rPr lang="en-US" smtClean="0"/>
              <a:t>11/12/2023</a:t>
            </a:fld>
            <a:endParaRPr lang="en-US"/>
          </a:p>
        </p:txBody>
      </p:sp>
      <p:sp>
        <p:nvSpPr>
          <p:cNvPr id="5" name="Footer Placeholder 4">
            <a:extLst>
              <a:ext uri="{FF2B5EF4-FFF2-40B4-BE49-F238E27FC236}">
                <a16:creationId xmlns:a16="http://schemas.microsoft.com/office/drawing/2014/main" id="{BE9DEAF1-6759-51A0-7CB8-552F946D7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F691E-A5B2-24BA-DE9A-60F9080DFDD2}"/>
              </a:ext>
            </a:extLst>
          </p:cNvPr>
          <p:cNvSpPr>
            <a:spLocks noGrp="1"/>
          </p:cNvSpPr>
          <p:nvPr>
            <p:ph type="sldNum" sz="quarter" idx="12"/>
          </p:nvPr>
        </p:nvSpPr>
        <p:spPr/>
        <p:txBody>
          <a:bodyPr/>
          <a:lstStyle/>
          <a:p>
            <a:fld id="{F6F29185-EEF6-44AE-8B37-394F12C873A2}" type="slidenum">
              <a:rPr lang="en-US" smtClean="0"/>
              <a:t>‹#›</a:t>
            </a:fld>
            <a:endParaRPr lang="en-US"/>
          </a:p>
        </p:txBody>
      </p:sp>
    </p:spTree>
    <p:extLst>
      <p:ext uri="{BB962C8B-B14F-4D97-AF65-F5344CB8AC3E}">
        <p14:creationId xmlns:p14="http://schemas.microsoft.com/office/powerpoint/2010/main" val="1939576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D09970-71B1-43F6-E31F-1BD60E5A4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29C1F1-5954-5AA6-B643-D8C9D2EE80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D816C-2805-3219-3E15-2CFA670409AA}"/>
              </a:ext>
            </a:extLst>
          </p:cNvPr>
          <p:cNvSpPr>
            <a:spLocks noGrp="1"/>
          </p:cNvSpPr>
          <p:nvPr>
            <p:ph type="dt" sz="half" idx="10"/>
          </p:nvPr>
        </p:nvSpPr>
        <p:spPr/>
        <p:txBody>
          <a:bodyPr/>
          <a:lstStyle/>
          <a:p>
            <a:fld id="{92617F83-E40D-4CC9-B8B6-905D3655C949}" type="datetimeFigureOut">
              <a:rPr lang="en-US" smtClean="0"/>
              <a:t>11/12/2023</a:t>
            </a:fld>
            <a:endParaRPr lang="en-US"/>
          </a:p>
        </p:txBody>
      </p:sp>
      <p:sp>
        <p:nvSpPr>
          <p:cNvPr id="5" name="Footer Placeholder 4">
            <a:extLst>
              <a:ext uri="{FF2B5EF4-FFF2-40B4-BE49-F238E27FC236}">
                <a16:creationId xmlns:a16="http://schemas.microsoft.com/office/drawing/2014/main" id="{96B588AA-7E3D-39BE-5CC1-F7D8A9FE9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CFB6F-D6B3-6C09-78E3-37C6658E71BC}"/>
              </a:ext>
            </a:extLst>
          </p:cNvPr>
          <p:cNvSpPr>
            <a:spLocks noGrp="1"/>
          </p:cNvSpPr>
          <p:nvPr>
            <p:ph type="sldNum" sz="quarter" idx="12"/>
          </p:nvPr>
        </p:nvSpPr>
        <p:spPr/>
        <p:txBody>
          <a:bodyPr/>
          <a:lstStyle/>
          <a:p>
            <a:fld id="{F6F29185-EEF6-44AE-8B37-394F12C873A2}" type="slidenum">
              <a:rPr lang="en-US" smtClean="0"/>
              <a:t>‹#›</a:t>
            </a:fld>
            <a:endParaRPr lang="en-US"/>
          </a:p>
        </p:txBody>
      </p:sp>
    </p:spTree>
    <p:extLst>
      <p:ext uri="{BB962C8B-B14F-4D97-AF65-F5344CB8AC3E}">
        <p14:creationId xmlns:p14="http://schemas.microsoft.com/office/powerpoint/2010/main" val="301462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0FDC-3B10-00EC-5CB4-2E0595704C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014F31-4F75-C618-8F0A-C12C509967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3946C-B44D-A937-3B80-BA73705F93D1}"/>
              </a:ext>
            </a:extLst>
          </p:cNvPr>
          <p:cNvSpPr>
            <a:spLocks noGrp="1"/>
          </p:cNvSpPr>
          <p:nvPr>
            <p:ph type="dt" sz="half" idx="10"/>
          </p:nvPr>
        </p:nvSpPr>
        <p:spPr/>
        <p:txBody>
          <a:bodyPr/>
          <a:lstStyle/>
          <a:p>
            <a:fld id="{92617F83-E40D-4CC9-B8B6-905D3655C949}" type="datetimeFigureOut">
              <a:rPr lang="en-US" smtClean="0"/>
              <a:t>11/12/2023</a:t>
            </a:fld>
            <a:endParaRPr lang="en-US"/>
          </a:p>
        </p:txBody>
      </p:sp>
      <p:sp>
        <p:nvSpPr>
          <p:cNvPr id="5" name="Footer Placeholder 4">
            <a:extLst>
              <a:ext uri="{FF2B5EF4-FFF2-40B4-BE49-F238E27FC236}">
                <a16:creationId xmlns:a16="http://schemas.microsoft.com/office/drawing/2014/main" id="{9E376D3A-CE11-3C0A-CB91-609E2FCCF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176B1-8836-393C-E529-3380E06B04D8}"/>
              </a:ext>
            </a:extLst>
          </p:cNvPr>
          <p:cNvSpPr>
            <a:spLocks noGrp="1"/>
          </p:cNvSpPr>
          <p:nvPr>
            <p:ph type="sldNum" sz="quarter" idx="12"/>
          </p:nvPr>
        </p:nvSpPr>
        <p:spPr/>
        <p:txBody>
          <a:bodyPr/>
          <a:lstStyle/>
          <a:p>
            <a:fld id="{F6F29185-EEF6-44AE-8B37-394F12C873A2}" type="slidenum">
              <a:rPr lang="en-US" smtClean="0"/>
              <a:t>‹#›</a:t>
            </a:fld>
            <a:endParaRPr lang="en-US"/>
          </a:p>
        </p:txBody>
      </p:sp>
    </p:spTree>
    <p:extLst>
      <p:ext uri="{BB962C8B-B14F-4D97-AF65-F5344CB8AC3E}">
        <p14:creationId xmlns:p14="http://schemas.microsoft.com/office/powerpoint/2010/main" val="100585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1641-F0E6-5733-D83C-1A598EA19B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FB030F-8E02-640F-5266-E498076D9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4BDEA4-9F05-BE55-3C8A-A2C0CF2C012A}"/>
              </a:ext>
            </a:extLst>
          </p:cNvPr>
          <p:cNvSpPr>
            <a:spLocks noGrp="1"/>
          </p:cNvSpPr>
          <p:nvPr>
            <p:ph type="dt" sz="half" idx="10"/>
          </p:nvPr>
        </p:nvSpPr>
        <p:spPr/>
        <p:txBody>
          <a:bodyPr/>
          <a:lstStyle/>
          <a:p>
            <a:fld id="{92617F83-E40D-4CC9-B8B6-905D3655C949}" type="datetimeFigureOut">
              <a:rPr lang="en-US" smtClean="0"/>
              <a:t>11/12/2023</a:t>
            </a:fld>
            <a:endParaRPr lang="en-US"/>
          </a:p>
        </p:txBody>
      </p:sp>
      <p:sp>
        <p:nvSpPr>
          <p:cNvPr id="5" name="Footer Placeholder 4">
            <a:extLst>
              <a:ext uri="{FF2B5EF4-FFF2-40B4-BE49-F238E27FC236}">
                <a16:creationId xmlns:a16="http://schemas.microsoft.com/office/drawing/2014/main" id="{D2880BDF-1C02-F71D-6F92-3C1492B01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956EC-10A1-866F-F3A6-690BF161E1F9}"/>
              </a:ext>
            </a:extLst>
          </p:cNvPr>
          <p:cNvSpPr>
            <a:spLocks noGrp="1"/>
          </p:cNvSpPr>
          <p:nvPr>
            <p:ph type="sldNum" sz="quarter" idx="12"/>
          </p:nvPr>
        </p:nvSpPr>
        <p:spPr/>
        <p:txBody>
          <a:bodyPr/>
          <a:lstStyle/>
          <a:p>
            <a:fld id="{F6F29185-EEF6-44AE-8B37-394F12C873A2}" type="slidenum">
              <a:rPr lang="en-US" smtClean="0"/>
              <a:t>‹#›</a:t>
            </a:fld>
            <a:endParaRPr lang="en-US"/>
          </a:p>
        </p:txBody>
      </p:sp>
    </p:spTree>
    <p:extLst>
      <p:ext uri="{BB962C8B-B14F-4D97-AF65-F5344CB8AC3E}">
        <p14:creationId xmlns:p14="http://schemas.microsoft.com/office/powerpoint/2010/main" val="1329514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F98B-4B2C-6ECB-F013-C6E5E2D1C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27BA7-650C-AA62-7B48-F16777D913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70D79E-422F-7D29-4CF2-FDEA3C931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432A01-68E9-14C7-1B94-FDDC630B3A7F}"/>
              </a:ext>
            </a:extLst>
          </p:cNvPr>
          <p:cNvSpPr>
            <a:spLocks noGrp="1"/>
          </p:cNvSpPr>
          <p:nvPr>
            <p:ph type="dt" sz="half" idx="10"/>
          </p:nvPr>
        </p:nvSpPr>
        <p:spPr/>
        <p:txBody>
          <a:bodyPr/>
          <a:lstStyle/>
          <a:p>
            <a:fld id="{92617F83-E40D-4CC9-B8B6-905D3655C949}" type="datetimeFigureOut">
              <a:rPr lang="en-US" smtClean="0"/>
              <a:t>11/12/2023</a:t>
            </a:fld>
            <a:endParaRPr lang="en-US"/>
          </a:p>
        </p:txBody>
      </p:sp>
      <p:sp>
        <p:nvSpPr>
          <p:cNvPr id="6" name="Footer Placeholder 5">
            <a:extLst>
              <a:ext uri="{FF2B5EF4-FFF2-40B4-BE49-F238E27FC236}">
                <a16:creationId xmlns:a16="http://schemas.microsoft.com/office/drawing/2014/main" id="{415532E7-1C5E-E86A-5AA9-55AA1C026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48C22-39A8-CA99-90E2-65F363C2C747}"/>
              </a:ext>
            </a:extLst>
          </p:cNvPr>
          <p:cNvSpPr>
            <a:spLocks noGrp="1"/>
          </p:cNvSpPr>
          <p:nvPr>
            <p:ph type="sldNum" sz="quarter" idx="12"/>
          </p:nvPr>
        </p:nvSpPr>
        <p:spPr/>
        <p:txBody>
          <a:bodyPr/>
          <a:lstStyle/>
          <a:p>
            <a:fld id="{F6F29185-EEF6-44AE-8B37-394F12C873A2}" type="slidenum">
              <a:rPr lang="en-US" smtClean="0"/>
              <a:t>‹#›</a:t>
            </a:fld>
            <a:endParaRPr lang="en-US"/>
          </a:p>
        </p:txBody>
      </p:sp>
    </p:spTree>
    <p:extLst>
      <p:ext uri="{BB962C8B-B14F-4D97-AF65-F5344CB8AC3E}">
        <p14:creationId xmlns:p14="http://schemas.microsoft.com/office/powerpoint/2010/main" val="145663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2DEB-CB2D-549C-6D23-7BB03360F7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78B1A6-DE54-D43A-475F-E5D96180EB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F6032E-32F9-A2D1-2716-F9431F2A59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74E0C2-98DB-FDB1-2F74-800053B6C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ECD26C-7FF8-37A8-569A-AB5D59D862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59DB3-AF25-96FB-DEC6-C3AEF9AFB72C}"/>
              </a:ext>
            </a:extLst>
          </p:cNvPr>
          <p:cNvSpPr>
            <a:spLocks noGrp="1"/>
          </p:cNvSpPr>
          <p:nvPr>
            <p:ph type="dt" sz="half" idx="10"/>
          </p:nvPr>
        </p:nvSpPr>
        <p:spPr/>
        <p:txBody>
          <a:bodyPr/>
          <a:lstStyle/>
          <a:p>
            <a:fld id="{92617F83-E40D-4CC9-B8B6-905D3655C949}" type="datetimeFigureOut">
              <a:rPr lang="en-US" smtClean="0"/>
              <a:t>11/12/2023</a:t>
            </a:fld>
            <a:endParaRPr lang="en-US"/>
          </a:p>
        </p:txBody>
      </p:sp>
      <p:sp>
        <p:nvSpPr>
          <p:cNvPr id="8" name="Footer Placeholder 7">
            <a:extLst>
              <a:ext uri="{FF2B5EF4-FFF2-40B4-BE49-F238E27FC236}">
                <a16:creationId xmlns:a16="http://schemas.microsoft.com/office/drawing/2014/main" id="{39952C11-BADA-2DD8-7F1A-AE1C6F1353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C4F948-3626-55A7-7224-BB079B09CA74}"/>
              </a:ext>
            </a:extLst>
          </p:cNvPr>
          <p:cNvSpPr>
            <a:spLocks noGrp="1"/>
          </p:cNvSpPr>
          <p:nvPr>
            <p:ph type="sldNum" sz="quarter" idx="12"/>
          </p:nvPr>
        </p:nvSpPr>
        <p:spPr/>
        <p:txBody>
          <a:bodyPr/>
          <a:lstStyle/>
          <a:p>
            <a:fld id="{F6F29185-EEF6-44AE-8B37-394F12C873A2}" type="slidenum">
              <a:rPr lang="en-US" smtClean="0"/>
              <a:t>‹#›</a:t>
            </a:fld>
            <a:endParaRPr lang="en-US"/>
          </a:p>
        </p:txBody>
      </p:sp>
    </p:spTree>
    <p:extLst>
      <p:ext uri="{BB962C8B-B14F-4D97-AF65-F5344CB8AC3E}">
        <p14:creationId xmlns:p14="http://schemas.microsoft.com/office/powerpoint/2010/main" val="140784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F789-66AF-8D2F-9D09-49ACE4F459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3CD679-0873-A0F8-0D56-1B34A6E99A74}"/>
              </a:ext>
            </a:extLst>
          </p:cNvPr>
          <p:cNvSpPr>
            <a:spLocks noGrp="1"/>
          </p:cNvSpPr>
          <p:nvPr>
            <p:ph type="dt" sz="half" idx="10"/>
          </p:nvPr>
        </p:nvSpPr>
        <p:spPr/>
        <p:txBody>
          <a:bodyPr/>
          <a:lstStyle/>
          <a:p>
            <a:fld id="{92617F83-E40D-4CC9-B8B6-905D3655C949}" type="datetimeFigureOut">
              <a:rPr lang="en-US" smtClean="0"/>
              <a:t>11/12/2023</a:t>
            </a:fld>
            <a:endParaRPr lang="en-US"/>
          </a:p>
        </p:txBody>
      </p:sp>
      <p:sp>
        <p:nvSpPr>
          <p:cNvPr id="4" name="Footer Placeholder 3">
            <a:extLst>
              <a:ext uri="{FF2B5EF4-FFF2-40B4-BE49-F238E27FC236}">
                <a16:creationId xmlns:a16="http://schemas.microsoft.com/office/drawing/2014/main" id="{E8A8DF56-CC82-F412-FABA-94C5941F12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90A43F-4374-EA4E-BA87-1DE0F6FCD243}"/>
              </a:ext>
            </a:extLst>
          </p:cNvPr>
          <p:cNvSpPr>
            <a:spLocks noGrp="1"/>
          </p:cNvSpPr>
          <p:nvPr>
            <p:ph type="sldNum" sz="quarter" idx="12"/>
          </p:nvPr>
        </p:nvSpPr>
        <p:spPr/>
        <p:txBody>
          <a:bodyPr/>
          <a:lstStyle/>
          <a:p>
            <a:fld id="{F6F29185-EEF6-44AE-8B37-394F12C873A2}" type="slidenum">
              <a:rPr lang="en-US" smtClean="0"/>
              <a:t>‹#›</a:t>
            </a:fld>
            <a:endParaRPr lang="en-US"/>
          </a:p>
        </p:txBody>
      </p:sp>
    </p:spTree>
    <p:extLst>
      <p:ext uri="{BB962C8B-B14F-4D97-AF65-F5344CB8AC3E}">
        <p14:creationId xmlns:p14="http://schemas.microsoft.com/office/powerpoint/2010/main" val="204861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698E15-EB40-313F-F888-29DE4FEEE084}"/>
              </a:ext>
            </a:extLst>
          </p:cNvPr>
          <p:cNvSpPr>
            <a:spLocks noGrp="1"/>
          </p:cNvSpPr>
          <p:nvPr>
            <p:ph type="dt" sz="half" idx="10"/>
          </p:nvPr>
        </p:nvSpPr>
        <p:spPr/>
        <p:txBody>
          <a:bodyPr/>
          <a:lstStyle/>
          <a:p>
            <a:fld id="{92617F83-E40D-4CC9-B8B6-905D3655C949}" type="datetimeFigureOut">
              <a:rPr lang="en-US" smtClean="0"/>
              <a:t>11/12/2023</a:t>
            </a:fld>
            <a:endParaRPr lang="en-US"/>
          </a:p>
        </p:txBody>
      </p:sp>
      <p:sp>
        <p:nvSpPr>
          <p:cNvPr id="3" name="Footer Placeholder 2">
            <a:extLst>
              <a:ext uri="{FF2B5EF4-FFF2-40B4-BE49-F238E27FC236}">
                <a16:creationId xmlns:a16="http://schemas.microsoft.com/office/drawing/2014/main" id="{DA6EDF0E-5C33-CD8B-716B-2ACE981ECF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341794-3AAB-2A89-F9B4-63220A2348EF}"/>
              </a:ext>
            </a:extLst>
          </p:cNvPr>
          <p:cNvSpPr>
            <a:spLocks noGrp="1"/>
          </p:cNvSpPr>
          <p:nvPr>
            <p:ph type="sldNum" sz="quarter" idx="12"/>
          </p:nvPr>
        </p:nvSpPr>
        <p:spPr/>
        <p:txBody>
          <a:bodyPr/>
          <a:lstStyle/>
          <a:p>
            <a:fld id="{F6F29185-EEF6-44AE-8B37-394F12C873A2}" type="slidenum">
              <a:rPr lang="en-US" smtClean="0"/>
              <a:t>‹#›</a:t>
            </a:fld>
            <a:endParaRPr lang="en-US"/>
          </a:p>
        </p:txBody>
      </p:sp>
    </p:spTree>
    <p:extLst>
      <p:ext uri="{BB962C8B-B14F-4D97-AF65-F5344CB8AC3E}">
        <p14:creationId xmlns:p14="http://schemas.microsoft.com/office/powerpoint/2010/main" val="42459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6C5B-F158-041B-5094-6B30F74AF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8EECE4-2EDD-C83D-A943-515988CD27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33C343-D3F4-CE2C-AB34-E7B612699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20FF4-5E7F-039D-E709-713B6BCA0E94}"/>
              </a:ext>
            </a:extLst>
          </p:cNvPr>
          <p:cNvSpPr>
            <a:spLocks noGrp="1"/>
          </p:cNvSpPr>
          <p:nvPr>
            <p:ph type="dt" sz="half" idx="10"/>
          </p:nvPr>
        </p:nvSpPr>
        <p:spPr/>
        <p:txBody>
          <a:bodyPr/>
          <a:lstStyle/>
          <a:p>
            <a:fld id="{92617F83-E40D-4CC9-B8B6-905D3655C949}" type="datetimeFigureOut">
              <a:rPr lang="en-US" smtClean="0"/>
              <a:t>11/12/2023</a:t>
            </a:fld>
            <a:endParaRPr lang="en-US"/>
          </a:p>
        </p:txBody>
      </p:sp>
      <p:sp>
        <p:nvSpPr>
          <p:cNvPr id="6" name="Footer Placeholder 5">
            <a:extLst>
              <a:ext uri="{FF2B5EF4-FFF2-40B4-BE49-F238E27FC236}">
                <a16:creationId xmlns:a16="http://schemas.microsoft.com/office/drawing/2014/main" id="{EA2B01EF-F209-D503-A261-CF9CD61BF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35B35-9727-2EA9-7363-981B80AC4877}"/>
              </a:ext>
            </a:extLst>
          </p:cNvPr>
          <p:cNvSpPr>
            <a:spLocks noGrp="1"/>
          </p:cNvSpPr>
          <p:nvPr>
            <p:ph type="sldNum" sz="quarter" idx="12"/>
          </p:nvPr>
        </p:nvSpPr>
        <p:spPr/>
        <p:txBody>
          <a:bodyPr/>
          <a:lstStyle/>
          <a:p>
            <a:fld id="{F6F29185-EEF6-44AE-8B37-394F12C873A2}" type="slidenum">
              <a:rPr lang="en-US" smtClean="0"/>
              <a:t>‹#›</a:t>
            </a:fld>
            <a:endParaRPr lang="en-US"/>
          </a:p>
        </p:txBody>
      </p:sp>
    </p:spTree>
    <p:extLst>
      <p:ext uri="{BB962C8B-B14F-4D97-AF65-F5344CB8AC3E}">
        <p14:creationId xmlns:p14="http://schemas.microsoft.com/office/powerpoint/2010/main" val="59454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9AD1C-9E0D-4F34-9F96-9CF60D247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19F818-CCE1-B856-F18C-96DF870DC1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FD04E4-2D0D-64AE-F831-2CE496C44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0D31A-9FB1-BBA0-D524-A5A357022435}"/>
              </a:ext>
            </a:extLst>
          </p:cNvPr>
          <p:cNvSpPr>
            <a:spLocks noGrp="1"/>
          </p:cNvSpPr>
          <p:nvPr>
            <p:ph type="dt" sz="half" idx="10"/>
          </p:nvPr>
        </p:nvSpPr>
        <p:spPr/>
        <p:txBody>
          <a:bodyPr/>
          <a:lstStyle/>
          <a:p>
            <a:fld id="{92617F83-E40D-4CC9-B8B6-905D3655C949}" type="datetimeFigureOut">
              <a:rPr lang="en-US" smtClean="0"/>
              <a:t>11/12/2023</a:t>
            </a:fld>
            <a:endParaRPr lang="en-US"/>
          </a:p>
        </p:txBody>
      </p:sp>
      <p:sp>
        <p:nvSpPr>
          <p:cNvPr id="6" name="Footer Placeholder 5">
            <a:extLst>
              <a:ext uri="{FF2B5EF4-FFF2-40B4-BE49-F238E27FC236}">
                <a16:creationId xmlns:a16="http://schemas.microsoft.com/office/drawing/2014/main" id="{5463F198-2FE2-6A4E-5A11-5EA904528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940C0-30A3-739D-2576-7257EC152A62}"/>
              </a:ext>
            </a:extLst>
          </p:cNvPr>
          <p:cNvSpPr>
            <a:spLocks noGrp="1"/>
          </p:cNvSpPr>
          <p:nvPr>
            <p:ph type="sldNum" sz="quarter" idx="12"/>
          </p:nvPr>
        </p:nvSpPr>
        <p:spPr/>
        <p:txBody>
          <a:bodyPr/>
          <a:lstStyle/>
          <a:p>
            <a:fld id="{F6F29185-EEF6-44AE-8B37-394F12C873A2}" type="slidenum">
              <a:rPr lang="en-US" smtClean="0"/>
              <a:t>‹#›</a:t>
            </a:fld>
            <a:endParaRPr lang="en-US"/>
          </a:p>
        </p:txBody>
      </p:sp>
    </p:spTree>
    <p:extLst>
      <p:ext uri="{BB962C8B-B14F-4D97-AF65-F5344CB8AC3E}">
        <p14:creationId xmlns:p14="http://schemas.microsoft.com/office/powerpoint/2010/main" val="303223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54C955-A911-C0C3-56C4-8E300B751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5E7EC-1B95-1826-A16A-C3791768E9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C0CD3F-BC69-34B1-B745-B53620182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17F83-E40D-4CC9-B8B6-905D3655C949}" type="datetimeFigureOut">
              <a:rPr lang="en-US" smtClean="0"/>
              <a:t>11/12/2023</a:t>
            </a:fld>
            <a:endParaRPr lang="en-US"/>
          </a:p>
        </p:txBody>
      </p:sp>
      <p:sp>
        <p:nvSpPr>
          <p:cNvPr id="5" name="Footer Placeholder 4">
            <a:extLst>
              <a:ext uri="{FF2B5EF4-FFF2-40B4-BE49-F238E27FC236}">
                <a16:creationId xmlns:a16="http://schemas.microsoft.com/office/drawing/2014/main" id="{F10C2D9D-5E7D-F888-37E5-9D4A252590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31D5F6-9669-0AE3-FB34-785003D5F7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29185-EEF6-44AE-8B37-394F12C873A2}" type="slidenum">
              <a:rPr lang="en-US" smtClean="0"/>
              <a:t>‹#›</a:t>
            </a:fld>
            <a:endParaRPr lang="en-US"/>
          </a:p>
        </p:txBody>
      </p:sp>
    </p:spTree>
    <p:extLst>
      <p:ext uri="{BB962C8B-B14F-4D97-AF65-F5344CB8AC3E}">
        <p14:creationId xmlns:p14="http://schemas.microsoft.com/office/powerpoint/2010/main" val="951994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youtube.com/watch?v=nql000Lu_i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angelopoulos/conformal-prediction/blob/main/notebooks/imagenet-smallest-sets.ipynb"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mapie.readthedocs.io/en/latest/"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abs/2006.0254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people.eecs.berkeley.edu/~angelopoulos/publications/downloads/gentle_intro_conformal_dfuq.pdf" TargetMode="External"/><Relationship Id="rId3" Type="http://schemas.openxmlformats.org/officeDocument/2006/relationships/hyperlink" Target="https://link.springer.com/book/10.1007/978-3-031-06649-8" TargetMode="External"/><Relationship Id="rId7" Type="http://schemas.openxmlformats.org/officeDocument/2006/relationships/hyperlink" Target="https://www.sciencedirect.com/science/article/pii/S156625352100108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arxiv.org/abs/1910.09457" TargetMode="External"/><Relationship Id="rId5" Type="http://schemas.openxmlformats.org/officeDocument/2006/relationships/hyperlink" Target="https://arxiv.org/abs/1905.03222" TargetMode="External"/><Relationship Id="rId4" Type="http://schemas.openxmlformats.org/officeDocument/2006/relationships/hyperlink" Target="https://arxiv.org/abs/2006.0254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fmortie/ua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2700-DEC8-E0BD-121E-44E96E09B33B}"/>
              </a:ext>
            </a:extLst>
          </p:cNvPr>
          <p:cNvSpPr>
            <a:spLocks noGrp="1"/>
          </p:cNvSpPr>
          <p:nvPr>
            <p:ph type="ctrTitle"/>
          </p:nvPr>
        </p:nvSpPr>
        <p:spPr/>
        <p:txBody>
          <a:bodyPr/>
          <a:lstStyle/>
          <a:p>
            <a:r>
              <a:rPr lang="en-US" dirty="0"/>
              <a:t>Conformal Predictions</a:t>
            </a:r>
          </a:p>
        </p:txBody>
      </p:sp>
      <p:sp>
        <p:nvSpPr>
          <p:cNvPr id="3" name="Subtitle 2">
            <a:extLst>
              <a:ext uri="{FF2B5EF4-FFF2-40B4-BE49-F238E27FC236}">
                <a16:creationId xmlns:a16="http://schemas.microsoft.com/office/drawing/2014/main" id="{361D8C8F-75C7-B825-00CC-9CAD139FCFF5}"/>
              </a:ext>
            </a:extLst>
          </p:cNvPr>
          <p:cNvSpPr>
            <a:spLocks noGrp="1"/>
          </p:cNvSpPr>
          <p:nvPr>
            <p:ph type="subTitle" idx="1"/>
          </p:nvPr>
        </p:nvSpPr>
        <p:spPr/>
        <p:txBody>
          <a:bodyPr/>
          <a:lstStyle/>
          <a:p>
            <a:r>
              <a:rPr lang="en-US" dirty="0"/>
              <a:t>AIML Tech Talk</a:t>
            </a:r>
          </a:p>
          <a:p>
            <a:r>
              <a:rPr lang="en-US" dirty="0"/>
              <a:t>14 Nov 2023</a:t>
            </a:r>
          </a:p>
        </p:txBody>
      </p:sp>
    </p:spTree>
    <p:extLst>
      <p:ext uri="{BB962C8B-B14F-4D97-AF65-F5344CB8AC3E}">
        <p14:creationId xmlns:p14="http://schemas.microsoft.com/office/powerpoint/2010/main" val="122109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646E-400D-22A4-714E-C349A1756199}"/>
              </a:ext>
            </a:extLst>
          </p:cNvPr>
          <p:cNvSpPr>
            <a:spLocks noGrp="1"/>
          </p:cNvSpPr>
          <p:nvPr>
            <p:ph type="title"/>
          </p:nvPr>
        </p:nvSpPr>
        <p:spPr>
          <a:xfrm>
            <a:off x="0" y="16333"/>
            <a:ext cx="10515600" cy="1325563"/>
          </a:xfrm>
        </p:spPr>
        <p:txBody>
          <a:bodyPr/>
          <a:lstStyle/>
          <a:p>
            <a:r>
              <a:rPr lang="en-US" dirty="0"/>
              <a:t>Significance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469C6C-76BD-D175-537A-32C1D585515B}"/>
                  </a:ext>
                </a:extLst>
              </p:cNvPr>
              <p:cNvSpPr>
                <a:spLocks noGrp="1"/>
              </p:cNvSpPr>
              <p:nvPr>
                <p:ph idx="1"/>
              </p:nvPr>
            </p:nvSpPr>
            <p:spPr>
              <a:xfrm>
                <a:off x="197962" y="1341896"/>
                <a:ext cx="6928701" cy="5238013"/>
              </a:xfrm>
            </p:spPr>
            <p:txBody>
              <a:bodyPr/>
              <a:lstStyle/>
              <a:p>
                <a:pPr marL="0" indent="0">
                  <a:buNone/>
                </a:pPr>
                <a:r>
                  <a:rPr lang="en-US" dirty="0"/>
                  <a:t>An MRI image:</a:t>
                </a:r>
              </a:p>
              <a:p>
                <a:r>
                  <a:rPr lang="en-US" dirty="0"/>
                  <a:t>Point prediction: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𝑎𝑟𝑔𝑚𝑎𝑥</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r>
                        <a:rPr lang="en-US" b="0" i="1" dirty="0" smtClean="0">
                          <a:latin typeface="Cambria Math" panose="02040503050406030204" pitchFamily="18" charset="0"/>
                        </a:rPr>
                        <m:t>𝑛𝑜𝑟𝑚𝑎𝑙</m:t>
                      </m:r>
                    </m:oMath>
                  </m:oMathPara>
                </a14:m>
                <a:endParaRPr lang="en-US" dirty="0"/>
              </a:p>
              <a:p>
                <a:r>
                  <a:rPr lang="en-US" b="0" dirty="0">
                    <a:latin typeface="Cambria Math" panose="02040503050406030204" pitchFamily="18" charset="0"/>
                  </a:rPr>
                  <a:t>Prediction set:</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𝑛𝑜𝑟𝑚𝑎𝑙</m:t>
                          </m:r>
                          <m:r>
                            <a:rPr lang="en-US" b="0" i="1" dirty="0" smtClean="0">
                              <a:latin typeface="Cambria Math" panose="02040503050406030204" pitchFamily="18" charset="0"/>
                            </a:rPr>
                            <m:t>, </m:t>
                          </m:r>
                          <m:r>
                            <a:rPr lang="en-US" b="0" i="1" dirty="0" smtClean="0">
                              <a:latin typeface="Cambria Math" panose="02040503050406030204" pitchFamily="18" charset="0"/>
                            </a:rPr>
                            <m:t>𝑐𝑎𝑛𝑐𝑒𝑟</m:t>
                          </m:r>
                        </m:e>
                      </m:d>
                      <m:r>
                        <a:rPr lang="en-US" b="0" i="1" dirty="0" smtClean="0">
                          <a:latin typeface="Cambria Math" panose="02040503050406030204" pitchFamily="18" charset="0"/>
                        </a:rPr>
                        <m:t>≥</m:t>
                      </m:r>
                      <m:r>
                        <a:rPr lang="en-US" b="0" i="1" dirty="0" smtClean="0">
                          <a:latin typeface="Cambria Math" panose="02040503050406030204" pitchFamily="18" charset="0"/>
                        </a:rPr>
                        <m:t>90</m:t>
                      </m:r>
                      <m:r>
                        <a:rPr lang="en-US" b="0" i="1" dirty="0" smtClean="0">
                          <a:latin typeface="Cambria Math" panose="02040503050406030204" pitchFamily="18" charset="0"/>
                        </a:rPr>
                        <m:t>%</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CC469C6C-76BD-D175-537A-32C1D585515B}"/>
                  </a:ext>
                </a:extLst>
              </p:cNvPr>
              <p:cNvSpPr>
                <a:spLocks noGrp="1" noRot="1" noChangeAspect="1" noMove="1" noResize="1" noEditPoints="1" noAdjustHandles="1" noChangeArrowheads="1" noChangeShapeType="1" noTextEdit="1"/>
              </p:cNvSpPr>
              <p:nvPr>
                <p:ph idx="1"/>
              </p:nvPr>
            </p:nvSpPr>
            <p:spPr>
              <a:xfrm>
                <a:off x="197962" y="1341896"/>
                <a:ext cx="6928701" cy="5238013"/>
              </a:xfrm>
              <a:blipFill>
                <a:blip r:embed="rId3"/>
                <a:stretch>
                  <a:fillRect l="-1759" t="-1863"/>
                </a:stretch>
              </a:blipFill>
            </p:spPr>
            <p:txBody>
              <a:bodyPr/>
              <a:lstStyle/>
              <a:p>
                <a:r>
                  <a:rPr lang="en-US">
                    <a:noFill/>
                  </a:rPr>
                  <a:t> </a:t>
                </a:r>
              </a:p>
            </p:txBody>
          </p:sp>
        </mc:Fallback>
      </mc:AlternateContent>
      <p:pic>
        <p:nvPicPr>
          <p:cNvPr id="1026" name="Picture 2" descr="Magnetic resonance imaging of the brain - Wikipedia">
            <a:extLst>
              <a:ext uri="{FF2B5EF4-FFF2-40B4-BE49-F238E27FC236}">
                <a16:creationId xmlns:a16="http://schemas.microsoft.com/office/drawing/2014/main" id="{8C885C18-CA79-F715-2C10-F647B3952A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98" y="1981052"/>
            <a:ext cx="3302655" cy="3535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27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646E-400D-22A4-714E-C349A1756199}"/>
              </a:ext>
            </a:extLst>
          </p:cNvPr>
          <p:cNvSpPr>
            <a:spLocks noGrp="1"/>
          </p:cNvSpPr>
          <p:nvPr>
            <p:ph type="title"/>
          </p:nvPr>
        </p:nvSpPr>
        <p:spPr>
          <a:xfrm>
            <a:off x="0" y="16333"/>
            <a:ext cx="10515600" cy="1325563"/>
          </a:xfrm>
        </p:spPr>
        <p:txBody>
          <a:bodyPr/>
          <a:lstStyle/>
          <a:p>
            <a:r>
              <a:rPr lang="en-US" dirty="0"/>
              <a:t>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469C6C-76BD-D175-537A-32C1D585515B}"/>
                  </a:ext>
                </a:extLst>
              </p:cNvPr>
              <p:cNvSpPr>
                <a:spLocks noGrp="1"/>
              </p:cNvSpPr>
              <p:nvPr>
                <p:ph idx="1"/>
              </p:nvPr>
            </p:nvSpPr>
            <p:spPr>
              <a:xfrm>
                <a:off x="0" y="1341896"/>
                <a:ext cx="12192000" cy="5516104"/>
              </a:xfrm>
            </p:spPr>
            <p:txBody>
              <a:bodyPr/>
              <a:lstStyle/>
              <a:p>
                <a:r>
                  <a:rPr lang="en-US" dirty="0"/>
                  <a:t>Needed:</a:t>
                </a:r>
              </a:p>
              <a:p>
                <a:pPr lvl="1"/>
                <a:r>
                  <a:rPr lang="en-US" dirty="0"/>
                  <a:t>A classifier that outputs estimated probabilities (</a:t>
                </a:r>
                <a:r>
                  <a:rPr lang="en-US" dirty="0" err="1"/>
                  <a:t>softmax</a:t>
                </a:r>
                <a:r>
                  <a:rPr lang="en-US" dirty="0"/>
                  <a:t> values / scores) for each class</a:t>
                </a:r>
              </a:p>
              <a:p>
                <a:pPr lvl="1"/>
                <a:r>
                  <a:rPr lang="en-US" dirty="0"/>
                  <a:t>Calibration set – </a:t>
                </a:r>
              </a:p>
              <a:p>
                <a:pPr lvl="2"/>
                <a:r>
                  <a:rPr lang="en-US" dirty="0"/>
                  <a:t>Appreciable observation – 500 – 1000</a:t>
                </a:r>
              </a:p>
              <a:p>
                <a:pPr lvl="1"/>
                <a:r>
                  <a:rPr lang="en-US" dirty="0"/>
                  <a:t>Value of </a:t>
                </a:r>
                <a14:m>
                  <m:oMath xmlns:m="http://schemas.openxmlformats.org/officeDocument/2006/math">
                    <m:r>
                      <a:rPr lang="en-US" b="0" i="1" smtClean="0">
                        <a:latin typeface="Cambria Math" panose="02040503050406030204" pitchFamily="18" charset="0"/>
                      </a:rPr>
                      <m:t>𝛼</m:t>
                    </m:r>
                  </m:oMath>
                </a14:m>
                <a:r>
                  <a:rPr lang="en-US" dirty="0"/>
                  <a:t> (error rate)</a:t>
                </a:r>
              </a:p>
              <a:p>
                <a:pPr lvl="2"/>
                <a:r>
                  <a:rPr lang="en-US" dirty="0"/>
                  <a:t>Should be low</a:t>
                </a:r>
              </a:p>
              <a:p>
                <a:pPr lvl="2"/>
                <a:r>
                  <a:rPr lang="en-US" dirty="0"/>
                  <a:t>The lower the value of </a:t>
                </a:r>
                <a14:m>
                  <m:oMath xmlns:m="http://schemas.openxmlformats.org/officeDocument/2006/math">
                    <m:r>
                      <a:rPr lang="en-US" b="0" i="1" smtClean="0">
                        <a:latin typeface="Cambria Math" panose="02040503050406030204" pitchFamily="18" charset="0"/>
                      </a:rPr>
                      <m:t>𝛼</m:t>
                    </m:r>
                  </m:oMath>
                </a14:m>
                <a:r>
                  <a:rPr lang="en-US" dirty="0"/>
                  <a:t>, </a:t>
                </a:r>
              </a:p>
              <a:p>
                <a:pPr lvl="3"/>
                <a:r>
                  <a:rPr lang="en-US" dirty="0"/>
                  <a:t>the higher the confidence in prediction set, </a:t>
                </a:r>
              </a:p>
              <a:p>
                <a:pPr lvl="3"/>
                <a:r>
                  <a:rPr lang="en-US" dirty="0"/>
                  <a:t>and bigger the prediction set (more labels for classification)</a:t>
                </a:r>
              </a:p>
              <a:p>
                <a:r>
                  <a:rPr lang="en-US" dirty="0"/>
                  <a:t>Aim:</a:t>
                </a:r>
              </a:p>
              <a:p>
                <a:pPr lvl="1"/>
                <a:r>
                  <a:rPr lang="en-US" dirty="0"/>
                  <a:t>Probability that prediction set contains the correct label =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𝛼</m:t>
                    </m:r>
                  </m:oMath>
                </a14:m>
                <a:endParaRPr lang="en-US" dirty="0"/>
              </a:p>
              <a:p>
                <a:pPr lvl="2"/>
                <a14:m>
                  <m:oMath xmlns:m="http://schemas.openxmlformats.org/officeDocument/2006/math">
                    <m:r>
                      <a:rPr lang="en-US" b="1" i="1" smtClean="0">
                        <a:latin typeface="Cambria Math" panose="02040503050406030204" pitchFamily="18" charset="0"/>
                      </a:rPr>
                      <m:t>𝑷</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𝒀</m:t>
                            </m:r>
                          </m:e>
                          <m:sub>
                            <m:r>
                              <a:rPr lang="en-US" b="1" i="1" smtClean="0">
                                <a:latin typeface="Cambria Math" panose="02040503050406030204" pitchFamily="18" charset="0"/>
                              </a:rPr>
                              <m:t>𝒕𝒆𝒔𝒕</m:t>
                            </m:r>
                          </m:sub>
                        </m:sSub>
                        <m:r>
                          <a:rPr lang="en-US" b="1" i="1" smtClean="0">
                            <a:latin typeface="Cambria Math" panose="02040503050406030204" pitchFamily="18" charset="0"/>
                          </a:rPr>
                          <m:t>∈</m:t>
                        </m:r>
                        <m:r>
                          <a:rPr lang="en-US" b="1" i="1" smtClean="0">
                            <a:latin typeface="Cambria Math" panose="02040503050406030204" pitchFamily="18" charset="0"/>
                          </a:rPr>
                          <m:t>𝝉</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𝑿</m:t>
                                </m:r>
                              </m:e>
                              <m:sub>
                                <m:r>
                                  <a:rPr lang="en-US" b="1" i="1" smtClean="0">
                                    <a:latin typeface="Cambria Math" panose="02040503050406030204" pitchFamily="18" charset="0"/>
                                  </a:rPr>
                                  <m:t>𝒕𝒆𝒔𝒕</m:t>
                                </m:r>
                              </m:sub>
                            </m:sSub>
                            <m:r>
                              <a:rPr lang="en-US" b="1" i="1" smtClean="0">
                                <a:latin typeface="Cambria Math" panose="02040503050406030204" pitchFamily="18" charset="0"/>
                              </a:rPr>
                              <m:t> </m:t>
                            </m:r>
                          </m:e>
                        </m:d>
                      </m:e>
                    </m:d>
                    <m:r>
                      <a:rPr lang="en-US" b="0" i="1" smtClean="0">
                        <a:latin typeface="Cambria Math" panose="02040503050406030204" pitchFamily="18" charset="0"/>
                      </a:rPr>
                      <m:t>≥</m:t>
                    </m:r>
                    <m:r>
                      <a:rPr lang="en-US" b="0" i="1" smtClean="0">
                        <a:latin typeface="Cambria Math" panose="02040503050406030204" pitchFamily="18" charset="0"/>
                      </a:rPr>
                      <m:t>1 −</m:t>
                    </m:r>
                    <m:r>
                      <a:rPr lang="en-US" b="0" i="1" smtClean="0">
                        <a:latin typeface="Cambria Math" panose="02040503050406030204" pitchFamily="18" charset="0"/>
                      </a:rPr>
                      <m:t>𝛼</m:t>
                    </m:r>
                  </m:oMath>
                </a14:m>
                <a:endParaRPr lang="en-US" dirty="0"/>
              </a:p>
              <a:p>
                <a:pPr lvl="1"/>
                <a:r>
                  <a:rPr lang="en-US" dirty="0"/>
                  <a:t>Small prediction set</a:t>
                </a:r>
              </a:p>
              <a:p>
                <a:pPr lvl="1"/>
                <a:r>
                  <a:rPr lang="en-US" b="1" dirty="0"/>
                  <a:t>Adaptive</a:t>
                </a:r>
                <a:r>
                  <a:rPr lang="en-US" dirty="0"/>
                  <a:t> – smaller for easy example; bigger for hard examples</a:t>
                </a:r>
              </a:p>
              <a:p>
                <a:pPr marL="457200" lvl="1" indent="0">
                  <a:buNone/>
                </a:pPr>
                <a:endParaRPr lang="en-US" dirty="0"/>
              </a:p>
              <a:p>
                <a:pPr lvl="1"/>
                <a:endParaRPr lang="en-US" dirty="0"/>
              </a:p>
            </p:txBody>
          </p:sp>
        </mc:Choice>
        <mc:Fallback>
          <p:sp>
            <p:nvSpPr>
              <p:cNvPr id="3" name="Content Placeholder 2">
                <a:extLst>
                  <a:ext uri="{FF2B5EF4-FFF2-40B4-BE49-F238E27FC236}">
                    <a16:creationId xmlns:a16="http://schemas.microsoft.com/office/drawing/2014/main" id="{CC469C6C-76BD-D175-537A-32C1D585515B}"/>
                  </a:ext>
                </a:extLst>
              </p:cNvPr>
              <p:cNvSpPr>
                <a:spLocks noGrp="1" noRot="1" noChangeAspect="1" noMove="1" noResize="1" noEditPoints="1" noAdjustHandles="1" noChangeArrowheads="1" noChangeShapeType="1" noTextEdit="1"/>
              </p:cNvSpPr>
              <p:nvPr>
                <p:ph idx="1"/>
              </p:nvPr>
            </p:nvSpPr>
            <p:spPr>
              <a:xfrm>
                <a:off x="0" y="1341896"/>
                <a:ext cx="12192000" cy="5516104"/>
              </a:xfrm>
              <a:blipFill>
                <a:blip r:embed="rId3"/>
                <a:stretch>
                  <a:fillRect l="-900" t="-1768"/>
                </a:stretch>
              </a:blipFill>
            </p:spPr>
            <p:txBody>
              <a:bodyPr/>
              <a:lstStyle/>
              <a:p>
                <a:r>
                  <a:rPr lang="en-US">
                    <a:noFill/>
                  </a:rPr>
                  <a:t> </a:t>
                </a:r>
              </a:p>
            </p:txBody>
          </p:sp>
        </mc:Fallback>
      </mc:AlternateContent>
    </p:spTree>
    <p:extLst>
      <p:ext uri="{BB962C8B-B14F-4D97-AF65-F5344CB8AC3E}">
        <p14:creationId xmlns:p14="http://schemas.microsoft.com/office/powerpoint/2010/main" val="373570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646E-400D-22A4-714E-C349A1756199}"/>
              </a:ext>
            </a:extLst>
          </p:cNvPr>
          <p:cNvSpPr>
            <a:spLocks noGrp="1"/>
          </p:cNvSpPr>
          <p:nvPr>
            <p:ph type="title"/>
          </p:nvPr>
        </p:nvSpPr>
        <p:spPr>
          <a:xfrm>
            <a:off x="91440" y="16333"/>
            <a:ext cx="10515600" cy="1325563"/>
          </a:xfrm>
        </p:spPr>
        <p:txBody>
          <a:bodyPr/>
          <a:lstStyle/>
          <a:p>
            <a:r>
              <a:rPr lang="en-US" dirty="0"/>
              <a:t>Example</a:t>
            </a:r>
          </a:p>
        </p:txBody>
      </p:sp>
      <p:pic>
        <p:nvPicPr>
          <p:cNvPr id="4" name="Picture 3">
            <a:extLst>
              <a:ext uri="{FF2B5EF4-FFF2-40B4-BE49-F238E27FC236}">
                <a16:creationId xmlns:a16="http://schemas.microsoft.com/office/drawing/2014/main" id="{E793DABE-BCFA-6C2D-5A45-A501B65932D5}"/>
              </a:ext>
            </a:extLst>
          </p:cNvPr>
          <p:cNvPicPr>
            <a:picLocks noChangeAspect="1"/>
          </p:cNvPicPr>
          <p:nvPr/>
        </p:nvPicPr>
        <p:blipFill>
          <a:blip r:embed="rId3"/>
          <a:stretch>
            <a:fillRect/>
          </a:stretch>
        </p:blipFill>
        <p:spPr>
          <a:xfrm>
            <a:off x="1363226" y="2432791"/>
            <a:ext cx="9465547" cy="2815067"/>
          </a:xfrm>
          <a:prstGeom prst="rect">
            <a:avLst/>
          </a:prstGeom>
        </p:spPr>
      </p:pic>
    </p:spTree>
    <p:extLst>
      <p:ext uri="{BB962C8B-B14F-4D97-AF65-F5344CB8AC3E}">
        <p14:creationId xmlns:p14="http://schemas.microsoft.com/office/powerpoint/2010/main" val="2359253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65F9-A550-C6B2-FE73-29E161BC43FF}"/>
              </a:ext>
            </a:extLst>
          </p:cNvPr>
          <p:cNvSpPr>
            <a:spLocks noGrp="1"/>
          </p:cNvSpPr>
          <p:nvPr>
            <p:ph type="title"/>
          </p:nvPr>
        </p:nvSpPr>
        <p:spPr>
          <a:xfrm>
            <a:off x="171450" y="0"/>
            <a:ext cx="10515600" cy="1325563"/>
          </a:xfrm>
        </p:spPr>
        <p:txBody>
          <a:bodyPr/>
          <a:lstStyle/>
          <a:p>
            <a:r>
              <a:rPr lang="en-US" dirty="0"/>
              <a:t>Conformal Prediction – </a:t>
            </a:r>
            <a:r>
              <a:rPr lang="en-US" dirty="0" err="1"/>
              <a:t>Vork</a:t>
            </a:r>
            <a:r>
              <a:rPr lang="en-US" dirty="0"/>
              <a:t> et. 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A77CD4-D3D2-FF2C-DC86-1C867469DD3F}"/>
                  </a:ext>
                </a:extLst>
              </p:cNvPr>
              <p:cNvSpPr>
                <a:spLocks noGrp="1"/>
              </p:cNvSpPr>
              <p:nvPr>
                <p:ph idx="1"/>
              </p:nvPr>
            </p:nvSpPr>
            <p:spPr>
              <a:xfrm>
                <a:off x="0" y="1325562"/>
                <a:ext cx="12192000" cy="5532437"/>
              </a:xfrm>
            </p:spPr>
            <p:txBody>
              <a:bodyPr/>
              <a:lstStyle/>
              <a:p>
                <a:pPr marL="0" indent="0">
                  <a:buNone/>
                </a:pPr>
                <a:r>
                  <a:rPr lang="en-US" dirty="0"/>
                  <a:t>Learn a rule to predict sets on calibration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dirty="0"/>
              </a:p>
              <a:p>
                <a:pPr marL="0" indent="0">
                  <a:buNone/>
                </a:pPr>
                <a:r>
                  <a:rPr lang="en-US" dirty="0"/>
                  <a:t>1. For each sample, compute the </a:t>
                </a:r>
                <a:r>
                  <a:rPr lang="en-US" dirty="0" err="1"/>
                  <a:t>softmax</a:t>
                </a:r>
                <a:r>
                  <a:rPr lang="en-US" dirty="0"/>
                  <a:t> of the true class</a:t>
                </a:r>
              </a:p>
              <a:p>
                <a:pPr lvl="1"/>
                <a:r>
                  <a:rPr lang="en-US" b="0" dirty="0"/>
                  <a:t>Conformal score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 </m:t>
                    </m:r>
                  </m:oMath>
                </a14:m>
                <a:endParaRPr lang="en-US" dirty="0"/>
              </a:p>
              <a:p>
                <a:pPr lvl="1"/>
                <a:r>
                  <a:rPr lang="en-US" dirty="0"/>
                  <a:t>Score = low </a:t>
                </a:r>
                <a:r>
                  <a:rPr lang="en-US" dirty="0">
                    <a:sym typeface="Wingdings" panose="05000000000000000000" pitchFamily="2" charset="2"/>
                  </a:rPr>
                  <a:t> when </a:t>
                </a:r>
                <a:r>
                  <a:rPr lang="en-US" dirty="0" err="1">
                    <a:sym typeface="Wingdings" panose="05000000000000000000" pitchFamily="2" charset="2"/>
                  </a:rPr>
                  <a:t>softmax</a:t>
                </a:r>
                <a:r>
                  <a:rPr lang="en-US" dirty="0">
                    <a:sym typeface="Wingdings" panose="05000000000000000000" pitchFamily="2" charset="2"/>
                  </a:rPr>
                  <a:t> low  model performing bad</a:t>
                </a:r>
              </a:p>
              <a:p>
                <a:pPr marL="0" indent="0">
                  <a:buNone/>
                </a:pPr>
                <a:r>
                  <a:rPr lang="en-US" dirty="0">
                    <a:sym typeface="Wingdings" panose="05000000000000000000" pitchFamily="2" charset="2"/>
                  </a:rPr>
                  <a:t>2. Compute the quantile as per the value of </a:t>
                </a:r>
                <a14:m>
                  <m:oMath xmlns:m="http://schemas.openxmlformats.org/officeDocument/2006/math">
                    <m:r>
                      <a:rPr lang="en-US" b="0" i="1" smtClean="0">
                        <a:latin typeface="Cambria Math" panose="02040503050406030204" pitchFamily="18" charset="0"/>
                        <a:sym typeface="Wingdings" panose="05000000000000000000" pitchFamily="2" charset="2"/>
                      </a:rPr>
                      <m:t>𝛼</m:t>
                    </m:r>
                  </m:oMath>
                </a14:m>
                <a:r>
                  <a:rPr lang="en-US" dirty="0"/>
                  <a:t>:</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oMath>
                </a14:m>
                <a:r>
                  <a:rPr lang="en-US" dirty="0"/>
                  <a:t> of the </a:t>
                </a:r>
                <a:r>
                  <a:rPr lang="en-US" dirty="0" err="1"/>
                  <a:t>softmax</a:t>
                </a:r>
                <a:r>
                  <a:rPr lang="en-US" dirty="0"/>
                  <a:t> score from step 2</a:t>
                </a:r>
              </a:p>
              <a:p>
                <a:pPr marL="0" indent="0">
                  <a:buNone/>
                </a:pPr>
                <a:r>
                  <a:rPr lang="en-US" dirty="0"/>
                  <a:t>3. For new samples, create a prediction set</a:t>
                </a:r>
              </a:p>
              <a:p>
                <a:pPr lvl="1"/>
                <a14:m>
                  <m:oMath xmlns:m="http://schemas.openxmlformats.org/officeDocument/2006/math">
                    <m:r>
                      <a:rPr lang="en-US" b="0" i="1" smtClean="0">
                        <a:latin typeface="Cambria Math" panose="02040503050406030204" pitchFamily="18" charset="0"/>
                      </a:rPr>
                      <m:t>𝜏</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𝑡𝑒𝑠𝑡</m:t>
                            </m:r>
                          </m:sub>
                        </m:sSub>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𝑡𝑒𝑠𝑡</m:t>
                                </m:r>
                              </m:sub>
                            </m:sSub>
                          </m:e>
                        </m:d>
                      </m:e>
                      <m:sub>
                        <m:r>
                          <a:rPr lang="en-US" b="0" i="1" smtClean="0">
                            <a:latin typeface="Cambria Math" panose="02040503050406030204" pitchFamily="18" charset="0"/>
                          </a:rPr>
                          <m:t>𝑦</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smtClean="0">
                        <a:latin typeface="Cambria Math" panose="02040503050406030204" pitchFamily="18" charset="0"/>
                      </a:rPr>
                      <m:t>}</m:t>
                    </m:r>
                  </m:oMath>
                </a14:m>
                <a:endParaRPr lang="en-US" dirty="0"/>
              </a:p>
              <a:p>
                <a:pPr marL="457200" lvl="1" indent="0">
                  <a:buNone/>
                </a:pPr>
                <a:endParaRPr lang="en-US" dirty="0"/>
              </a:p>
              <a:p>
                <a:pPr lvl="1"/>
                <a:endParaRPr lang="en-US" dirty="0"/>
              </a:p>
              <a:p>
                <a:endParaRPr lang="en-US" dirty="0"/>
              </a:p>
            </p:txBody>
          </p:sp>
        </mc:Choice>
        <mc:Fallback>
          <p:sp>
            <p:nvSpPr>
              <p:cNvPr id="3" name="Content Placeholder 2">
                <a:extLst>
                  <a:ext uri="{FF2B5EF4-FFF2-40B4-BE49-F238E27FC236}">
                    <a16:creationId xmlns:a16="http://schemas.microsoft.com/office/drawing/2014/main" id="{C4A77CD4-D3D2-FF2C-DC86-1C867469DD3F}"/>
                  </a:ext>
                </a:extLst>
              </p:cNvPr>
              <p:cNvSpPr>
                <a:spLocks noGrp="1" noRot="1" noChangeAspect="1" noMove="1" noResize="1" noEditPoints="1" noAdjustHandles="1" noChangeArrowheads="1" noChangeShapeType="1" noTextEdit="1"/>
              </p:cNvSpPr>
              <p:nvPr>
                <p:ph idx="1"/>
              </p:nvPr>
            </p:nvSpPr>
            <p:spPr>
              <a:xfrm>
                <a:off x="0" y="1325562"/>
                <a:ext cx="12192000" cy="5532437"/>
              </a:xfrm>
              <a:blipFill>
                <a:blip r:embed="rId3"/>
                <a:stretch>
                  <a:fillRect l="-1000" t="-1762"/>
                </a:stretch>
              </a:blipFill>
            </p:spPr>
            <p:txBody>
              <a:bodyPr/>
              <a:lstStyle/>
              <a:p>
                <a:r>
                  <a:rPr lang="en-US">
                    <a:noFill/>
                  </a:rPr>
                  <a:t> </a:t>
                </a:r>
              </a:p>
            </p:txBody>
          </p:sp>
        </mc:Fallback>
      </mc:AlternateContent>
      <p:pic>
        <p:nvPicPr>
          <p:cNvPr id="5" name="Picture 4" descr="A diagram of a graph&#10;&#10;Description automatically generated with medium confidence">
            <a:extLst>
              <a:ext uri="{FF2B5EF4-FFF2-40B4-BE49-F238E27FC236}">
                <a16:creationId xmlns:a16="http://schemas.microsoft.com/office/drawing/2014/main" id="{5749345D-679E-EDCB-8140-060580483E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9086" y="234948"/>
            <a:ext cx="2667000" cy="2181225"/>
          </a:xfrm>
          <a:prstGeom prst="rect">
            <a:avLst/>
          </a:prstGeom>
        </p:spPr>
      </p:pic>
      <p:pic>
        <p:nvPicPr>
          <p:cNvPr id="7" name="Picture 6" descr="A graph of a graph of a graph&#10;&#10;Description automatically generated with medium confidence">
            <a:extLst>
              <a:ext uri="{FF2B5EF4-FFF2-40B4-BE49-F238E27FC236}">
                <a16:creationId xmlns:a16="http://schemas.microsoft.com/office/drawing/2014/main" id="{2DEE0F6F-BF0F-E6DD-3960-F34C51C9F8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6236" y="2646360"/>
            <a:ext cx="2552700" cy="1990725"/>
          </a:xfrm>
          <a:prstGeom prst="rect">
            <a:avLst/>
          </a:prstGeom>
        </p:spPr>
      </p:pic>
      <p:pic>
        <p:nvPicPr>
          <p:cNvPr id="9" name="Picture 8" descr="A graph with text and numbers&#10;&#10;Description automatically generated with medium confidence">
            <a:extLst>
              <a:ext uri="{FF2B5EF4-FFF2-40B4-BE49-F238E27FC236}">
                <a16:creationId xmlns:a16="http://schemas.microsoft.com/office/drawing/2014/main" id="{F87A26A9-0CDB-8519-ACCD-CF7594C6E2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1609" y="4562474"/>
            <a:ext cx="2952750" cy="2295525"/>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12DFE22-003D-64E5-6031-748C2BAA8F74}"/>
                  </a:ext>
                </a:extLst>
              </p:cNvPr>
              <p:cNvSpPr txBox="1"/>
              <p:nvPr/>
            </p:nvSpPr>
            <p:spPr>
              <a:xfrm>
                <a:off x="387490" y="5863591"/>
                <a:ext cx="5240302" cy="5786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𝑷</m:t>
                      </m:r>
                      <m:d>
                        <m:dPr>
                          <m:ctrlPr>
                            <a:rPr lang="en-US" sz="2800" b="1" i="1" smtClean="0">
                              <a:latin typeface="Cambria Math" panose="02040503050406030204" pitchFamily="18" charset="0"/>
                            </a:rPr>
                          </m:ctrlPr>
                        </m:dP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𝒀</m:t>
                              </m:r>
                            </m:e>
                            <m:sub>
                              <m:r>
                                <a:rPr lang="en-US" sz="2800" b="1" i="1" smtClean="0">
                                  <a:latin typeface="Cambria Math" panose="02040503050406030204" pitchFamily="18" charset="0"/>
                                </a:rPr>
                                <m:t>𝒕𝒆𝒔𝒕</m:t>
                              </m:r>
                            </m:sub>
                          </m:sSub>
                          <m:r>
                            <a:rPr lang="en-US" sz="2800" b="1" i="1" smtClean="0">
                              <a:latin typeface="Cambria Math" panose="02040503050406030204" pitchFamily="18" charset="0"/>
                            </a:rPr>
                            <m:t>∈</m:t>
                          </m:r>
                          <m:r>
                            <a:rPr lang="en-US" sz="2800" b="1" i="1" smtClean="0">
                              <a:latin typeface="Cambria Math" panose="02040503050406030204" pitchFamily="18" charset="0"/>
                            </a:rPr>
                            <m:t>𝝉</m:t>
                          </m:r>
                          <m:d>
                            <m:dPr>
                              <m:ctrlPr>
                                <a:rPr lang="en-US" sz="2800" b="1" i="1" smtClean="0">
                                  <a:latin typeface="Cambria Math" panose="02040503050406030204" pitchFamily="18" charset="0"/>
                                </a:rPr>
                              </m:ctrlPr>
                            </m:dP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𝑿</m:t>
                                  </m:r>
                                </m:e>
                                <m:sub>
                                  <m:r>
                                    <a:rPr lang="en-US" sz="2800" b="1" i="1" smtClean="0">
                                      <a:latin typeface="Cambria Math" panose="02040503050406030204" pitchFamily="18" charset="0"/>
                                    </a:rPr>
                                    <m:t>𝒕𝒆𝒔𝒕</m:t>
                                  </m:r>
                                </m:sub>
                              </m:sSub>
                              <m:r>
                                <a:rPr lang="en-US" sz="2800" b="1" i="1" smtClean="0">
                                  <a:latin typeface="Cambria Math" panose="02040503050406030204" pitchFamily="18" charset="0"/>
                                </a:rPr>
                                <m:t> </m:t>
                              </m:r>
                            </m:e>
                          </m:d>
                        </m:e>
                      </m:d>
                      <m:r>
                        <a:rPr lang="en-US" sz="2800" b="0" i="1" smtClean="0">
                          <a:latin typeface="Cambria Math" panose="02040503050406030204" pitchFamily="18" charset="0"/>
                        </a:rPr>
                        <m:t>≥1 −</m:t>
                      </m:r>
                      <m:r>
                        <a:rPr lang="en-US" sz="2800" b="0" i="1" smtClean="0">
                          <a:latin typeface="Cambria Math" panose="02040503050406030204" pitchFamily="18" charset="0"/>
                        </a:rPr>
                        <m:t>𝛼</m:t>
                      </m:r>
                    </m:oMath>
                  </m:oMathPara>
                </a14:m>
                <a:endParaRPr lang="en-US" sz="2800" dirty="0"/>
              </a:p>
            </p:txBody>
          </p:sp>
        </mc:Choice>
        <mc:Fallback>
          <p:sp>
            <p:nvSpPr>
              <p:cNvPr id="11" name="TextBox 10">
                <a:extLst>
                  <a:ext uri="{FF2B5EF4-FFF2-40B4-BE49-F238E27FC236}">
                    <a16:creationId xmlns:a16="http://schemas.microsoft.com/office/drawing/2014/main" id="{E12DFE22-003D-64E5-6031-748C2BAA8F74}"/>
                  </a:ext>
                </a:extLst>
              </p:cNvPr>
              <p:cNvSpPr txBox="1">
                <a:spLocks noRot="1" noChangeAspect="1" noMove="1" noResize="1" noEditPoints="1" noAdjustHandles="1" noChangeArrowheads="1" noChangeShapeType="1" noTextEdit="1"/>
              </p:cNvSpPr>
              <p:nvPr/>
            </p:nvSpPr>
            <p:spPr>
              <a:xfrm>
                <a:off x="387490" y="5863591"/>
                <a:ext cx="5240302" cy="57868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9504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646E-400D-22A4-714E-C349A1756199}"/>
              </a:ext>
            </a:extLst>
          </p:cNvPr>
          <p:cNvSpPr>
            <a:spLocks noGrp="1"/>
          </p:cNvSpPr>
          <p:nvPr>
            <p:ph type="title"/>
          </p:nvPr>
        </p:nvSpPr>
        <p:spPr>
          <a:xfrm>
            <a:off x="125730" y="16333"/>
            <a:ext cx="10515600" cy="1325563"/>
          </a:xfrm>
        </p:spPr>
        <p:txBody>
          <a:bodyPr/>
          <a:lstStyle/>
          <a:p>
            <a:r>
              <a:rPr lang="en-US" dirty="0"/>
              <a:t>Justification</a:t>
            </a:r>
          </a:p>
        </p:txBody>
      </p:sp>
      <p:pic>
        <p:nvPicPr>
          <p:cNvPr id="13" name="Content Placeholder 12" descr="A line with circles and a red line&#10;&#10;Description automatically generated">
            <a:extLst>
              <a:ext uri="{FF2B5EF4-FFF2-40B4-BE49-F238E27FC236}">
                <a16:creationId xmlns:a16="http://schemas.microsoft.com/office/drawing/2014/main" id="{B6658DD2-83BA-A341-CFDB-394C0469BD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81300" y="3115469"/>
            <a:ext cx="6629400" cy="1771650"/>
          </a:xfrm>
        </p:spPr>
      </p:pic>
      <p:sp>
        <p:nvSpPr>
          <p:cNvPr id="15" name="TextBox 14">
            <a:extLst>
              <a:ext uri="{FF2B5EF4-FFF2-40B4-BE49-F238E27FC236}">
                <a16:creationId xmlns:a16="http://schemas.microsoft.com/office/drawing/2014/main" id="{64146ACA-5633-1B46-18C2-AF09D37F82B8}"/>
              </a:ext>
            </a:extLst>
          </p:cNvPr>
          <p:cNvSpPr txBox="1"/>
          <p:nvPr/>
        </p:nvSpPr>
        <p:spPr>
          <a:xfrm>
            <a:off x="125730" y="6291360"/>
            <a:ext cx="6160770" cy="369332"/>
          </a:xfrm>
          <a:prstGeom prst="rect">
            <a:avLst/>
          </a:prstGeom>
          <a:noFill/>
        </p:spPr>
        <p:txBody>
          <a:bodyPr wrap="square">
            <a:spAutoFit/>
          </a:bodyPr>
          <a:lstStyle/>
          <a:p>
            <a:r>
              <a:rPr lang="en-US" dirty="0">
                <a:hlinkClick r:id="rId4"/>
              </a:rPr>
              <a:t>(1) A Tutorial on Conformal Prediction - YouTube</a:t>
            </a:r>
            <a:endParaRPr lang="en-US" dirty="0"/>
          </a:p>
        </p:txBody>
      </p:sp>
    </p:spTree>
    <p:extLst>
      <p:ext uri="{BB962C8B-B14F-4D97-AF65-F5344CB8AC3E}">
        <p14:creationId xmlns:p14="http://schemas.microsoft.com/office/powerpoint/2010/main" val="34056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646E-400D-22A4-714E-C349A1756199}"/>
              </a:ext>
            </a:extLst>
          </p:cNvPr>
          <p:cNvSpPr>
            <a:spLocks noGrp="1"/>
          </p:cNvSpPr>
          <p:nvPr>
            <p:ph type="title"/>
          </p:nvPr>
        </p:nvSpPr>
        <p:spPr>
          <a:xfrm>
            <a:off x="102870" y="16333"/>
            <a:ext cx="10515600" cy="1325563"/>
          </a:xfrm>
        </p:spPr>
        <p:txBody>
          <a:bodyPr/>
          <a:lstStyle/>
          <a:p>
            <a:r>
              <a:rPr lang="en-US" dirty="0"/>
              <a:t>Code walk through</a:t>
            </a:r>
          </a:p>
        </p:txBody>
      </p:sp>
      <p:sp>
        <p:nvSpPr>
          <p:cNvPr id="3" name="Content Placeholder 2">
            <a:extLst>
              <a:ext uri="{FF2B5EF4-FFF2-40B4-BE49-F238E27FC236}">
                <a16:creationId xmlns:a16="http://schemas.microsoft.com/office/drawing/2014/main" id="{CC469C6C-76BD-D175-537A-32C1D585515B}"/>
              </a:ext>
            </a:extLst>
          </p:cNvPr>
          <p:cNvSpPr>
            <a:spLocks noGrp="1"/>
          </p:cNvSpPr>
          <p:nvPr>
            <p:ph idx="1"/>
          </p:nvPr>
        </p:nvSpPr>
        <p:spPr>
          <a:xfrm>
            <a:off x="0" y="1341896"/>
            <a:ext cx="12192000" cy="5516104"/>
          </a:xfrm>
        </p:spPr>
        <p:txBody>
          <a:bodyPr/>
          <a:lstStyle/>
          <a:p>
            <a:r>
              <a:rPr lang="en-US" dirty="0"/>
              <a:t>Notebook: </a:t>
            </a:r>
            <a:r>
              <a:rPr lang="en-US" dirty="0">
                <a:hlinkClick r:id="rId3"/>
              </a:rPr>
              <a:t>Link</a:t>
            </a:r>
            <a:endParaRPr lang="en-US" dirty="0"/>
          </a:p>
          <a:p>
            <a:r>
              <a:rPr lang="en-US" dirty="0"/>
              <a:t>Library: </a:t>
            </a:r>
            <a:r>
              <a:rPr lang="en-US" dirty="0">
                <a:hlinkClick r:id="rId4"/>
              </a:rPr>
              <a:t>MAPIE</a:t>
            </a:r>
            <a:endParaRPr lang="en-US" dirty="0"/>
          </a:p>
        </p:txBody>
      </p:sp>
      <p:pic>
        <p:nvPicPr>
          <p:cNvPr id="5" name="Picture 4">
            <a:extLst>
              <a:ext uri="{FF2B5EF4-FFF2-40B4-BE49-F238E27FC236}">
                <a16:creationId xmlns:a16="http://schemas.microsoft.com/office/drawing/2014/main" id="{C37136A1-E199-B50A-F84D-E4E2A9A47EE8}"/>
              </a:ext>
            </a:extLst>
          </p:cNvPr>
          <p:cNvPicPr>
            <a:picLocks noChangeAspect="1"/>
          </p:cNvPicPr>
          <p:nvPr/>
        </p:nvPicPr>
        <p:blipFill>
          <a:blip r:embed="rId5"/>
          <a:stretch>
            <a:fillRect/>
          </a:stretch>
        </p:blipFill>
        <p:spPr>
          <a:xfrm>
            <a:off x="994410" y="3115127"/>
            <a:ext cx="9624060" cy="2787256"/>
          </a:xfrm>
          <a:prstGeom prst="rect">
            <a:avLst/>
          </a:prstGeom>
        </p:spPr>
      </p:pic>
    </p:spTree>
    <p:extLst>
      <p:ext uri="{BB962C8B-B14F-4D97-AF65-F5344CB8AC3E}">
        <p14:creationId xmlns:p14="http://schemas.microsoft.com/office/powerpoint/2010/main" val="2333460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646E-400D-22A4-714E-C349A1756199}"/>
              </a:ext>
            </a:extLst>
          </p:cNvPr>
          <p:cNvSpPr>
            <a:spLocks noGrp="1"/>
          </p:cNvSpPr>
          <p:nvPr>
            <p:ph type="title"/>
          </p:nvPr>
        </p:nvSpPr>
        <p:spPr>
          <a:xfrm>
            <a:off x="0" y="16333"/>
            <a:ext cx="10515600" cy="1325563"/>
          </a:xfrm>
        </p:spPr>
        <p:txBody>
          <a:bodyPr/>
          <a:lstStyle/>
          <a:p>
            <a:r>
              <a:rPr lang="en-US" dirty="0"/>
              <a:t>Variations</a:t>
            </a:r>
          </a:p>
        </p:txBody>
      </p:sp>
      <p:sp>
        <p:nvSpPr>
          <p:cNvPr id="3" name="Content Placeholder 2">
            <a:extLst>
              <a:ext uri="{FF2B5EF4-FFF2-40B4-BE49-F238E27FC236}">
                <a16:creationId xmlns:a16="http://schemas.microsoft.com/office/drawing/2014/main" id="{CC469C6C-76BD-D175-537A-32C1D585515B}"/>
              </a:ext>
            </a:extLst>
          </p:cNvPr>
          <p:cNvSpPr>
            <a:spLocks noGrp="1"/>
          </p:cNvSpPr>
          <p:nvPr>
            <p:ph idx="1"/>
          </p:nvPr>
        </p:nvSpPr>
        <p:spPr>
          <a:xfrm>
            <a:off x="0" y="1341896"/>
            <a:ext cx="12192000" cy="5516104"/>
          </a:xfrm>
        </p:spPr>
        <p:txBody>
          <a:bodyPr/>
          <a:lstStyle/>
          <a:p>
            <a:r>
              <a:rPr lang="en-US" dirty="0"/>
              <a:t>The above method was good, but it did not provide an adaptive set</a:t>
            </a:r>
          </a:p>
          <a:p>
            <a:pPr lvl="1"/>
            <a:r>
              <a:rPr lang="en-US" dirty="0"/>
              <a:t>Adaptive set property</a:t>
            </a:r>
          </a:p>
          <a:p>
            <a:r>
              <a:rPr lang="en-US" dirty="0"/>
              <a:t>Another work: Classification with Valid and Adaptive Coverage [</a:t>
            </a:r>
            <a:r>
              <a:rPr lang="en-US" dirty="0">
                <a:hlinkClick r:id="rId3"/>
              </a:rPr>
              <a:t>Link</a:t>
            </a:r>
            <a:r>
              <a:rPr lang="en-US" dirty="0"/>
              <a:t>]</a:t>
            </a:r>
          </a:p>
        </p:txBody>
      </p:sp>
      <p:pic>
        <p:nvPicPr>
          <p:cNvPr id="5" name="Picture 4" descr="A graph of a graph&#10;&#10;Description automatically generated">
            <a:extLst>
              <a:ext uri="{FF2B5EF4-FFF2-40B4-BE49-F238E27FC236}">
                <a16:creationId xmlns:a16="http://schemas.microsoft.com/office/drawing/2014/main" id="{3529EECC-D8D2-115B-2420-50266EAAC8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0997" y="3737610"/>
            <a:ext cx="3850005" cy="2549502"/>
          </a:xfrm>
          <a:prstGeom prst="rect">
            <a:avLst/>
          </a:prstGeom>
        </p:spPr>
      </p:pic>
      <p:pic>
        <p:nvPicPr>
          <p:cNvPr id="7" name="Picture 6" descr="A graph of a cat and dog&#10;&#10;Description automatically generated">
            <a:extLst>
              <a:ext uri="{FF2B5EF4-FFF2-40B4-BE49-F238E27FC236}">
                <a16:creationId xmlns:a16="http://schemas.microsoft.com/office/drawing/2014/main" id="{B8389A75-3BFE-1376-6DF9-7702C63FE2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1002" y="3406752"/>
            <a:ext cx="3949805" cy="3413760"/>
          </a:xfrm>
          <a:prstGeom prst="rect">
            <a:avLst/>
          </a:prstGeom>
        </p:spPr>
      </p:pic>
      <p:pic>
        <p:nvPicPr>
          <p:cNvPr id="9" name="Picture 8" descr="A graph of a graph with numbers and symbols&#10;&#10;Description automatically generated with medium confidence">
            <a:extLst>
              <a:ext uri="{FF2B5EF4-FFF2-40B4-BE49-F238E27FC236}">
                <a16:creationId xmlns:a16="http://schemas.microsoft.com/office/drawing/2014/main" id="{B7ED3975-B112-9159-4596-13E126436D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192" y="3737610"/>
            <a:ext cx="3266524" cy="2823210"/>
          </a:xfrm>
          <a:prstGeom prst="rect">
            <a:avLst/>
          </a:prstGeom>
        </p:spPr>
      </p:pic>
    </p:spTree>
    <p:extLst>
      <p:ext uri="{BB962C8B-B14F-4D97-AF65-F5344CB8AC3E}">
        <p14:creationId xmlns:p14="http://schemas.microsoft.com/office/powerpoint/2010/main" val="218189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646E-400D-22A4-714E-C349A1756199}"/>
              </a:ext>
            </a:extLst>
          </p:cNvPr>
          <p:cNvSpPr>
            <a:spLocks noGrp="1"/>
          </p:cNvSpPr>
          <p:nvPr>
            <p:ph type="title"/>
          </p:nvPr>
        </p:nvSpPr>
        <p:spPr>
          <a:xfrm>
            <a:off x="0" y="16333"/>
            <a:ext cx="10515600" cy="1325563"/>
          </a:xfrm>
        </p:spPr>
        <p:txBody>
          <a:bodyPr/>
          <a:lstStyle/>
          <a:p>
            <a:r>
              <a:rPr lang="en-US" dirty="0"/>
              <a:t>Regression</a:t>
            </a:r>
          </a:p>
        </p:txBody>
      </p:sp>
      <p:pic>
        <p:nvPicPr>
          <p:cNvPr id="5" name="Content Placeholder 4" descr="A graph of a function&#10;&#10;Description automatically generated">
            <a:extLst>
              <a:ext uri="{FF2B5EF4-FFF2-40B4-BE49-F238E27FC236}">
                <a16:creationId xmlns:a16="http://schemas.microsoft.com/office/drawing/2014/main" id="{D3183579-D493-E7E2-C5DB-6B035DB849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94270" y="276925"/>
            <a:ext cx="3788020" cy="3152075"/>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C9E42B5-01DF-FFE8-E443-F7F8ECC38358}"/>
                  </a:ext>
                </a:extLst>
              </p:cNvPr>
              <p:cNvSpPr txBox="1"/>
              <p:nvPr/>
            </p:nvSpPr>
            <p:spPr>
              <a:xfrm>
                <a:off x="422910" y="1463040"/>
                <a:ext cx="5520690" cy="2371034"/>
              </a:xfrm>
              <a:prstGeom prst="rect">
                <a:avLst/>
              </a:prstGeom>
              <a:noFill/>
            </p:spPr>
            <p:txBody>
              <a:bodyPr wrap="square" rtlCol="0">
                <a:spAutoFit/>
              </a:bodyPr>
              <a:lstStyle/>
              <a:p>
                <a:pPr marL="342900" indent="-342900">
                  <a:buAutoNum type="arabicPeriod"/>
                </a:pPr>
                <a:r>
                  <a:rPr lang="en-US" dirty="0"/>
                  <a:t>Find a measure to </a:t>
                </a:r>
                <a:r>
                  <a:rPr lang="en-US" dirty="0" err="1"/>
                  <a:t>conformalize</a:t>
                </a:r>
                <a:endParaRPr lang="en-US" dirty="0"/>
              </a:p>
              <a:p>
                <a:pPr marL="800100" lvl="1" indent="-342900">
                  <a:buAutoNum type="arabicPeriod"/>
                </a:pPr>
                <a:r>
                  <a:rPr lang="en-US" dirty="0"/>
                  <a:t>Score function : distance from the quantile</a:t>
                </a:r>
              </a:p>
              <a:p>
                <a:pPr marL="800100" lvl="1" indent="-342900">
                  <a:buAutoNum type="arabicPeriod"/>
                </a:pPr>
                <a:r>
                  <a:rPr lang="en-US" dirty="0"/>
                  <a:t>Outside the </a:t>
                </a:r>
                <a:r>
                  <a:rPr lang="en-US" dirty="0" err="1"/>
                  <a:t>gap:L</a:t>
                </a:r>
                <a:r>
                  <a:rPr lang="en-US" dirty="0"/>
                  <a:t> +</a:t>
                </a:r>
                <a:r>
                  <a:rPr lang="en-US" dirty="0" err="1"/>
                  <a:t>ve</a:t>
                </a:r>
                <a:r>
                  <a:rPr lang="en-US" dirty="0"/>
                  <a:t> score</a:t>
                </a:r>
              </a:p>
              <a:p>
                <a:pPr marL="800100" lvl="1" indent="-342900">
                  <a:buAutoNum type="arabicPeriod"/>
                </a:pPr>
                <a:r>
                  <a:rPr lang="en-US" dirty="0"/>
                  <a:t>Inside: -</a:t>
                </a:r>
                <a:r>
                  <a:rPr lang="en-US" dirty="0" err="1"/>
                  <a:t>ve</a:t>
                </a:r>
                <a:r>
                  <a:rPr lang="en-US" dirty="0"/>
                  <a:t> score</a:t>
                </a:r>
              </a:p>
              <a:p>
                <a:pPr marL="800100" lvl="1" indent="-342900">
                  <a:buAutoNum type="arabicPeriod"/>
                </a:pPr>
                <a:endParaRPr lang="en-US" dirty="0"/>
              </a:p>
              <a:p>
                <a:pPr marL="800100" lvl="1" indent="-342900">
                  <a:buAutoNum type="arabicPeriod"/>
                </a:pPr>
                <a:endParaRPr lang="en-US" dirty="0"/>
              </a:p>
              <a:p>
                <a:pPr marL="800100" lvl="1" indent="-342900">
                  <a:buAutoNum type="arabicPeriod"/>
                </a:pPr>
                <a14:m>
                  <m:oMath xmlns:m="http://schemas.openxmlformats.org/officeDocument/2006/math">
                    <m:r>
                      <a:rPr lang="en-US" b="0" i="1" smtClean="0">
                        <a:latin typeface="Cambria Math" panose="02040503050406030204" pitchFamily="18" charset="0"/>
                      </a:rPr>
                      <m:t>𝜏</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𝑛𝑒𝑤</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m:t>
                                </m:r>
                              </m:sub>
                            </m:sSub>
                          </m:sub>
                        </m:sSub>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𝛼</m:t>
                                </m:r>
                              </m:e>
                              <m:sub>
                                <m:r>
                                  <a:rPr lang="en-US" b="0" i="1" smtClean="0">
                                    <a:latin typeface="Cambria Math" panose="02040503050406030204" pitchFamily="18" charset="0"/>
                                  </a:rPr>
                                  <m:t>2</m:t>
                                </m:r>
                              </m:sub>
                            </m:sSub>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smtClean="0">
                        <a:latin typeface="Cambria Math" panose="02040503050406030204" pitchFamily="18" charset="0"/>
                      </a:rPr>
                      <m:t>]</m:t>
                    </m:r>
                  </m:oMath>
                </a14:m>
                <a:endParaRPr lang="en-US" dirty="0"/>
              </a:p>
              <a:p>
                <a:pPr marL="342900" indent="-342900">
                  <a:buAutoNum type="arabicPeriod"/>
                </a:pPr>
                <a:endParaRPr lang="en-US" dirty="0"/>
              </a:p>
            </p:txBody>
          </p:sp>
        </mc:Choice>
        <mc:Fallback>
          <p:sp>
            <p:nvSpPr>
              <p:cNvPr id="6" name="TextBox 5">
                <a:extLst>
                  <a:ext uri="{FF2B5EF4-FFF2-40B4-BE49-F238E27FC236}">
                    <a16:creationId xmlns:a16="http://schemas.microsoft.com/office/drawing/2014/main" id="{FC9E42B5-01DF-FFE8-E443-F7F8ECC38358}"/>
                  </a:ext>
                </a:extLst>
              </p:cNvPr>
              <p:cNvSpPr txBox="1">
                <a:spLocks noRot="1" noChangeAspect="1" noMove="1" noResize="1" noEditPoints="1" noAdjustHandles="1" noChangeArrowheads="1" noChangeShapeType="1" noTextEdit="1"/>
              </p:cNvSpPr>
              <p:nvPr/>
            </p:nvSpPr>
            <p:spPr>
              <a:xfrm>
                <a:off x="422910" y="1463040"/>
                <a:ext cx="5520690" cy="2371034"/>
              </a:xfrm>
              <a:prstGeom prst="rect">
                <a:avLst/>
              </a:prstGeom>
              <a:blipFill>
                <a:blip r:embed="rId4"/>
                <a:stretch>
                  <a:fillRect l="-883" t="-1285"/>
                </a:stretch>
              </a:blipFill>
            </p:spPr>
            <p:txBody>
              <a:bodyPr/>
              <a:lstStyle/>
              <a:p>
                <a:r>
                  <a:rPr lang="en-US">
                    <a:noFill/>
                  </a:rPr>
                  <a:t> </a:t>
                </a:r>
              </a:p>
            </p:txBody>
          </p:sp>
        </mc:Fallback>
      </mc:AlternateContent>
      <p:pic>
        <p:nvPicPr>
          <p:cNvPr id="8" name="Picture 7" descr="A graph of a mathematical equation&#10;&#10;Description automatically generated">
            <a:extLst>
              <a:ext uri="{FF2B5EF4-FFF2-40B4-BE49-F238E27FC236}">
                <a16:creationId xmlns:a16="http://schemas.microsoft.com/office/drawing/2014/main" id="{CEF437BD-400C-125B-47E5-EA944B74D0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4270" y="3834074"/>
            <a:ext cx="3520440" cy="2929417"/>
          </a:xfrm>
          <a:prstGeom prst="rect">
            <a:avLst/>
          </a:prstGeom>
        </p:spPr>
      </p:pic>
    </p:spTree>
    <p:extLst>
      <p:ext uri="{BB962C8B-B14F-4D97-AF65-F5344CB8AC3E}">
        <p14:creationId xmlns:p14="http://schemas.microsoft.com/office/powerpoint/2010/main" val="1861445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646E-400D-22A4-714E-C349A1756199}"/>
              </a:ext>
            </a:extLst>
          </p:cNvPr>
          <p:cNvSpPr>
            <a:spLocks noGrp="1"/>
          </p:cNvSpPr>
          <p:nvPr>
            <p:ph type="title"/>
          </p:nvPr>
        </p:nvSpPr>
        <p:spPr>
          <a:xfrm>
            <a:off x="0" y="16333"/>
            <a:ext cx="10515600" cy="1325563"/>
          </a:xfrm>
        </p:spPr>
        <p:txBody>
          <a:bodyPr/>
          <a:lstStyle/>
          <a:p>
            <a:r>
              <a:rPr lang="en-US"/>
              <a:t>Possible Use cases</a:t>
            </a:r>
          </a:p>
        </p:txBody>
      </p:sp>
      <p:sp>
        <p:nvSpPr>
          <p:cNvPr id="3" name="Content Placeholder 2">
            <a:extLst>
              <a:ext uri="{FF2B5EF4-FFF2-40B4-BE49-F238E27FC236}">
                <a16:creationId xmlns:a16="http://schemas.microsoft.com/office/drawing/2014/main" id="{CC469C6C-76BD-D175-537A-32C1D585515B}"/>
              </a:ext>
            </a:extLst>
          </p:cNvPr>
          <p:cNvSpPr>
            <a:spLocks noGrp="1"/>
          </p:cNvSpPr>
          <p:nvPr>
            <p:ph idx="1"/>
          </p:nvPr>
        </p:nvSpPr>
        <p:spPr>
          <a:xfrm>
            <a:off x="0" y="1341896"/>
            <a:ext cx="12192000" cy="5516104"/>
          </a:xfrm>
        </p:spPr>
        <p:txBody>
          <a:bodyPr/>
          <a:lstStyle/>
          <a:p>
            <a:endParaRPr lang="en-US" dirty="0"/>
          </a:p>
        </p:txBody>
      </p:sp>
    </p:spTree>
    <p:extLst>
      <p:ext uri="{BB962C8B-B14F-4D97-AF65-F5344CB8AC3E}">
        <p14:creationId xmlns:p14="http://schemas.microsoft.com/office/powerpoint/2010/main" val="1046355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646E-400D-22A4-714E-C349A1756199}"/>
              </a:ext>
            </a:extLst>
          </p:cNvPr>
          <p:cNvSpPr>
            <a:spLocks noGrp="1"/>
          </p:cNvSpPr>
          <p:nvPr>
            <p:ph type="title"/>
          </p:nvPr>
        </p:nvSpPr>
        <p:spPr>
          <a:xfrm>
            <a:off x="0" y="16333"/>
            <a:ext cx="10515600" cy="1325563"/>
          </a:xfrm>
        </p:spPr>
        <p:txBody>
          <a:bodyPr/>
          <a:lstStyle/>
          <a:p>
            <a:endParaRPr lang="en-US"/>
          </a:p>
        </p:txBody>
      </p:sp>
      <p:sp>
        <p:nvSpPr>
          <p:cNvPr id="3" name="Content Placeholder 2">
            <a:extLst>
              <a:ext uri="{FF2B5EF4-FFF2-40B4-BE49-F238E27FC236}">
                <a16:creationId xmlns:a16="http://schemas.microsoft.com/office/drawing/2014/main" id="{CC469C6C-76BD-D175-537A-32C1D585515B}"/>
              </a:ext>
            </a:extLst>
          </p:cNvPr>
          <p:cNvSpPr>
            <a:spLocks noGrp="1"/>
          </p:cNvSpPr>
          <p:nvPr>
            <p:ph idx="1"/>
          </p:nvPr>
        </p:nvSpPr>
        <p:spPr>
          <a:xfrm>
            <a:off x="0" y="1341896"/>
            <a:ext cx="12192000" cy="5516104"/>
          </a:xfrm>
        </p:spPr>
        <p:txBody>
          <a:bodyPr/>
          <a:lstStyle/>
          <a:p>
            <a:endParaRPr lang="en-US" dirty="0"/>
          </a:p>
        </p:txBody>
      </p:sp>
    </p:spTree>
    <p:extLst>
      <p:ext uri="{BB962C8B-B14F-4D97-AF65-F5344CB8AC3E}">
        <p14:creationId xmlns:p14="http://schemas.microsoft.com/office/powerpoint/2010/main" val="425154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33E2-AE84-1F36-2D44-C2B221A7A7ED}"/>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47CFACB6-7D3E-4C46-72DD-A6F578D586E5}"/>
              </a:ext>
            </a:extLst>
          </p:cNvPr>
          <p:cNvSpPr>
            <a:spLocks noGrp="1"/>
          </p:cNvSpPr>
          <p:nvPr>
            <p:ph idx="1"/>
          </p:nvPr>
        </p:nvSpPr>
        <p:spPr/>
        <p:txBody>
          <a:bodyPr>
            <a:normAutofit fontScale="77500" lnSpcReduction="20000"/>
          </a:bodyPr>
          <a:lstStyle/>
          <a:p>
            <a:r>
              <a:rPr lang="en-US" dirty="0"/>
              <a:t>Uncertainty – Introduction</a:t>
            </a:r>
          </a:p>
          <a:p>
            <a:r>
              <a:rPr lang="en-US" dirty="0"/>
              <a:t>Types of uncertainty – ML</a:t>
            </a:r>
          </a:p>
          <a:p>
            <a:r>
              <a:rPr lang="en-US" dirty="0"/>
              <a:t>How to model uncertainty?</a:t>
            </a:r>
          </a:p>
          <a:p>
            <a:r>
              <a:rPr lang="en-US" dirty="0"/>
              <a:t>Conformal Predictions</a:t>
            </a:r>
          </a:p>
          <a:p>
            <a:pPr lvl="1"/>
            <a:r>
              <a:rPr lang="en-US" sz="2500" dirty="0"/>
              <a:t>Algorithmic Learning in a Random World </a:t>
            </a:r>
            <a:r>
              <a:rPr lang="en-US" dirty="0"/>
              <a:t>[</a:t>
            </a:r>
            <a:r>
              <a:rPr lang="en-US" dirty="0">
                <a:hlinkClick r:id="rId3"/>
              </a:rPr>
              <a:t>Link</a:t>
            </a:r>
            <a:r>
              <a:rPr lang="en-US" dirty="0"/>
              <a:t>]</a:t>
            </a:r>
          </a:p>
          <a:p>
            <a:pPr lvl="1"/>
            <a:r>
              <a:rPr lang="en-US" dirty="0"/>
              <a:t>Classification with Valid and Adaptive Coverage [</a:t>
            </a:r>
            <a:r>
              <a:rPr lang="en-US" dirty="0">
                <a:hlinkClick r:id="rId4"/>
              </a:rPr>
              <a:t>Link</a:t>
            </a:r>
            <a:r>
              <a:rPr lang="en-US" dirty="0"/>
              <a:t>]</a:t>
            </a:r>
          </a:p>
          <a:p>
            <a:pPr lvl="1"/>
            <a:r>
              <a:rPr lang="en-US" dirty="0" err="1"/>
              <a:t>Conformalized</a:t>
            </a:r>
            <a:r>
              <a:rPr lang="en-US" dirty="0"/>
              <a:t> quantile regression  - [</a:t>
            </a:r>
            <a:r>
              <a:rPr lang="en-US" dirty="0">
                <a:hlinkClick r:id="rId5"/>
              </a:rPr>
              <a:t>Link</a:t>
            </a:r>
            <a:r>
              <a:rPr lang="en-US" dirty="0"/>
              <a:t>]</a:t>
            </a:r>
          </a:p>
          <a:p>
            <a:pPr lvl="1"/>
            <a:endParaRPr lang="en-US" dirty="0"/>
          </a:p>
          <a:p>
            <a:pPr marL="0" indent="0">
              <a:buNone/>
            </a:pPr>
            <a:endParaRPr lang="en-US" dirty="0"/>
          </a:p>
          <a:p>
            <a:pPr marL="0" indent="0">
              <a:buNone/>
            </a:pPr>
            <a:endParaRPr lang="en-US" sz="1600" dirty="0"/>
          </a:p>
          <a:p>
            <a:pPr marL="0" indent="0">
              <a:buNone/>
            </a:pPr>
            <a:r>
              <a:rPr lang="en-US" sz="2100" dirty="0"/>
              <a:t>Ref:</a:t>
            </a:r>
          </a:p>
          <a:p>
            <a:pPr marL="0" indent="0">
              <a:buNone/>
            </a:pPr>
            <a:r>
              <a:rPr lang="en-US" sz="2100" dirty="0"/>
              <a:t>[1]: </a:t>
            </a:r>
            <a:r>
              <a:rPr lang="en-US" sz="2100" b="0" i="0" dirty="0">
                <a:solidFill>
                  <a:srgbClr val="212529"/>
                </a:solidFill>
                <a:effectLst/>
                <a:latin typeface="Times" panose="02020603050405020304" pitchFamily="18" charset="0"/>
              </a:rPr>
              <a:t>Aleatoric and Epistemic Uncertainty in Machine Learning: An Introduction to Concepts and Methods [</a:t>
            </a:r>
            <a:r>
              <a:rPr lang="en-US" sz="2100" b="0" i="0" dirty="0">
                <a:solidFill>
                  <a:srgbClr val="212529"/>
                </a:solidFill>
                <a:effectLst/>
                <a:latin typeface="Times" panose="02020603050405020304" pitchFamily="18" charset="0"/>
                <a:hlinkClick r:id="rId6"/>
              </a:rPr>
              <a:t>Link</a:t>
            </a:r>
            <a:r>
              <a:rPr lang="en-US" sz="2100" b="0" i="0" dirty="0">
                <a:solidFill>
                  <a:srgbClr val="212529"/>
                </a:solidFill>
                <a:effectLst/>
                <a:latin typeface="Times" panose="02020603050405020304" pitchFamily="18" charset="0"/>
              </a:rPr>
              <a:t>]</a:t>
            </a:r>
          </a:p>
          <a:p>
            <a:pPr marL="0" indent="0">
              <a:buNone/>
            </a:pPr>
            <a:r>
              <a:rPr lang="en-US" sz="2100" dirty="0">
                <a:solidFill>
                  <a:srgbClr val="212529"/>
                </a:solidFill>
                <a:latin typeface="Times" panose="02020603050405020304" pitchFamily="18" charset="0"/>
              </a:rPr>
              <a:t>[2]: A review of uncertainty quantification in deep learning: Techniques, applications and challenges [</a:t>
            </a:r>
            <a:r>
              <a:rPr lang="en-US" sz="2100" dirty="0">
                <a:solidFill>
                  <a:srgbClr val="212529"/>
                </a:solidFill>
                <a:latin typeface="Times" panose="02020603050405020304" pitchFamily="18" charset="0"/>
                <a:hlinkClick r:id="rId7"/>
              </a:rPr>
              <a:t>Link</a:t>
            </a:r>
            <a:r>
              <a:rPr lang="en-US" sz="2100" dirty="0">
                <a:solidFill>
                  <a:srgbClr val="212529"/>
                </a:solidFill>
                <a:latin typeface="Times" panose="02020603050405020304" pitchFamily="18" charset="0"/>
              </a:rPr>
              <a:t>]</a:t>
            </a:r>
          </a:p>
          <a:p>
            <a:pPr marL="0" indent="0">
              <a:buNone/>
            </a:pPr>
            <a:r>
              <a:rPr lang="en-US" sz="2100" b="0" i="0" dirty="0">
                <a:solidFill>
                  <a:srgbClr val="212529"/>
                </a:solidFill>
                <a:effectLst/>
                <a:latin typeface="Times" panose="02020603050405020304" pitchFamily="18" charset="0"/>
              </a:rPr>
              <a:t>[3]: A Gentle Introduction to Conformal Prediction and Distribution-Free Uncertainty Quantification [</a:t>
            </a:r>
            <a:r>
              <a:rPr lang="en-US" sz="2100" b="0" i="0" dirty="0">
                <a:solidFill>
                  <a:srgbClr val="212529"/>
                </a:solidFill>
                <a:effectLst/>
                <a:latin typeface="Times" panose="02020603050405020304" pitchFamily="18" charset="0"/>
                <a:hlinkClick r:id="rId8"/>
              </a:rPr>
              <a:t>Link</a:t>
            </a:r>
            <a:r>
              <a:rPr lang="en-US" sz="2100" b="0" i="0" dirty="0">
                <a:solidFill>
                  <a:srgbClr val="212529"/>
                </a:solidFill>
                <a:effectLst/>
                <a:latin typeface="Times" panose="02020603050405020304" pitchFamily="18" charset="0"/>
              </a:rPr>
              <a:t>]</a:t>
            </a:r>
          </a:p>
        </p:txBody>
      </p:sp>
    </p:spTree>
    <p:extLst>
      <p:ext uri="{BB962C8B-B14F-4D97-AF65-F5344CB8AC3E}">
        <p14:creationId xmlns:p14="http://schemas.microsoft.com/office/powerpoint/2010/main" val="4809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33D2-B6A5-232F-3D33-D8BAD6A04ED6}"/>
              </a:ext>
            </a:extLst>
          </p:cNvPr>
          <p:cNvSpPr>
            <a:spLocks noGrp="1"/>
          </p:cNvSpPr>
          <p:nvPr>
            <p:ph type="title"/>
          </p:nvPr>
        </p:nvSpPr>
        <p:spPr>
          <a:xfrm>
            <a:off x="103697" y="18255"/>
            <a:ext cx="10515600" cy="1325563"/>
          </a:xfrm>
        </p:spPr>
        <p:txBody>
          <a:bodyPr/>
          <a:lstStyle/>
          <a:p>
            <a:r>
              <a:rPr lang="en-US" dirty="0"/>
              <a:t>Introduction</a:t>
            </a:r>
          </a:p>
        </p:txBody>
      </p:sp>
      <p:sp>
        <p:nvSpPr>
          <p:cNvPr id="3" name="Content Placeholder 2">
            <a:extLst>
              <a:ext uri="{FF2B5EF4-FFF2-40B4-BE49-F238E27FC236}">
                <a16:creationId xmlns:a16="http://schemas.microsoft.com/office/drawing/2014/main" id="{02DA9FA9-5B91-1B8A-F58E-5041A7A93DC0}"/>
              </a:ext>
            </a:extLst>
          </p:cNvPr>
          <p:cNvSpPr>
            <a:spLocks noGrp="1"/>
          </p:cNvSpPr>
          <p:nvPr>
            <p:ph idx="1"/>
          </p:nvPr>
        </p:nvSpPr>
        <p:spPr>
          <a:xfrm>
            <a:off x="0" y="1099761"/>
            <a:ext cx="6226847" cy="5739984"/>
          </a:xfrm>
        </p:spPr>
        <p:txBody>
          <a:bodyPr>
            <a:normAutofit lnSpcReduction="10000"/>
          </a:bodyPr>
          <a:lstStyle/>
          <a:p>
            <a:r>
              <a:rPr lang="en-US" dirty="0"/>
              <a:t>Why necessary?</a:t>
            </a:r>
          </a:p>
          <a:p>
            <a:pPr lvl="1"/>
            <a:r>
              <a:rPr lang="en-US" dirty="0"/>
              <a:t>Reliability</a:t>
            </a:r>
          </a:p>
          <a:p>
            <a:pPr lvl="1"/>
            <a:r>
              <a:rPr lang="en-US" dirty="0"/>
              <a:t>Trustworthiness</a:t>
            </a:r>
          </a:p>
          <a:p>
            <a:r>
              <a:rPr lang="en-US" dirty="0"/>
              <a:t>Why difficult?</a:t>
            </a:r>
          </a:p>
          <a:p>
            <a:pPr lvl="1"/>
            <a:r>
              <a:rPr lang="en-US" dirty="0"/>
              <a:t>Data</a:t>
            </a:r>
          </a:p>
          <a:p>
            <a:pPr lvl="2"/>
            <a:r>
              <a:rPr lang="en-US" dirty="0"/>
              <a:t>Is the data sufficient?</a:t>
            </a:r>
          </a:p>
          <a:p>
            <a:pPr lvl="1"/>
            <a:r>
              <a:rPr lang="en-US" dirty="0"/>
              <a:t>Model</a:t>
            </a:r>
          </a:p>
          <a:p>
            <a:pPr lvl="2"/>
            <a:r>
              <a:rPr lang="en-US" dirty="0"/>
              <a:t>Is the candidate model suitable</a:t>
            </a:r>
          </a:p>
          <a:p>
            <a:pPr lvl="1"/>
            <a:r>
              <a:rPr lang="en-US" dirty="0"/>
              <a:t>Computation cost</a:t>
            </a:r>
          </a:p>
          <a:p>
            <a:pPr lvl="2"/>
            <a:endParaRPr lang="en-US" dirty="0"/>
          </a:p>
          <a:p>
            <a:pPr lvl="2"/>
            <a:endParaRPr lang="en-US" dirty="0"/>
          </a:p>
          <a:p>
            <a:endParaRPr lang="en-US" dirty="0"/>
          </a:p>
          <a:p>
            <a:r>
              <a:rPr lang="en-US" dirty="0"/>
              <a:t>How can this be useful?</a:t>
            </a:r>
          </a:p>
          <a:p>
            <a:pPr lvl="1"/>
            <a:r>
              <a:rPr lang="en-US" dirty="0"/>
              <a:t>Estimation of confidence in prediction</a:t>
            </a:r>
          </a:p>
          <a:p>
            <a:pPr lvl="1"/>
            <a:r>
              <a:rPr lang="en-US" dirty="0"/>
              <a:t>Helps with decision making</a:t>
            </a:r>
          </a:p>
        </p:txBody>
      </p:sp>
      <p:pic>
        <p:nvPicPr>
          <p:cNvPr id="5" name="Picture 4">
            <a:extLst>
              <a:ext uri="{FF2B5EF4-FFF2-40B4-BE49-F238E27FC236}">
                <a16:creationId xmlns:a16="http://schemas.microsoft.com/office/drawing/2014/main" id="{5559015F-7FB7-ACE5-A740-11204D980420}"/>
              </a:ext>
            </a:extLst>
          </p:cNvPr>
          <p:cNvPicPr>
            <a:picLocks noChangeAspect="1"/>
          </p:cNvPicPr>
          <p:nvPr/>
        </p:nvPicPr>
        <p:blipFill>
          <a:blip r:embed="rId3"/>
          <a:stretch>
            <a:fillRect/>
          </a:stretch>
        </p:blipFill>
        <p:spPr>
          <a:xfrm>
            <a:off x="5965153" y="218857"/>
            <a:ext cx="6226847" cy="2249922"/>
          </a:xfrm>
          <a:prstGeom prst="rect">
            <a:avLst/>
          </a:prstGeom>
        </p:spPr>
      </p:pic>
      <p:sp>
        <p:nvSpPr>
          <p:cNvPr id="6" name="TextBox 5">
            <a:extLst>
              <a:ext uri="{FF2B5EF4-FFF2-40B4-BE49-F238E27FC236}">
                <a16:creationId xmlns:a16="http://schemas.microsoft.com/office/drawing/2014/main" id="{829416FF-3207-62B3-A473-A1F63B1E88F7}"/>
              </a:ext>
            </a:extLst>
          </p:cNvPr>
          <p:cNvSpPr txBox="1"/>
          <p:nvPr/>
        </p:nvSpPr>
        <p:spPr>
          <a:xfrm>
            <a:off x="6096000" y="2426353"/>
            <a:ext cx="6117995" cy="923330"/>
          </a:xfrm>
          <a:prstGeom prst="rect">
            <a:avLst/>
          </a:prstGeom>
          <a:noFill/>
        </p:spPr>
        <p:txBody>
          <a:bodyPr wrap="square" rtlCol="0">
            <a:spAutoFit/>
          </a:bodyPr>
          <a:lstStyle/>
          <a:p>
            <a:r>
              <a:rPr lang="en-US" u="sng" dirty="0"/>
              <a:t>Predictions from Efficient net. </a:t>
            </a:r>
          </a:p>
          <a:p>
            <a:r>
              <a:rPr lang="en-US" b="1" dirty="0"/>
              <a:t>Left</a:t>
            </a:r>
            <a:r>
              <a:rPr lang="en-US" dirty="0"/>
              <a:t>: NN predicts – ‘Typewriter keyboard’ w/ 83.14% certainty.</a:t>
            </a:r>
          </a:p>
          <a:p>
            <a:r>
              <a:rPr lang="en-US" b="1" dirty="0"/>
              <a:t>Right</a:t>
            </a:r>
            <a:r>
              <a:rPr lang="en-US" dirty="0"/>
              <a:t>: NN predicts – ‘Stone wall’ w/ 87.63% certainty.</a:t>
            </a:r>
          </a:p>
        </p:txBody>
      </p:sp>
      <p:pic>
        <p:nvPicPr>
          <p:cNvPr id="8" name="Picture 7">
            <a:extLst>
              <a:ext uri="{FF2B5EF4-FFF2-40B4-BE49-F238E27FC236}">
                <a16:creationId xmlns:a16="http://schemas.microsoft.com/office/drawing/2014/main" id="{1339F8E6-192B-D007-37BD-3DF9ECE67A1D}"/>
              </a:ext>
            </a:extLst>
          </p:cNvPr>
          <p:cNvPicPr>
            <a:picLocks noChangeAspect="1"/>
          </p:cNvPicPr>
          <p:nvPr/>
        </p:nvPicPr>
        <p:blipFill>
          <a:blip r:embed="rId4"/>
          <a:stretch>
            <a:fillRect/>
          </a:stretch>
        </p:blipFill>
        <p:spPr>
          <a:xfrm>
            <a:off x="4572000" y="3901585"/>
            <a:ext cx="7620000" cy="1722587"/>
          </a:xfrm>
          <a:prstGeom prst="rect">
            <a:avLst/>
          </a:prstGeom>
        </p:spPr>
      </p:pic>
      <p:sp>
        <p:nvSpPr>
          <p:cNvPr id="9" name="TextBox 8">
            <a:extLst>
              <a:ext uri="{FF2B5EF4-FFF2-40B4-BE49-F238E27FC236}">
                <a16:creationId xmlns:a16="http://schemas.microsoft.com/office/drawing/2014/main" id="{3B68AF35-C27A-7F85-0F06-A3ECB02CD068}"/>
              </a:ext>
            </a:extLst>
          </p:cNvPr>
          <p:cNvSpPr txBox="1"/>
          <p:nvPr/>
        </p:nvSpPr>
        <p:spPr>
          <a:xfrm>
            <a:off x="9323109" y="3537783"/>
            <a:ext cx="2064470" cy="369332"/>
          </a:xfrm>
          <a:prstGeom prst="rect">
            <a:avLst/>
          </a:prstGeom>
          <a:noFill/>
        </p:spPr>
        <p:txBody>
          <a:bodyPr wrap="square" rtlCol="0">
            <a:spAutoFit/>
          </a:bodyPr>
          <a:lstStyle/>
          <a:p>
            <a:r>
              <a:rPr lang="en-US" dirty="0">
                <a:solidFill>
                  <a:srgbClr val="FF0000"/>
                </a:solidFill>
              </a:rPr>
              <a:t>Adversarial example</a:t>
            </a:r>
          </a:p>
        </p:txBody>
      </p:sp>
      <p:sp>
        <p:nvSpPr>
          <p:cNvPr id="10" name="TextBox 9">
            <a:extLst>
              <a:ext uri="{FF2B5EF4-FFF2-40B4-BE49-F238E27FC236}">
                <a16:creationId xmlns:a16="http://schemas.microsoft.com/office/drawing/2014/main" id="{96829DD8-7B9C-0396-1925-CF6CD3B9D09E}"/>
              </a:ext>
            </a:extLst>
          </p:cNvPr>
          <p:cNvSpPr txBox="1"/>
          <p:nvPr/>
        </p:nvSpPr>
        <p:spPr>
          <a:xfrm>
            <a:off x="5590370" y="3520476"/>
            <a:ext cx="2064470" cy="369332"/>
          </a:xfrm>
          <a:prstGeom prst="rect">
            <a:avLst/>
          </a:prstGeom>
          <a:noFill/>
        </p:spPr>
        <p:txBody>
          <a:bodyPr wrap="square" rtlCol="0">
            <a:spAutoFit/>
          </a:bodyPr>
          <a:lstStyle/>
          <a:p>
            <a:r>
              <a:rPr lang="en-US" dirty="0">
                <a:solidFill>
                  <a:srgbClr val="FF0000"/>
                </a:solidFill>
              </a:rPr>
              <a:t>Correct observation</a:t>
            </a:r>
          </a:p>
        </p:txBody>
      </p:sp>
      <p:sp>
        <p:nvSpPr>
          <p:cNvPr id="11" name="TextBox 10">
            <a:extLst>
              <a:ext uri="{FF2B5EF4-FFF2-40B4-BE49-F238E27FC236}">
                <a16:creationId xmlns:a16="http://schemas.microsoft.com/office/drawing/2014/main" id="{DA8E1B0B-F9D2-3969-1095-264A37ED1E6D}"/>
              </a:ext>
            </a:extLst>
          </p:cNvPr>
          <p:cNvSpPr txBox="1"/>
          <p:nvPr/>
        </p:nvSpPr>
        <p:spPr>
          <a:xfrm>
            <a:off x="5434250" y="5546590"/>
            <a:ext cx="1986378" cy="369332"/>
          </a:xfrm>
          <a:prstGeom prst="rect">
            <a:avLst/>
          </a:prstGeom>
          <a:noFill/>
        </p:spPr>
        <p:txBody>
          <a:bodyPr wrap="none" rtlCol="0">
            <a:spAutoFit/>
          </a:bodyPr>
          <a:lstStyle/>
          <a:p>
            <a:r>
              <a:rPr lang="en-US" dirty="0"/>
              <a:t>negative sentiment</a:t>
            </a:r>
          </a:p>
        </p:txBody>
      </p:sp>
      <p:sp>
        <p:nvSpPr>
          <p:cNvPr id="12" name="TextBox 11">
            <a:extLst>
              <a:ext uri="{FF2B5EF4-FFF2-40B4-BE49-F238E27FC236}">
                <a16:creationId xmlns:a16="http://schemas.microsoft.com/office/drawing/2014/main" id="{E941D1BB-15AD-1BA7-277E-403BB97C5633}"/>
              </a:ext>
            </a:extLst>
          </p:cNvPr>
          <p:cNvSpPr txBox="1"/>
          <p:nvPr/>
        </p:nvSpPr>
        <p:spPr>
          <a:xfrm>
            <a:off x="9394215" y="5538118"/>
            <a:ext cx="1922257" cy="369332"/>
          </a:xfrm>
          <a:prstGeom prst="rect">
            <a:avLst/>
          </a:prstGeom>
          <a:noFill/>
        </p:spPr>
        <p:txBody>
          <a:bodyPr wrap="none" rtlCol="0">
            <a:spAutoFit/>
          </a:bodyPr>
          <a:lstStyle/>
          <a:p>
            <a:r>
              <a:rPr lang="en-US" dirty="0"/>
              <a:t>positive sentiment</a:t>
            </a:r>
          </a:p>
        </p:txBody>
      </p:sp>
      <p:sp>
        <p:nvSpPr>
          <p:cNvPr id="13" name="Rectangle 12">
            <a:extLst>
              <a:ext uri="{FF2B5EF4-FFF2-40B4-BE49-F238E27FC236}">
                <a16:creationId xmlns:a16="http://schemas.microsoft.com/office/drawing/2014/main" id="{4E27E495-D49F-DCC0-BA59-07865D83391E}"/>
              </a:ext>
            </a:extLst>
          </p:cNvPr>
          <p:cNvSpPr/>
          <p:nvPr/>
        </p:nvSpPr>
        <p:spPr>
          <a:xfrm>
            <a:off x="4709160" y="4183380"/>
            <a:ext cx="445770" cy="2514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C309D90-AFE7-C821-5C7E-8D7C3B9CE996}"/>
              </a:ext>
            </a:extLst>
          </p:cNvPr>
          <p:cNvSpPr/>
          <p:nvPr/>
        </p:nvSpPr>
        <p:spPr>
          <a:xfrm>
            <a:off x="8614410" y="4179570"/>
            <a:ext cx="445770" cy="2514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18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66BE-1926-1BCA-E249-9386FFAF94AB}"/>
              </a:ext>
            </a:extLst>
          </p:cNvPr>
          <p:cNvSpPr>
            <a:spLocks noGrp="1"/>
          </p:cNvSpPr>
          <p:nvPr>
            <p:ph type="title"/>
          </p:nvPr>
        </p:nvSpPr>
        <p:spPr>
          <a:xfrm>
            <a:off x="94270" y="0"/>
            <a:ext cx="10515600" cy="1325563"/>
          </a:xfrm>
        </p:spPr>
        <p:txBody>
          <a:bodyPr/>
          <a:lstStyle/>
          <a:p>
            <a:r>
              <a:rPr lang="en-US" dirty="0"/>
              <a:t>How to quantify Uncertainty</a:t>
            </a:r>
          </a:p>
        </p:txBody>
      </p:sp>
      <p:sp>
        <p:nvSpPr>
          <p:cNvPr id="3" name="Content Placeholder 2">
            <a:extLst>
              <a:ext uri="{FF2B5EF4-FFF2-40B4-BE49-F238E27FC236}">
                <a16:creationId xmlns:a16="http://schemas.microsoft.com/office/drawing/2014/main" id="{D6803B30-D34D-10EF-716E-2E4B64475B94}"/>
              </a:ext>
            </a:extLst>
          </p:cNvPr>
          <p:cNvSpPr>
            <a:spLocks noGrp="1"/>
          </p:cNvSpPr>
          <p:nvPr>
            <p:ph idx="1"/>
          </p:nvPr>
        </p:nvSpPr>
        <p:spPr>
          <a:xfrm>
            <a:off x="0" y="1253330"/>
            <a:ext cx="12192000" cy="5604669"/>
          </a:xfrm>
        </p:spPr>
        <p:txBody>
          <a:bodyPr/>
          <a:lstStyle/>
          <a:p>
            <a:r>
              <a:rPr lang="en-US" b="1" dirty="0"/>
              <a:t>Aleatoric</a:t>
            </a:r>
            <a:r>
              <a:rPr lang="en-US" dirty="0"/>
              <a:t> (Statistical) uncertainty</a:t>
            </a:r>
          </a:p>
          <a:p>
            <a:pPr lvl="1"/>
            <a:r>
              <a:rPr lang="en-US" dirty="0"/>
              <a:t>Notion of randomness</a:t>
            </a:r>
          </a:p>
          <a:p>
            <a:pPr lvl="1"/>
            <a:r>
              <a:rPr lang="en-US" dirty="0"/>
              <a:t>Data generation process has stochastic component that is impossible to reduce.</a:t>
            </a:r>
          </a:p>
          <a:p>
            <a:pPr lvl="1"/>
            <a:r>
              <a:rPr lang="en-US" dirty="0"/>
              <a:t>Usually irreducible</a:t>
            </a:r>
          </a:p>
          <a:p>
            <a:r>
              <a:rPr lang="en-US" b="1" dirty="0"/>
              <a:t>Epistemic</a:t>
            </a:r>
            <a:r>
              <a:rPr lang="en-US" dirty="0"/>
              <a:t> (systematic) uncertainty</a:t>
            </a:r>
          </a:p>
          <a:p>
            <a:pPr lvl="1"/>
            <a:r>
              <a:rPr lang="en-US" dirty="0"/>
              <a:t>Due to lack of knowledge (of best model)</a:t>
            </a:r>
          </a:p>
          <a:p>
            <a:pPr lvl="1"/>
            <a:r>
              <a:rPr lang="en-US" dirty="0"/>
              <a:t>Ignorance (epistemic state) of designer/agent while designing a ML model</a:t>
            </a:r>
          </a:p>
          <a:p>
            <a:pPr lvl="1"/>
            <a:r>
              <a:rPr lang="en-US" dirty="0"/>
              <a:t>Possibly reducible</a:t>
            </a:r>
          </a:p>
          <a:p>
            <a:r>
              <a:rPr lang="en-US" dirty="0"/>
              <a:t>How to identify them?</a:t>
            </a:r>
          </a:p>
          <a:p>
            <a:pPr lvl="1"/>
            <a:r>
              <a:rPr lang="en-US" dirty="0"/>
              <a:t>At times difficult to identify</a:t>
            </a:r>
          </a:p>
          <a:p>
            <a:pPr lvl="1"/>
            <a:r>
              <a:rPr lang="en-US" dirty="0"/>
              <a:t>Sometimes we don’t care – if aim is quality of prediction, source is irrelevant</a:t>
            </a:r>
          </a:p>
          <a:p>
            <a:pPr lvl="2"/>
            <a:r>
              <a:rPr lang="en-US" dirty="0"/>
              <a:t>Purely probabilistic approach combines and doesn’t distinguish</a:t>
            </a:r>
          </a:p>
        </p:txBody>
      </p:sp>
    </p:spTree>
    <p:extLst>
      <p:ext uri="{BB962C8B-B14F-4D97-AF65-F5344CB8AC3E}">
        <p14:creationId xmlns:p14="http://schemas.microsoft.com/office/powerpoint/2010/main" val="3612399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0922-0E36-E9C5-20A8-112BD79D3AA0}"/>
              </a:ext>
            </a:extLst>
          </p:cNvPr>
          <p:cNvSpPr>
            <a:spLocks noGrp="1"/>
          </p:cNvSpPr>
          <p:nvPr>
            <p:ph type="title"/>
          </p:nvPr>
        </p:nvSpPr>
        <p:spPr>
          <a:xfrm>
            <a:off x="94270" y="0"/>
            <a:ext cx="10515600" cy="1325563"/>
          </a:xfrm>
        </p:spPr>
        <p:txBody>
          <a:bodyPr/>
          <a:lstStyle/>
          <a:p>
            <a:r>
              <a:rPr lang="en-US" dirty="0"/>
              <a:t>Example</a:t>
            </a:r>
          </a:p>
        </p:txBody>
      </p:sp>
      <p:pic>
        <p:nvPicPr>
          <p:cNvPr id="5" name="Picture 4">
            <a:extLst>
              <a:ext uri="{FF2B5EF4-FFF2-40B4-BE49-F238E27FC236}">
                <a16:creationId xmlns:a16="http://schemas.microsoft.com/office/drawing/2014/main" id="{3AA6EBD9-F243-AED8-ED77-508137B9C0F2}"/>
              </a:ext>
            </a:extLst>
          </p:cNvPr>
          <p:cNvPicPr>
            <a:picLocks noChangeAspect="1"/>
          </p:cNvPicPr>
          <p:nvPr/>
        </p:nvPicPr>
        <p:blipFill>
          <a:blip r:embed="rId3"/>
          <a:stretch>
            <a:fillRect/>
          </a:stretch>
        </p:blipFill>
        <p:spPr>
          <a:xfrm>
            <a:off x="4496586" y="882141"/>
            <a:ext cx="7107809" cy="2202323"/>
          </a:xfrm>
          <a:prstGeom prst="rect">
            <a:avLst/>
          </a:prstGeom>
        </p:spPr>
      </p:pic>
      <p:sp>
        <p:nvSpPr>
          <p:cNvPr id="6" name="TextBox 5">
            <a:extLst>
              <a:ext uri="{FF2B5EF4-FFF2-40B4-BE49-F238E27FC236}">
                <a16:creationId xmlns:a16="http://schemas.microsoft.com/office/drawing/2014/main" id="{475DB987-9168-46BD-6CB5-1888D7FCBB3D}"/>
              </a:ext>
            </a:extLst>
          </p:cNvPr>
          <p:cNvSpPr txBox="1"/>
          <p:nvPr/>
        </p:nvSpPr>
        <p:spPr>
          <a:xfrm>
            <a:off x="810705" y="1791093"/>
            <a:ext cx="3252814" cy="523220"/>
          </a:xfrm>
          <a:prstGeom prst="rect">
            <a:avLst/>
          </a:prstGeom>
          <a:noFill/>
        </p:spPr>
        <p:txBody>
          <a:bodyPr wrap="none" rtlCol="0">
            <a:spAutoFit/>
          </a:bodyPr>
          <a:lstStyle/>
          <a:p>
            <a:r>
              <a:rPr lang="en-US" sz="2800" dirty="0"/>
              <a:t>Aleatoric uncertainty</a:t>
            </a:r>
          </a:p>
        </p:txBody>
      </p:sp>
      <p:pic>
        <p:nvPicPr>
          <p:cNvPr id="8" name="Picture 7">
            <a:extLst>
              <a:ext uri="{FF2B5EF4-FFF2-40B4-BE49-F238E27FC236}">
                <a16:creationId xmlns:a16="http://schemas.microsoft.com/office/drawing/2014/main" id="{4D4D7102-E5DF-09DE-B19D-563ECC322AF8}"/>
              </a:ext>
            </a:extLst>
          </p:cNvPr>
          <p:cNvPicPr>
            <a:picLocks noChangeAspect="1"/>
          </p:cNvPicPr>
          <p:nvPr/>
        </p:nvPicPr>
        <p:blipFill>
          <a:blip r:embed="rId4"/>
          <a:stretch>
            <a:fillRect/>
          </a:stretch>
        </p:blipFill>
        <p:spPr>
          <a:xfrm>
            <a:off x="4571999" y="3966605"/>
            <a:ext cx="6876027" cy="2396488"/>
          </a:xfrm>
          <a:prstGeom prst="rect">
            <a:avLst/>
          </a:prstGeom>
        </p:spPr>
      </p:pic>
      <p:sp>
        <p:nvSpPr>
          <p:cNvPr id="9" name="TextBox 8">
            <a:extLst>
              <a:ext uri="{FF2B5EF4-FFF2-40B4-BE49-F238E27FC236}">
                <a16:creationId xmlns:a16="http://schemas.microsoft.com/office/drawing/2014/main" id="{A4C68471-9407-926D-3005-C7EE60881EAC}"/>
              </a:ext>
            </a:extLst>
          </p:cNvPr>
          <p:cNvSpPr txBox="1"/>
          <p:nvPr/>
        </p:nvSpPr>
        <p:spPr>
          <a:xfrm>
            <a:off x="810705" y="4980183"/>
            <a:ext cx="3335016" cy="523220"/>
          </a:xfrm>
          <a:prstGeom prst="rect">
            <a:avLst/>
          </a:prstGeom>
          <a:noFill/>
        </p:spPr>
        <p:txBody>
          <a:bodyPr wrap="none" rtlCol="0">
            <a:spAutoFit/>
          </a:bodyPr>
          <a:lstStyle/>
          <a:p>
            <a:r>
              <a:rPr lang="en-US" sz="2800" dirty="0"/>
              <a:t>Epistemic uncertainty</a:t>
            </a:r>
          </a:p>
        </p:txBody>
      </p:sp>
    </p:spTree>
    <p:extLst>
      <p:ext uri="{BB962C8B-B14F-4D97-AF65-F5344CB8AC3E}">
        <p14:creationId xmlns:p14="http://schemas.microsoft.com/office/powerpoint/2010/main" val="321191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E86CF8-6396-3F2E-8511-FFC1BCD4DA7E}"/>
              </a:ext>
            </a:extLst>
          </p:cNvPr>
          <p:cNvPicPr>
            <a:picLocks noChangeAspect="1"/>
          </p:cNvPicPr>
          <p:nvPr/>
        </p:nvPicPr>
        <p:blipFill>
          <a:blip r:embed="rId3"/>
          <a:stretch>
            <a:fillRect/>
          </a:stretch>
        </p:blipFill>
        <p:spPr>
          <a:xfrm>
            <a:off x="2151569" y="3894648"/>
            <a:ext cx="9925050" cy="2933700"/>
          </a:xfrm>
          <a:prstGeom prst="rect">
            <a:avLst/>
          </a:prstGeom>
        </p:spPr>
      </p:pic>
      <p:pic>
        <p:nvPicPr>
          <p:cNvPr id="10" name="Picture 9">
            <a:extLst>
              <a:ext uri="{FF2B5EF4-FFF2-40B4-BE49-F238E27FC236}">
                <a16:creationId xmlns:a16="http://schemas.microsoft.com/office/drawing/2014/main" id="{B89615A4-10E3-0852-B7C1-A8FC2BCD9329}"/>
              </a:ext>
            </a:extLst>
          </p:cNvPr>
          <p:cNvPicPr>
            <a:picLocks noChangeAspect="1"/>
          </p:cNvPicPr>
          <p:nvPr/>
        </p:nvPicPr>
        <p:blipFill>
          <a:blip r:embed="rId4"/>
          <a:stretch>
            <a:fillRect/>
          </a:stretch>
        </p:blipFill>
        <p:spPr>
          <a:xfrm>
            <a:off x="8880049" y="1327801"/>
            <a:ext cx="3001652" cy="3001652"/>
          </a:xfrm>
          <a:prstGeom prst="rect">
            <a:avLst/>
          </a:prstGeom>
        </p:spPr>
      </p:pic>
      <p:sp>
        <p:nvSpPr>
          <p:cNvPr id="2" name="Title 1">
            <a:extLst>
              <a:ext uri="{FF2B5EF4-FFF2-40B4-BE49-F238E27FC236}">
                <a16:creationId xmlns:a16="http://schemas.microsoft.com/office/drawing/2014/main" id="{E3A51AC9-CBA5-7552-FF5B-D9515396CDDB}"/>
              </a:ext>
            </a:extLst>
          </p:cNvPr>
          <p:cNvSpPr>
            <a:spLocks noGrp="1"/>
          </p:cNvSpPr>
          <p:nvPr>
            <p:ph type="title"/>
          </p:nvPr>
        </p:nvSpPr>
        <p:spPr>
          <a:xfrm>
            <a:off x="94270" y="0"/>
            <a:ext cx="10515600" cy="1325563"/>
          </a:xfrm>
        </p:spPr>
        <p:txBody>
          <a:bodyPr/>
          <a:lstStyle/>
          <a:p>
            <a:r>
              <a:rPr lang="en-US" dirty="0"/>
              <a:t>Sources of uncertainty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F22E24-4E2B-4D41-58A3-306441A3990A}"/>
                  </a:ext>
                </a:extLst>
              </p:cNvPr>
              <p:cNvSpPr>
                <a:spLocks noGrp="1"/>
              </p:cNvSpPr>
              <p:nvPr>
                <p:ph idx="1"/>
              </p:nvPr>
            </p:nvSpPr>
            <p:spPr>
              <a:xfrm>
                <a:off x="-87101" y="1098778"/>
                <a:ext cx="12192000" cy="5532437"/>
              </a:xfrm>
            </p:spPr>
            <p:txBody>
              <a:bodyPr/>
              <a:lstStyle/>
              <a:p>
                <a:r>
                  <a:rPr lang="en-US" dirty="0">
                    <a:solidFill>
                      <a:srgbClr val="FF0000"/>
                    </a:solidFill>
                  </a:rPr>
                  <a:t>Aleatoric</a:t>
                </a:r>
                <a:r>
                  <a:rPr lang="en-US" dirty="0"/>
                  <a:t> Uncertainty: The relationship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is non-deterministic.</a:t>
                </a:r>
              </a:p>
              <a:p>
                <a:pPr lvl="1"/>
                <a:r>
                  <a:rPr lang="en-US" dirty="0"/>
                  <a:t>Uncertainty of actual outcome remains uncertain  </a:t>
                </a:r>
              </a:p>
              <a:p>
                <a:r>
                  <a:rPr lang="en-US" dirty="0">
                    <a:solidFill>
                      <a:schemeClr val="accent1"/>
                    </a:solidFill>
                  </a:rPr>
                  <a:t>Model</a:t>
                </a:r>
                <a:r>
                  <a:rPr lang="en-US" dirty="0"/>
                  <a:t> uncertainty: Choice of model family (Hypothesis)</a:t>
                </a:r>
              </a:p>
              <a:p>
                <a:pPr lvl="1"/>
                <a:r>
                  <a:rPr lang="en-US" dirty="0"/>
                  <a:t>Linear model for a NL relationship</a:t>
                </a:r>
              </a:p>
              <a:p>
                <a:r>
                  <a:rPr lang="en-US" dirty="0">
                    <a:solidFill>
                      <a:schemeClr val="accent6"/>
                    </a:solidFill>
                  </a:rPr>
                  <a:t>Approximation</a:t>
                </a:r>
                <a:r>
                  <a:rPr lang="en-US" dirty="0"/>
                  <a:t> Uncertainty:</a:t>
                </a:r>
              </a:p>
              <a:p>
                <a:pPr lvl="1"/>
                <a:r>
                  <a:rPr lang="en-US" dirty="0"/>
                  <a:t>How well the model approximates the true relationship</a:t>
                </a:r>
              </a:p>
            </p:txBody>
          </p:sp>
        </mc:Choice>
        <mc:Fallback>
          <p:sp>
            <p:nvSpPr>
              <p:cNvPr id="3" name="Content Placeholder 2">
                <a:extLst>
                  <a:ext uri="{FF2B5EF4-FFF2-40B4-BE49-F238E27FC236}">
                    <a16:creationId xmlns:a16="http://schemas.microsoft.com/office/drawing/2014/main" id="{8EF22E24-4E2B-4D41-58A3-306441A3990A}"/>
                  </a:ext>
                </a:extLst>
              </p:cNvPr>
              <p:cNvSpPr>
                <a:spLocks noGrp="1" noRot="1" noChangeAspect="1" noMove="1" noResize="1" noEditPoints="1" noAdjustHandles="1" noChangeArrowheads="1" noChangeShapeType="1" noTextEdit="1"/>
              </p:cNvSpPr>
              <p:nvPr>
                <p:ph idx="1"/>
              </p:nvPr>
            </p:nvSpPr>
            <p:spPr>
              <a:xfrm>
                <a:off x="-87101" y="1098778"/>
                <a:ext cx="12192000" cy="5532437"/>
              </a:xfrm>
              <a:blipFill>
                <a:blip r:embed="rId5"/>
                <a:stretch>
                  <a:fillRect l="-900" t="-1762"/>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0BFA6950-9DA9-47B7-9C31-7DBAB4121BBD}"/>
              </a:ext>
            </a:extLst>
          </p:cNvPr>
          <p:cNvSpPr/>
          <p:nvPr/>
        </p:nvSpPr>
        <p:spPr>
          <a:xfrm>
            <a:off x="2941162" y="5674939"/>
            <a:ext cx="2064470" cy="414780"/>
          </a:xfrm>
          <a:prstGeom prst="rect">
            <a:avLst/>
          </a:prstGeom>
          <a:noFill/>
          <a:ln w="38100">
            <a:solidFill>
              <a:srgbClr val="FF0000"/>
            </a:solid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F5C8CD-7079-754D-3D4C-421B2DEE7FBE}"/>
              </a:ext>
            </a:extLst>
          </p:cNvPr>
          <p:cNvSpPr/>
          <p:nvPr/>
        </p:nvSpPr>
        <p:spPr>
          <a:xfrm>
            <a:off x="2337847" y="5128185"/>
            <a:ext cx="2667785" cy="414780"/>
          </a:xfrm>
          <a:prstGeom prst="rect">
            <a:avLst/>
          </a:prstGeom>
          <a:noFill/>
          <a:ln w="38100">
            <a:solidFill>
              <a:schemeClr val="accent1"/>
            </a:solidFill>
          </a:ln>
          <a:effectLst>
            <a:glow rad="101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5BEC8FA-3352-6F14-D805-DED7E8422845}"/>
              </a:ext>
            </a:extLst>
          </p:cNvPr>
          <p:cNvSpPr/>
          <p:nvPr/>
        </p:nvSpPr>
        <p:spPr>
          <a:xfrm>
            <a:off x="7032395" y="3968688"/>
            <a:ext cx="1206631" cy="772998"/>
          </a:xfrm>
          <a:prstGeom prst="rect">
            <a:avLst/>
          </a:prstGeom>
          <a:noFill/>
          <a:ln w="38100">
            <a:solidFill>
              <a:schemeClr val="accent6">
                <a:lumMod val="50000"/>
              </a:schemeClr>
            </a:solidFill>
          </a:ln>
          <a:effectLst>
            <a:glow rad="101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6"/>
                </a:solidFill>
              </a:ln>
              <a:solidFill>
                <a:schemeClr val="accent6"/>
              </a:solidFill>
            </a:endParaRPr>
          </a:p>
        </p:txBody>
      </p:sp>
    </p:spTree>
    <p:extLst>
      <p:ext uri="{BB962C8B-B14F-4D97-AF65-F5344CB8AC3E}">
        <p14:creationId xmlns:p14="http://schemas.microsoft.com/office/powerpoint/2010/main" val="423738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54A2-CEB6-D838-62C8-B74A3DD0376C}"/>
              </a:ext>
            </a:extLst>
          </p:cNvPr>
          <p:cNvSpPr>
            <a:spLocks noGrp="1"/>
          </p:cNvSpPr>
          <p:nvPr>
            <p:ph type="title"/>
          </p:nvPr>
        </p:nvSpPr>
        <p:spPr>
          <a:xfrm>
            <a:off x="94270" y="0"/>
            <a:ext cx="10515600" cy="1325563"/>
          </a:xfrm>
        </p:spPr>
        <p:txBody>
          <a:bodyPr/>
          <a:lstStyle/>
          <a:p>
            <a:r>
              <a:rPr lang="en-US" dirty="0"/>
              <a:t>Hypothetical (Ideal world) solutions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424B56-A243-9593-D706-53C0D2E94EAB}"/>
                  </a:ext>
                </a:extLst>
              </p:cNvPr>
              <p:cNvSpPr>
                <a:spLocks noGrp="1"/>
              </p:cNvSpPr>
              <p:nvPr>
                <p:ph idx="1"/>
              </p:nvPr>
            </p:nvSpPr>
            <p:spPr>
              <a:xfrm>
                <a:off x="0" y="1253330"/>
                <a:ext cx="12192000" cy="5604669"/>
              </a:xfrm>
            </p:spPr>
            <p:txBody>
              <a:bodyPr/>
              <a:lstStyle/>
              <a:p>
                <a:r>
                  <a:rPr lang="en-US" dirty="0">
                    <a:solidFill>
                      <a:srgbClr val="FF0000"/>
                    </a:solidFill>
                  </a:rPr>
                  <a:t>Aleatoric</a:t>
                </a:r>
                <a:r>
                  <a:rPr lang="en-US" dirty="0"/>
                  <a:t> Uncertainty: [</a:t>
                </a:r>
                <a:r>
                  <a:rPr lang="en-US" dirty="0">
                    <a:hlinkClick r:id="rId3"/>
                  </a:rPr>
                  <a:t>UAML library</a:t>
                </a:r>
                <a:r>
                  <a:rPr lang="en-US" dirty="0"/>
                  <a:t>]</a:t>
                </a:r>
              </a:p>
              <a:p>
                <a:pPr lvl="1"/>
                <a:r>
                  <a:rPr lang="en-US" dirty="0"/>
                  <a:t>Sample data resembles population</a:t>
                </a:r>
              </a:p>
              <a:p>
                <a:pPr lvl="1"/>
                <a:r>
                  <a:rPr lang="en-US" dirty="0"/>
                  <a:t>All features useful and noise free</a:t>
                </a:r>
              </a:p>
              <a:p>
                <a:pPr lvl="1"/>
                <a:r>
                  <a:rPr lang="en-US" dirty="0"/>
                  <a:t>No randomness</a:t>
                </a:r>
              </a:p>
              <a:p>
                <a:r>
                  <a:rPr lang="en-US" dirty="0">
                    <a:solidFill>
                      <a:schemeClr val="accent1"/>
                    </a:solidFill>
                  </a:rPr>
                  <a:t>Model</a:t>
                </a:r>
                <a:r>
                  <a:rPr lang="en-US" dirty="0"/>
                  <a:t> uncertainty: </a:t>
                </a:r>
              </a:p>
              <a:p>
                <a:pPr lvl="1"/>
                <a:r>
                  <a:rPr lang="en-US" dirty="0"/>
                  <a:t>Difficult to quantify, so usually ignored</a:t>
                </a:r>
              </a:p>
              <a:p>
                <a:pPr lvl="1"/>
                <a:r>
                  <a:rPr lang="en-US" dirty="0"/>
                  <a:t>Need to express uncertainty on all possible hypothesis space.</a:t>
                </a:r>
              </a:p>
              <a:p>
                <a:r>
                  <a:rPr lang="en-US" dirty="0">
                    <a:solidFill>
                      <a:schemeClr val="accent6"/>
                    </a:solidFill>
                  </a:rPr>
                  <a:t>Approximation</a:t>
                </a:r>
                <a:r>
                  <a:rPr lang="en-US" dirty="0"/>
                  <a:t> Uncertainty:</a:t>
                </a:r>
              </a:p>
              <a:p>
                <a:pPr lvl="1"/>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oMath>
                </a14:m>
                <a:r>
                  <a:rPr lang="en-US" dirty="0"/>
                  <a:t>, larger the number of observations, better the learner.</a:t>
                </a:r>
              </a:p>
              <a:p>
                <a:pPr lvl="1"/>
                <a:r>
                  <a:rPr lang="en-US" dirty="0"/>
                  <a:t>Can be too large to explore example NN architecture (especially when data is sparse)</a:t>
                </a:r>
              </a:p>
              <a:p>
                <a:pPr lvl="1"/>
                <a:r>
                  <a:rPr lang="en-US" dirty="0"/>
                  <a:t>This will be the focus moving forward.</a:t>
                </a:r>
              </a:p>
              <a:p>
                <a:pPr lvl="1"/>
                <a:endParaRPr lang="en-US" dirty="0"/>
              </a:p>
            </p:txBody>
          </p:sp>
        </mc:Choice>
        <mc:Fallback>
          <p:sp>
            <p:nvSpPr>
              <p:cNvPr id="3" name="Content Placeholder 2">
                <a:extLst>
                  <a:ext uri="{FF2B5EF4-FFF2-40B4-BE49-F238E27FC236}">
                    <a16:creationId xmlns:a16="http://schemas.microsoft.com/office/drawing/2014/main" id="{DC424B56-A243-9593-D706-53C0D2E94EAB}"/>
                  </a:ext>
                </a:extLst>
              </p:cNvPr>
              <p:cNvSpPr>
                <a:spLocks noGrp="1" noRot="1" noChangeAspect="1" noMove="1" noResize="1" noEditPoints="1" noAdjustHandles="1" noChangeArrowheads="1" noChangeShapeType="1" noTextEdit="1"/>
              </p:cNvSpPr>
              <p:nvPr>
                <p:ph idx="1"/>
              </p:nvPr>
            </p:nvSpPr>
            <p:spPr>
              <a:xfrm>
                <a:off x="0" y="1253330"/>
                <a:ext cx="12192000" cy="5604669"/>
              </a:xfrm>
              <a:blipFill>
                <a:blip r:embed="rId4"/>
                <a:stretch>
                  <a:fillRect l="-900" t="-185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8EF2D7C-2C7C-D6FC-57F2-ED8D0733357E}"/>
              </a:ext>
            </a:extLst>
          </p:cNvPr>
          <p:cNvPicPr>
            <a:picLocks noChangeAspect="1"/>
          </p:cNvPicPr>
          <p:nvPr/>
        </p:nvPicPr>
        <p:blipFill>
          <a:blip r:embed="rId5"/>
          <a:stretch>
            <a:fillRect/>
          </a:stretch>
        </p:blipFill>
        <p:spPr>
          <a:xfrm>
            <a:off x="8880049" y="1327801"/>
            <a:ext cx="3001652" cy="3001652"/>
          </a:xfrm>
          <a:prstGeom prst="rect">
            <a:avLst/>
          </a:prstGeom>
        </p:spPr>
      </p:pic>
    </p:spTree>
    <p:extLst>
      <p:ext uri="{BB962C8B-B14F-4D97-AF65-F5344CB8AC3E}">
        <p14:creationId xmlns:p14="http://schemas.microsoft.com/office/powerpoint/2010/main" val="133781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7C8E-4F73-7640-D76A-AC2A49E3079A}"/>
              </a:ext>
            </a:extLst>
          </p:cNvPr>
          <p:cNvSpPr>
            <a:spLocks noGrp="1"/>
          </p:cNvSpPr>
          <p:nvPr>
            <p:ph type="title"/>
          </p:nvPr>
        </p:nvSpPr>
        <p:spPr>
          <a:xfrm>
            <a:off x="94270" y="0"/>
            <a:ext cx="10515600" cy="1325563"/>
          </a:xfrm>
        </p:spPr>
        <p:txBody>
          <a:bodyPr/>
          <a:lstStyle/>
          <a:p>
            <a:r>
              <a:rPr lang="en-US" dirty="0"/>
              <a:t>How to quantify (approximation) uncertainty?</a:t>
            </a:r>
          </a:p>
        </p:txBody>
      </p:sp>
      <p:sp>
        <p:nvSpPr>
          <p:cNvPr id="3" name="Content Placeholder 2">
            <a:extLst>
              <a:ext uri="{FF2B5EF4-FFF2-40B4-BE49-F238E27FC236}">
                <a16:creationId xmlns:a16="http://schemas.microsoft.com/office/drawing/2014/main" id="{9D9EB505-0E3E-27EC-71C4-29C016B78F53}"/>
              </a:ext>
            </a:extLst>
          </p:cNvPr>
          <p:cNvSpPr>
            <a:spLocks noGrp="1"/>
          </p:cNvSpPr>
          <p:nvPr>
            <p:ph idx="1"/>
          </p:nvPr>
        </p:nvSpPr>
        <p:spPr>
          <a:xfrm>
            <a:off x="0" y="1325563"/>
            <a:ext cx="3143250" cy="1783398"/>
          </a:xfrm>
        </p:spPr>
        <p:txBody>
          <a:bodyPr/>
          <a:lstStyle/>
          <a:p>
            <a:endParaRPr lang="en-US" dirty="0"/>
          </a:p>
        </p:txBody>
      </p:sp>
      <p:sp>
        <p:nvSpPr>
          <p:cNvPr id="4" name="Rectangle 3">
            <a:extLst>
              <a:ext uri="{FF2B5EF4-FFF2-40B4-BE49-F238E27FC236}">
                <a16:creationId xmlns:a16="http://schemas.microsoft.com/office/drawing/2014/main" id="{5673FB55-B829-4551-B8AC-91B903664718}"/>
              </a:ext>
            </a:extLst>
          </p:cNvPr>
          <p:cNvSpPr/>
          <p:nvPr/>
        </p:nvSpPr>
        <p:spPr>
          <a:xfrm>
            <a:off x="6975836" y="1325558"/>
            <a:ext cx="2667786" cy="8012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Modeling Approx. uncertainty</a:t>
            </a:r>
          </a:p>
        </p:txBody>
      </p:sp>
      <p:sp>
        <p:nvSpPr>
          <p:cNvPr id="5" name="Rectangle 4">
            <a:extLst>
              <a:ext uri="{FF2B5EF4-FFF2-40B4-BE49-F238E27FC236}">
                <a16:creationId xmlns:a16="http://schemas.microsoft.com/office/drawing/2014/main" id="{697703A0-329A-E32A-4446-FA3EECC02EE3}"/>
              </a:ext>
            </a:extLst>
          </p:cNvPr>
          <p:cNvSpPr/>
          <p:nvPr/>
        </p:nvSpPr>
        <p:spPr>
          <a:xfrm>
            <a:off x="5035485" y="2651121"/>
            <a:ext cx="3148553" cy="801278"/>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Set based modeling / </a:t>
            </a:r>
          </a:p>
          <a:p>
            <a:pPr algn="ctr"/>
            <a:r>
              <a:rPr lang="en-US" dirty="0"/>
              <a:t>Conformal Prediction</a:t>
            </a:r>
          </a:p>
        </p:txBody>
      </p:sp>
      <p:sp>
        <p:nvSpPr>
          <p:cNvPr id="6" name="Rectangle 5">
            <a:extLst>
              <a:ext uri="{FF2B5EF4-FFF2-40B4-BE49-F238E27FC236}">
                <a16:creationId xmlns:a16="http://schemas.microsoft.com/office/drawing/2014/main" id="{B94B8478-21DC-9ED9-C831-F5757E9AD30A}"/>
              </a:ext>
            </a:extLst>
          </p:cNvPr>
          <p:cNvSpPr/>
          <p:nvPr/>
        </p:nvSpPr>
        <p:spPr>
          <a:xfrm>
            <a:off x="8941323" y="2651121"/>
            <a:ext cx="3148553" cy="801278"/>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Bayesian Inference /</a:t>
            </a:r>
          </a:p>
          <a:p>
            <a:pPr algn="ctr"/>
            <a:r>
              <a:rPr lang="en-US" dirty="0"/>
              <a:t>Probability distribution based</a:t>
            </a:r>
          </a:p>
        </p:txBody>
      </p:sp>
      <p:cxnSp>
        <p:nvCxnSpPr>
          <p:cNvPr id="8" name="Straight Arrow Connector 7">
            <a:extLst>
              <a:ext uri="{FF2B5EF4-FFF2-40B4-BE49-F238E27FC236}">
                <a16:creationId xmlns:a16="http://schemas.microsoft.com/office/drawing/2014/main" id="{78EDFAB5-6CDD-6CE6-43A3-EA33D05357C9}"/>
              </a:ext>
            </a:extLst>
          </p:cNvPr>
          <p:cNvCxnSpPr>
            <a:cxnSpLocks/>
            <a:endCxn id="5" idx="0"/>
          </p:cNvCxnSpPr>
          <p:nvPr/>
        </p:nvCxnSpPr>
        <p:spPr>
          <a:xfrm flipH="1">
            <a:off x="6609762" y="2126836"/>
            <a:ext cx="1016523" cy="524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92AA08-D861-CFC5-11EC-3821115020E6}"/>
              </a:ext>
            </a:extLst>
          </p:cNvPr>
          <p:cNvCxnSpPr>
            <a:cxnSpLocks/>
            <a:endCxn id="6" idx="0"/>
          </p:cNvCxnSpPr>
          <p:nvPr/>
        </p:nvCxnSpPr>
        <p:spPr>
          <a:xfrm>
            <a:off x="9200562" y="2126836"/>
            <a:ext cx="1315038" cy="524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D183A13-2F6F-A33D-E8E8-D64B96965FF3}"/>
              </a:ext>
            </a:extLst>
          </p:cNvPr>
          <p:cNvSpPr/>
          <p:nvPr/>
        </p:nvSpPr>
        <p:spPr>
          <a:xfrm>
            <a:off x="4835951" y="2432115"/>
            <a:ext cx="3572758" cy="118777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659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A542-A035-9F7C-ADD6-0A03F3C45CF9}"/>
              </a:ext>
            </a:extLst>
          </p:cNvPr>
          <p:cNvSpPr>
            <a:spLocks noGrp="1"/>
          </p:cNvSpPr>
          <p:nvPr>
            <p:ph type="title"/>
          </p:nvPr>
        </p:nvSpPr>
        <p:spPr>
          <a:xfrm>
            <a:off x="0" y="18255"/>
            <a:ext cx="10515600" cy="1325563"/>
          </a:xfrm>
        </p:spPr>
        <p:txBody>
          <a:bodyPr/>
          <a:lstStyle/>
          <a:p>
            <a:r>
              <a:rPr lang="en-US" dirty="0"/>
              <a:t>Conformal Prediction</a:t>
            </a:r>
          </a:p>
        </p:txBody>
      </p:sp>
      <p:sp>
        <p:nvSpPr>
          <p:cNvPr id="3" name="Content Placeholder 2">
            <a:extLst>
              <a:ext uri="{FF2B5EF4-FFF2-40B4-BE49-F238E27FC236}">
                <a16:creationId xmlns:a16="http://schemas.microsoft.com/office/drawing/2014/main" id="{B0D32472-A996-1E94-31F4-474FDAF674A8}"/>
              </a:ext>
            </a:extLst>
          </p:cNvPr>
          <p:cNvSpPr>
            <a:spLocks noGrp="1"/>
          </p:cNvSpPr>
          <p:nvPr>
            <p:ph idx="1"/>
          </p:nvPr>
        </p:nvSpPr>
        <p:spPr>
          <a:xfrm>
            <a:off x="0" y="1343817"/>
            <a:ext cx="12192000" cy="5495927"/>
          </a:xfrm>
        </p:spPr>
        <p:txBody>
          <a:bodyPr/>
          <a:lstStyle/>
          <a:p>
            <a:r>
              <a:rPr lang="en-US" dirty="0"/>
              <a:t>Distribution free Uncertainty quantification</a:t>
            </a:r>
          </a:p>
          <a:p>
            <a:r>
              <a:rPr lang="en-US" dirty="0"/>
              <a:t>Generate Confidence Intervals (CI)</a:t>
            </a:r>
          </a:p>
          <a:p>
            <a:pPr lvl="1"/>
            <a:r>
              <a:rPr lang="en-US" dirty="0"/>
              <a:t>Using finite samples</a:t>
            </a:r>
          </a:p>
          <a:p>
            <a:pPr lvl="1"/>
            <a:r>
              <a:rPr lang="en-US" dirty="0"/>
              <a:t>For any model</a:t>
            </a:r>
          </a:p>
          <a:p>
            <a:pPr lvl="1"/>
            <a:r>
              <a:rPr lang="en-US" dirty="0"/>
              <a:t>Using any data</a:t>
            </a:r>
          </a:p>
          <a:p>
            <a:pPr lvl="1"/>
            <a:r>
              <a:rPr lang="en-US" dirty="0"/>
              <a:t>w/ (almost) no computation cost</a:t>
            </a:r>
          </a:p>
          <a:p>
            <a:r>
              <a:rPr lang="en-US" dirty="0"/>
              <a:t>These sets (CI) are valid in a distribution-free sense:</a:t>
            </a:r>
          </a:p>
          <a:p>
            <a:pPr lvl="1"/>
            <a:r>
              <a:rPr lang="en-US" dirty="0"/>
              <a:t>they possess explicit, </a:t>
            </a:r>
          </a:p>
          <a:p>
            <a:pPr lvl="1"/>
            <a:r>
              <a:rPr lang="en-US" dirty="0"/>
              <a:t>non-asymptotic guarantees </a:t>
            </a:r>
          </a:p>
          <a:p>
            <a:pPr lvl="1"/>
            <a:r>
              <a:rPr lang="en-US" dirty="0"/>
              <a:t>even without distributional assumptions or model assumptions</a:t>
            </a:r>
          </a:p>
          <a:p>
            <a:pPr lvl="1"/>
            <a:endParaRPr lang="en-US" dirty="0"/>
          </a:p>
        </p:txBody>
      </p:sp>
      <p:pic>
        <p:nvPicPr>
          <p:cNvPr id="5" name="Picture 4" descr="A diagram of a network&#10;&#10;Description automatically generated">
            <a:extLst>
              <a:ext uri="{FF2B5EF4-FFF2-40B4-BE49-F238E27FC236}">
                <a16:creationId xmlns:a16="http://schemas.microsoft.com/office/drawing/2014/main" id="{0D3523B3-7F7F-7B4A-A492-BD66952F5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657" y="1462881"/>
            <a:ext cx="2581275" cy="2628900"/>
          </a:xfrm>
          <a:prstGeom prst="rect">
            <a:avLst/>
          </a:prstGeom>
        </p:spPr>
      </p:pic>
    </p:spTree>
    <p:extLst>
      <p:ext uri="{BB962C8B-B14F-4D97-AF65-F5344CB8AC3E}">
        <p14:creationId xmlns:p14="http://schemas.microsoft.com/office/powerpoint/2010/main" val="3770787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2369</TotalTime>
  <Words>2157</Words>
  <Application>Microsoft Office PowerPoint</Application>
  <PresentationFormat>Widescreen</PresentationFormat>
  <Paragraphs>232</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Roboto</vt:lpstr>
      <vt:lpstr>Times</vt:lpstr>
      <vt:lpstr>Office Theme</vt:lpstr>
      <vt:lpstr>Conformal Predictions</vt:lpstr>
      <vt:lpstr>Content</vt:lpstr>
      <vt:lpstr>Introduction</vt:lpstr>
      <vt:lpstr>How to quantify Uncertainty</vt:lpstr>
      <vt:lpstr>Example</vt:lpstr>
      <vt:lpstr>Sources of uncertainty</vt:lpstr>
      <vt:lpstr>Hypothetical (Ideal world) solutions</vt:lpstr>
      <vt:lpstr>How to quantify (approximation) uncertainty?</vt:lpstr>
      <vt:lpstr>Conformal Prediction</vt:lpstr>
      <vt:lpstr>Significance</vt:lpstr>
      <vt:lpstr>Theory</vt:lpstr>
      <vt:lpstr>Example</vt:lpstr>
      <vt:lpstr>Conformal Prediction – Vork et. al</vt:lpstr>
      <vt:lpstr>Justification</vt:lpstr>
      <vt:lpstr>Code walk through</vt:lpstr>
      <vt:lpstr>Variations</vt:lpstr>
      <vt:lpstr>Regression</vt:lpstr>
      <vt:lpstr>Possible Use cases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Conformal Inference</dc:title>
  <dc:creator>Arbaaz Khan, Mr</dc:creator>
  <cp:lastModifiedBy>Arbaaz Khan, Mr</cp:lastModifiedBy>
  <cp:revision>15</cp:revision>
  <cp:lastPrinted>2023-11-14T16:43:34Z</cp:lastPrinted>
  <dcterms:created xsi:type="dcterms:W3CDTF">2023-11-13T02:20:23Z</dcterms:created>
  <dcterms:modified xsi:type="dcterms:W3CDTF">2023-11-14T17:49:34Z</dcterms:modified>
</cp:coreProperties>
</file>