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 id="2147483655" r:id="rId5"/>
  </p:sldMasterIdLst>
  <p:notesMasterIdLst>
    <p:notesMasterId r:id="rId7"/>
  </p:notesMasterIdLst>
  <p:handoutMasterIdLst>
    <p:handoutMasterId r:id="rId8"/>
  </p:handoutMasterIdLst>
  <p:sldIdLst>
    <p:sldId id="258" r:id="rId6"/>
  </p:sldIdLst>
  <p:sldSz cx="21388388" cy="30275213"/>
  <p:notesSz cx="6858000" cy="9144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A371C-079C-4DCC-B2AF-D5B2819AB813}" v="170" dt="2023-03-19T15:02:07.905"/>
    <p1510:client id="{3754241B-6DD3-41DF-9A3F-D006E25E3E23}" v="84" dt="2023-03-18T17:55:52.189"/>
    <p1510:client id="{423E0567-21A5-489F-BEC0-C5E17444A881}" v="326" dt="2023-03-19T16:04:42.973"/>
    <p1510:client id="{4E25E733-F320-4F79-A2DF-C01F8EA8C2DC}" v="564" dt="2023-03-19T16:28:31.458"/>
    <p1510:client id="{72A889A0-C53A-41BF-B962-7F1B874B95E1}" v="11" dt="2023-03-19T17:08:22.056"/>
    <p1510:client id="{79C8B5EE-A656-4CE9-B1EE-4680B9542961}" v="32" dt="2023-03-19T16:55:34.159"/>
    <p1510:client id="{86A811B0-CF24-4331-B9EE-5BCBE9E88B56}" v="85" dt="2023-03-18T18:26:50.252"/>
    <p1510:client id="{92614FE1-9566-4BF4-BA9E-F590752D79E5}" v="117" dt="2023-03-18T16:19:31.649"/>
    <p1510:client id="{E0B5CDCA-A3BD-4776-9B54-637C13E0D3EC}" v="11" dt="2023-03-19T14:36:13.472"/>
    <p1510:client id="{E61012E3-0913-4A5E-8AFC-7CE8EFFF5D34}" v="21" dt="2023-03-19T16:50:18.301"/>
    <p1510:client id="{EB3F5CA3-70E1-4BD5-850C-7D5AE5EE2852}" v="561" dt="2023-03-19T17:10:55.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3/19/2023</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a:t>Type in or paste your text here</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a:t>Type in or paste your text here</a:t>
            </a:r>
          </a:p>
          <a:p>
            <a:pPr lvl="1"/>
            <a:r>
              <a:rPr lang="en-US"/>
              <a:t>Second level</a:t>
            </a:r>
          </a:p>
          <a:p>
            <a:pPr lvl="2"/>
            <a:r>
              <a:rPr lang="en-US"/>
              <a:t>Third level</a:t>
            </a:r>
          </a:p>
          <a:p>
            <a:pPr lvl="3"/>
            <a:r>
              <a:rPr lang="en-US"/>
              <a:t>Fourth level</a:t>
            </a:r>
          </a:p>
          <a:p>
            <a:pPr lvl="4"/>
            <a:r>
              <a:rPr lang="en-US"/>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a:t>Type in or paste your text here</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a:t>Type in or paste your text here</a:t>
            </a:r>
          </a:p>
          <a:p>
            <a:pPr lvl="1"/>
            <a:r>
              <a:rPr lang="en-US"/>
              <a:t>Second level</a:t>
            </a:r>
          </a:p>
          <a:p>
            <a:pPr lvl="2"/>
            <a:r>
              <a:rPr lang="en-US"/>
              <a:t>Third level</a:t>
            </a:r>
          </a:p>
          <a:p>
            <a:pPr lvl="3"/>
            <a:r>
              <a:rPr lang="en-US"/>
              <a:t>Fourth level</a:t>
            </a:r>
          </a:p>
          <a:p>
            <a:pPr lvl="4"/>
            <a:r>
              <a:rPr lang="en-US"/>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a:t>Type in or paste your text here</a:t>
            </a:r>
          </a:p>
          <a:p>
            <a:pPr lvl="1"/>
            <a:r>
              <a:rPr lang="en-US"/>
              <a:t>Second level</a:t>
            </a:r>
          </a:p>
          <a:p>
            <a:pPr lvl="2"/>
            <a:r>
              <a:rPr lang="en-US"/>
              <a:t>Third level</a:t>
            </a:r>
          </a:p>
          <a:p>
            <a:pPr lvl="3"/>
            <a:r>
              <a:rPr lang="en-US"/>
              <a:t>Fourth level</a:t>
            </a:r>
          </a:p>
          <a:p>
            <a:pPr lvl="4"/>
            <a:r>
              <a:rPr lang="en-US"/>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a:t>Type in or paste your text here</a:t>
            </a:r>
          </a:p>
          <a:p>
            <a:pPr lvl="1"/>
            <a:r>
              <a:rPr lang="en-US"/>
              <a:t>Second level</a:t>
            </a:r>
          </a:p>
          <a:p>
            <a:pPr lvl="2"/>
            <a:r>
              <a:rPr lang="en-US"/>
              <a:t>Third level</a:t>
            </a:r>
          </a:p>
          <a:p>
            <a:pPr lvl="3"/>
            <a:r>
              <a:rPr lang="en-US"/>
              <a:t>Fourth level</a:t>
            </a:r>
          </a:p>
          <a:p>
            <a:pPr lvl="4"/>
            <a:r>
              <a:rPr lang="en-US"/>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a:t>Type in or paste your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72" userDrawn="1">
          <p15:clr>
            <a:srgbClr val="FBAE40"/>
          </p15:clr>
        </p15:guide>
        <p15:guide id="2" pos="233" userDrawn="1">
          <p15:clr>
            <a:srgbClr val="FBAE40"/>
          </p15:clr>
        </p15:guide>
        <p15:guide id="3" orient="horz" pos="18488" userDrawn="1">
          <p15:clr>
            <a:srgbClr val="FBAE40"/>
          </p15:clr>
        </p15:guide>
        <p15:guide id="4" pos="6617" userDrawn="1">
          <p15:clr>
            <a:srgbClr val="FBAE40"/>
          </p15:clr>
        </p15:guide>
        <p15:guide id="5" pos="6833" userDrawn="1">
          <p15:clr>
            <a:srgbClr val="FBAE40"/>
          </p15:clr>
        </p15:guide>
        <p15:guide id="6" pos="1324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a:solidFill>
                            <a:srgbClr val="1F3A4E"/>
                          </a:solidFill>
                          <a:latin typeface="Arial Black" panose="020B0A04020102020204" pitchFamily="34" charset="0"/>
                        </a:rPr>
                        <a:t>QUICK START GUIDE</a:t>
                      </a:r>
                      <a:br>
                        <a:rPr lang="en-US" sz="3200" b="0" spc="600">
                          <a:solidFill>
                            <a:srgbClr val="1F3A4E"/>
                          </a:solidFill>
                          <a:latin typeface="Arial Black" panose="020B0A04020102020204" pitchFamily="34" charset="0"/>
                        </a:rPr>
                      </a:br>
                      <a:r>
                        <a:rPr lang="en-US" sz="2400" b="1" spc="0">
                          <a:solidFill>
                            <a:srgbClr val="FF0000"/>
                          </a:solidFill>
                          <a:latin typeface="Trebuchet MS" pitchFamily="34" charset="0"/>
                        </a:rPr>
                        <a:t>(THIS SIDEBAR WILL NOT PRINT)</a:t>
                      </a:r>
                      <a:endParaRPr lang="en-US" sz="32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598933">
                <a:tc gridSpan="2">
                  <a:txBody>
                    <a:bodyPr/>
                    <a:lstStyle/>
                    <a:p>
                      <a:pPr defTabSz="3765639"/>
                      <a:r>
                        <a:rPr lang="en-US" sz="1800" i="0">
                          <a:solidFill>
                            <a:srgbClr val="D9D9D9"/>
                          </a:solidFill>
                          <a:latin typeface="Arial"/>
                          <a:cs typeface="Arial"/>
                        </a:rPr>
                        <a:t>This PowerPoint template produces a </a:t>
                      </a:r>
                      <a:r>
                        <a:rPr lang="en-US" sz="1800" i="0">
                          <a:solidFill>
                            <a:srgbClr val="FFC000"/>
                          </a:solidFill>
                          <a:latin typeface="Arial"/>
                          <a:cs typeface="Arial"/>
                        </a:rPr>
                        <a:t>A1 </a:t>
                      </a:r>
                      <a:r>
                        <a:rPr lang="en-US" sz="1800" i="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a:solidFill>
                          <a:srgbClr val="D9D9D9"/>
                        </a:solidFill>
                        <a:latin typeface="Arial"/>
                        <a:cs typeface="Arial"/>
                      </a:endParaRPr>
                    </a:p>
                    <a:p>
                      <a:pPr defTabSz="3765639"/>
                      <a:r>
                        <a:rPr lang="en-US" sz="18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err="1">
                          <a:solidFill>
                            <a:srgbClr val="FFC000"/>
                          </a:solidFill>
                          <a:latin typeface="Arial"/>
                          <a:cs typeface="Arial"/>
                        </a:rPr>
                        <a:t>PosterPresentations.com</a:t>
                      </a:r>
                      <a:r>
                        <a:rPr lang="en-US" sz="1800" i="0">
                          <a:solidFill>
                            <a:srgbClr val="D9D9D9"/>
                          </a:solidFill>
                          <a:latin typeface="Arial"/>
                          <a:cs typeface="Arial"/>
                        </a:rPr>
                        <a:t> and click on the  </a:t>
                      </a:r>
                      <a:r>
                        <a:rPr lang="en-US" sz="1800" i="0">
                          <a:solidFill>
                            <a:srgbClr val="FFC000"/>
                          </a:solidFill>
                          <a:latin typeface="Arial"/>
                          <a:cs typeface="Arial"/>
                        </a:rPr>
                        <a:t>HELP DESK</a:t>
                      </a:r>
                      <a:r>
                        <a:rPr lang="en-US" sz="1800" i="0" baseline="0">
                          <a:solidFill>
                            <a:srgbClr val="D9D9D9"/>
                          </a:solidFill>
                          <a:latin typeface="Arial"/>
                          <a:cs typeface="Arial"/>
                        </a:rPr>
                        <a:t> </a:t>
                      </a:r>
                      <a:r>
                        <a:rPr lang="en-US" sz="1800" i="0">
                          <a:solidFill>
                            <a:srgbClr val="D9D9D9"/>
                          </a:solidFill>
                          <a:latin typeface="Arial"/>
                          <a:cs typeface="Arial"/>
                        </a:rPr>
                        <a:t>tab.</a:t>
                      </a:r>
                    </a:p>
                    <a:p>
                      <a:pPr defTabSz="3765639"/>
                      <a:endParaRPr lang="en-US" sz="1800" i="0">
                        <a:solidFill>
                          <a:srgbClr val="D9D9D9"/>
                        </a:solidFill>
                        <a:latin typeface="Arial"/>
                        <a:cs typeface="Arial"/>
                      </a:endParaRPr>
                    </a:p>
                    <a:p>
                      <a:pPr defTabSz="3765639"/>
                      <a:r>
                        <a:rPr lang="en-US" sz="1800" i="0">
                          <a:solidFill>
                            <a:srgbClr val="D9D9D9"/>
                          </a:solidFill>
                          <a:latin typeface="Arial"/>
                          <a:cs typeface="Arial"/>
                        </a:rPr>
                        <a:t>To print your poster using our same-day professional printing service, go online to </a:t>
                      </a:r>
                      <a:r>
                        <a:rPr lang="en-US" sz="1800" i="0" err="1">
                          <a:solidFill>
                            <a:srgbClr val="FFC000"/>
                          </a:solidFill>
                          <a:latin typeface="Arial"/>
                          <a:cs typeface="Arial"/>
                        </a:rPr>
                        <a:t>PosterPresentations.com</a:t>
                      </a:r>
                      <a:r>
                        <a:rPr lang="en-US" sz="1800" i="0">
                          <a:solidFill>
                            <a:srgbClr val="D9D9D9"/>
                          </a:solidFill>
                          <a:latin typeface="Arial"/>
                          <a:cs typeface="Arial"/>
                        </a:rPr>
                        <a:t> and click on "</a:t>
                      </a:r>
                      <a:r>
                        <a:rPr lang="en-US" sz="1800" i="0">
                          <a:solidFill>
                            <a:srgbClr val="FFC000"/>
                          </a:solidFill>
                          <a:latin typeface="Arial"/>
                          <a:cs typeface="Arial"/>
                        </a:rPr>
                        <a:t>Order your poster</a:t>
                      </a:r>
                      <a:r>
                        <a:rPr lang="en-US" sz="1800" i="0">
                          <a:solidFill>
                            <a:srgbClr val="D9D9D9"/>
                          </a:solidFill>
                          <a:latin typeface="Arial"/>
                          <a:cs typeface="Arial"/>
                        </a:rPr>
                        <a:t>".</a:t>
                      </a:r>
                      <a:endParaRPr lang="en-US" sz="18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a:solidFill>
                          <a:srgbClr val="1F3A4E"/>
                        </a:solidFill>
                      </a:endParaRPr>
                    </a:p>
                    <a:p>
                      <a:pPr algn="ctr"/>
                      <a:endParaRPr lang="en-US" sz="1800">
                        <a:solidFill>
                          <a:srgbClr val="1F3A4E"/>
                        </a:solidFill>
                      </a:endParaRPr>
                    </a:p>
                    <a:p>
                      <a:pPr algn="ctr"/>
                      <a:r>
                        <a:rPr lang="en-US" sz="1800">
                          <a:solidFill>
                            <a:schemeClr val="bg1"/>
                          </a:solidFill>
                          <a:latin typeface="Arial" panose="020B0604020202020204" pitchFamily="34" charset="0"/>
                          <a:cs typeface="Arial" panose="020B0604020202020204" pitchFamily="34" charset="0"/>
                        </a:rPr>
                        <a:t>This is a poster template for a </a:t>
                      </a:r>
                      <a:br>
                        <a:rPr lang="en-US" sz="1800">
                          <a:solidFill>
                            <a:schemeClr val="bg1"/>
                          </a:solidFill>
                          <a:latin typeface="Arial" panose="020B0604020202020204" pitchFamily="34" charset="0"/>
                          <a:cs typeface="Arial" panose="020B0604020202020204" pitchFamily="34" charset="0"/>
                        </a:rPr>
                      </a:br>
                      <a:r>
                        <a:rPr lang="en-US" sz="3200" b="1">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a:solidFill>
                            <a:srgbClr val="FFC000"/>
                          </a:solidFill>
                          <a:latin typeface="Arial" panose="020B0604020202020204" pitchFamily="34" charset="0"/>
                          <a:cs typeface="Arial" panose="020B0604020202020204" pitchFamily="34" charset="0"/>
                        </a:rPr>
                        <a:t>23.39 inches x 33.11 inches</a:t>
                      </a:r>
                      <a:br>
                        <a:rPr lang="en-US" sz="1800">
                          <a:solidFill>
                            <a:schemeClr val="bg1"/>
                          </a:solidFill>
                          <a:latin typeface="Arial" panose="020B0604020202020204" pitchFamily="34" charset="0"/>
                          <a:cs typeface="Arial" panose="020B0604020202020204" pitchFamily="34" charset="0"/>
                        </a:rPr>
                      </a:br>
                      <a:r>
                        <a:rPr lang="en-US" sz="1800">
                          <a:solidFill>
                            <a:schemeClr val="bg1"/>
                          </a:solidFill>
                          <a:latin typeface="Arial" panose="020B0604020202020204" pitchFamily="34" charset="0"/>
                          <a:cs typeface="Arial" panose="020B0604020202020204" pitchFamily="34" charset="0"/>
                        </a:rPr>
                        <a:t>research presentation poster</a:t>
                      </a:r>
                    </a:p>
                    <a:p>
                      <a:endParaRPr lang="en-US" sz="18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a:solidFill>
                            <a:srgbClr val="FFC000"/>
                          </a:solidFill>
                          <a:latin typeface="Arial" panose="020B0604020202020204" pitchFamily="34" charset="0"/>
                          <a:cs typeface="Arial" panose="020B0604020202020204" pitchFamily="34" charset="0"/>
                        </a:rPr>
                        <a:t>Important: Check the template size</a:t>
                      </a:r>
                      <a:br>
                        <a:rPr lang="en-US" sz="1800" b="0" baseline="0">
                          <a:solidFill>
                            <a:srgbClr val="FFC000"/>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a:solidFill>
                            <a:srgbClr val="D9D9D9"/>
                          </a:solidFill>
                          <a:latin typeface="Arial" panose="020B0604020202020204" pitchFamily="34" charset="0"/>
                          <a:cs typeface="Arial" panose="020B0604020202020204" pitchFamily="34" charset="0"/>
                        </a:rPr>
                      </a:br>
                      <a:endParaRPr lang="en-US" sz="1800" b="0" baseline="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a:solidFill>
                          <a:srgbClr val="1F3A4E"/>
                        </a:solidFill>
                      </a:endParaRPr>
                    </a:p>
                  </a:txBody>
                  <a:tcPr>
                    <a:blipFill rotWithShape="1">
                      <a:blip r:embed="rId3"/>
                      <a:stretch>
                        <a:fillRect/>
                      </a:stretch>
                    </a:blipFill>
                  </a:tcPr>
                </a:tc>
                <a:tc>
                  <a:txBody>
                    <a:bodyPr/>
                    <a:lstStyle/>
                    <a:p>
                      <a:pPr algn="l"/>
                      <a:r>
                        <a:rPr lang="en-US" sz="2000" b="1" baseline="0">
                          <a:solidFill>
                            <a:srgbClr val="FFC000"/>
                          </a:solidFill>
                          <a:latin typeface="Arial" panose="020B0604020202020204" pitchFamily="34" charset="0"/>
                          <a:cs typeface="Arial" panose="020B0604020202020204" pitchFamily="34" charset="0"/>
                        </a:rPr>
                        <a:t>How to </a:t>
                      </a:r>
                      <a:r>
                        <a:rPr lang="en-US" sz="3600" b="1" baseline="0">
                          <a:solidFill>
                            <a:srgbClr val="FFC000"/>
                          </a:solidFill>
                          <a:latin typeface="Arial" panose="020B0604020202020204" pitchFamily="34" charset="0"/>
                          <a:cs typeface="Arial" panose="020B0604020202020204" pitchFamily="34" charset="0"/>
                        </a:rPr>
                        <a:t>Zoom in </a:t>
                      </a:r>
                      <a:r>
                        <a:rPr lang="en-US" sz="2000" b="1" baseline="0">
                          <a:solidFill>
                            <a:srgbClr val="FFC000"/>
                          </a:solidFill>
                          <a:latin typeface="Arial" panose="020B0604020202020204" pitchFamily="34" charset="0"/>
                          <a:cs typeface="Arial" panose="020B0604020202020204" pitchFamily="34" charset="0"/>
                        </a:rPr>
                        <a:t>and </a:t>
                      </a:r>
                      <a:r>
                        <a:rPr lang="en-US" sz="1600" b="1" baseline="0">
                          <a:solidFill>
                            <a:srgbClr val="FFC000"/>
                          </a:solidFill>
                          <a:latin typeface="Arial" panose="020B0604020202020204" pitchFamily="34" charset="0"/>
                          <a:cs typeface="Arial" panose="020B0604020202020204" pitchFamily="34" charset="0"/>
                        </a:rPr>
                        <a:t>out</a:t>
                      </a:r>
                      <a:endParaRPr lang="en-US" sz="2000" b="1" baseline="0">
                        <a:solidFill>
                          <a:srgbClr val="FFC000"/>
                        </a:solidFill>
                        <a:latin typeface="Arial" panose="020B0604020202020204" pitchFamily="34" charset="0"/>
                        <a:cs typeface="Arial" panose="020B0604020202020204" pitchFamily="34" charset="0"/>
                      </a:endParaRPr>
                    </a:p>
                    <a:p>
                      <a:pPr algn="l"/>
                      <a:r>
                        <a:rPr lang="en-US" sz="18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a:solidFill>
                            <a:srgbClr val="D9D9D9"/>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1. </a:t>
                      </a:r>
                      <a:r>
                        <a:rPr lang="en-US" sz="18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a:solidFill>
                            <a:srgbClr val="D9D9D9"/>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2. </a:t>
                      </a:r>
                      <a:r>
                        <a:rPr lang="en-US" sz="18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a:solidFill>
                            <a:srgbClr val="FFC000"/>
                          </a:solidFill>
                          <a:latin typeface="Arial" panose="020B0604020202020204" pitchFamily="34" charset="0"/>
                          <a:cs typeface="Arial" panose="020B0604020202020204" pitchFamily="34" charset="0"/>
                        </a:rPr>
                        <a:t>Ruler and Guides</a:t>
                      </a:r>
                      <a:br>
                        <a:rPr lang="en-US" sz="1800" b="0" baseline="0">
                          <a:solidFill>
                            <a:srgbClr val="FFC000"/>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a:solidFill>
                          <a:srgbClr val="1F3A4E"/>
                        </a:solidFill>
                      </a:endParaRPr>
                    </a:p>
                  </a:txBody>
                  <a:tcPr>
                    <a:blipFill rotWithShape="1">
                      <a:blip r:embed="rId4"/>
                      <a:stretch>
                        <a:fillRect/>
                      </a:stretch>
                    </a:blipFill>
                  </a:tcPr>
                </a:tc>
                <a:tc>
                  <a:txBody>
                    <a:bodyPr/>
                    <a:lstStyle/>
                    <a:p>
                      <a:pPr marL="0" lvl="1" indent="0" algn="l" defTabSz="114300"/>
                      <a:r>
                        <a:rPr lang="en-US" sz="2000" b="1" baseline="0">
                          <a:solidFill>
                            <a:srgbClr val="FFC000"/>
                          </a:solidFill>
                          <a:latin typeface="Arial" panose="020B0604020202020204" pitchFamily="34" charset="0"/>
                          <a:cs typeface="Arial" panose="020B0604020202020204" pitchFamily="34" charset="0"/>
                        </a:rPr>
                        <a:t>Headers and text containers</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Click inside a section header to add its text.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a:solidFill>
                            <a:srgbClr val="FFC000"/>
                          </a:solidFill>
                          <a:latin typeface="Arial" panose="020B0604020202020204" pitchFamily="34" charset="0"/>
                          <a:cs typeface="Arial" panose="020B0604020202020204" pitchFamily="34" charset="0"/>
                        </a:rPr>
                        <a:t>Adding content to the poster</a:t>
                      </a:r>
                    </a:p>
                    <a:p>
                      <a:r>
                        <a:rPr lang="en-US" sz="18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a:solidFill>
                            <a:srgbClr val="1F3A4E"/>
                          </a:solidFill>
                          <a:latin typeface="Arial Black" panose="020B0A04020102020204" pitchFamily="34" charset="0"/>
                        </a:rPr>
                        <a:t>QUICK START GUIDE</a:t>
                      </a:r>
                      <a:br>
                        <a:rPr lang="en-US" sz="3200" b="0" spc="600">
                          <a:solidFill>
                            <a:srgbClr val="1F3A4E"/>
                          </a:solidFill>
                          <a:latin typeface="Arial Black" panose="020B0A04020102020204" pitchFamily="34" charset="0"/>
                        </a:rPr>
                      </a:br>
                      <a:r>
                        <a:rPr lang="en-US" sz="2400" b="1" spc="0">
                          <a:solidFill>
                            <a:srgbClr val="FF0000"/>
                          </a:solidFill>
                          <a:latin typeface="Trebuchet MS" pitchFamily="34" charset="0"/>
                        </a:rPr>
                        <a:t>(THIS SIDEBAR WILL NOT PRINT)</a:t>
                      </a:r>
                      <a:endParaRPr lang="en-US" sz="32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09998">
                <a:tc gridSpan="2">
                  <a:txBody>
                    <a:bodyPr/>
                    <a:lstStyle/>
                    <a:p>
                      <a:endParaRPr lang="en-US" sz="1800">
                        <a:solidFill>
                          <a:srgbClr val="1F3A4E"/>
                        </a:solidFill>
                      </a:endParaRPr>
                    </a:p>
                  </a:txBody>
                  <a:tcPr marL="182880" marT="137160">
                    <a:blipFill rotWithShape="1">
                      <a:blip r:embed="rId7"/>
                      <a:stretch>
                        <a:fillRect/>
                      </a:stretch>
                    </a:blipFill>
                  </a:tcPr>
                </a:tc>
                <a:tc hMerge="1">
                  <a:txBody>
                    <a:bodyPr/>
                    <a:lstStyle/>
                    <a:p>
                      <a:endParaRPr lang="en-US" sz="2400">
                        <a:solidFill>
                          <a:srgbClr val="1F3A4E"/>
                        </a:solidFill>
                      </a:endParaRPr>
                    </a:p>
                  </a:txBody>
                  <a:tcPr marL="182880" marT="137160">
                    <a:blipFill rotWithShape="1">
                      <a:blip r:embed="rId7"/>
                      <a:stretch>
                        <a:fillRect/>
                      </a:stretch>
                    </a:blipFill>
                  </a:tcPr>
                </a:tc>
                <a:tc>
                  <a:txBody>
                    <a:bodyPr/>
                    <a:lstStyle/>
                    <a:p>
                      <a:pPr algn="l"/>
                      <a:r>
                        <a:rPr lang="en-US" sz="2000" b="1" baseline="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a:solidFill>
                            <a:srgbClr val="D9D9D9"/>
                          </a:solidFill>
                          <a:latin typeface="Arial" panose="020B0604020202020204" pitchFamily="34" charset="0"/>
                          <a:cs typeface="Arial" panose="020B0604020202020204" pitchFamily="34" charset="0"/>
                        </a:rPr>
                        <a:t>the</a:t>
                      </a:r>
                      <a:r>
                        <a:rPr lang="en-US" sz="1800" b="0" baseline="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a:solidFill>
                          <a:srgbClr val="1F3A4E"/>
                        </a:solidFill>
                      </a:endParaRPr>
                    </a:p>
                  </a:txBody>
                  <a:tcPr marL="182880" marT="137160">
                    <a:blipFill rotWithShape="1">
                      <a:blip r:embed="rId8"/>
                      <a:stretch>
                        <a:fillRect/>
                      </a:stretch>
                    </a:blipFill>
                  </a:tcPr>
                </a:tc>
                <a:tc hMerge="1">
                  <a:txBody>
                    <a:bodyPr/>
                    <a:lstStyle/>
                    <a:p>
                      <a:endParaRPr lang="en-US" sz="2400">
                        <a:solidFill>
                          <a:srgbClr val="1F3A4E"/>
                        </a:solidFill>
                      </a:endParaRPr>
                    </a:p>
                  </a:txBody>
                  <a:tcPr marL="182880" marT="137160">
                    <a:blipFill rotWithShape="1">
                      <a:blip r:embed="rId8"/>
                      <a:stretch>
                        <a:fillRect/>
                      </a:stretch>
                    </a:blipFill>
                  </a:tcPr>
                </a:tc>
                <a:tc rowSpan="2">
                  <a:txBody>
                    <a:bodyPr/>
                    <a:lstStyle/>
                    <a:p>
                      <a:r>
                        <a:rPr lang="en-US" sz="2000" b="1">
                          <a:solidFill>
                            <a:srgbClr val="FFC000"/>
                          </a:solidFill>
                          <a:latin typeface="Arial" panose="020B0604020202020204" pitchFamily="34" charset="0"/>
                          <a:cs typeface="Arial" panose="020B0604020202020204" pitchFamily="34" charset="0"/>
                        </a:rPr>
                        <a:t>How to change the column configuration</a:t>
                      </a:r>
                    </a:p>
                    <a:p>
                      <a:r>
                        <a:rPr lang="en-US" sz="18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a:solidFill>
                            <a:srgbClr val="FFC000"/>
                          </a:solidFill>
                          <a:latin typeface="Arial" panose="020B0604020202020204" pitchFamily="34" charset="0"/>
                          <a:cs typeface="Arial" panose="020B0604020202020204" pitchFamily="34" charset="0"/>
                        </a:rPr>
                        <a:t>How to</a:t>
                      </a:r>
                      <a:r>
                        <a:rPr lang="en-US" sz="2000" b="1" baseline="0">
                          <a:solidFill>
                            <a:srgbClr val="FFC000"/>
                          </a:solidFill>
                          <a:latin typeface="Arial" panose="020B0604020202020204" pitchFamily="34" charset="0"/>
                          <a:cs typeface="Arial" panose="020B0604020202020204" pitchFamily="34" charset="0"/>
                        </a:rPr>
                        <a:t> preview your poster prior to printing</a:t>
                      </a:r>
                      <a:endParaRPr lang="en-US" sz="2000" b="1">
                        <a:solidFill>
                          <a:srgbClr val="FFC000"/>
                        </a:solidFill>
                        <a:latin typeface="Arial" panose="020B0604020202020204" pitchFamily="34" charset="0"/>
                        <a:cs typeface="Arial" panose="020B0604020202020204" pitchFamily="34" charset="0"/>
                      </a:endParaRPr>
                    </a:p>
                    <a:p>
                      <a:r>
                        <a:rPr lang="en-US" sz="1800">
                          <a:solidFill>
                            <a:srgbClr val="D9D9D9"/>
                          </a:solidFill>
                          <a:latin typeface="Arial" panose="020B0604020202020204" pitchFamily="34" charset="0"/>
                          <a:cs typeface="Arial" panose="020B0604020202020204" pitchFamily="34" charset="0"/>
                        </a:rPr>
                        <a:t>You can preview your poster at any time by pressing the </a:t>
                      </a:r>
                      <a:r>
                        <a:rPr lang="en-US" sz="1800">
                          <a:solidFill>
                            <a:srgbClr val="FFC000"/>
                          </a:solidFill>
                          <a:latin typeface="Arial" panose="020B0604020202020204" pitchFamily="34" charset="0"/>
                          <a:cs typeface="Arial" panose="020B0604020202020204" pitchFamily="34" charset="0"/>
                        </a:rPr>
                        <a:t>F5 key</a:t>
                      </a:r>
                      <a:r>
                        <a:rPr lang="en-US" sz="18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a:solidFill>
                            <a:srgbClr val="FFC000"/>
                          </a:solidFill>
                          <a:latin typeface="Arial" panose="020B0604020202020204" pitchFamily="34" charset="0"/>
                          <a:cs typeface="Arial" panose="020B0604020202020204" pitchFamily="34" charset="0"/>
                        </a:rPr>
                        <a:t>ESC key </a:t>
                      </a:r>
                      <a:r>
                        <a:rPr lang="en-US" sz="18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a:solidFill>
                            <a:srgbClr val="D9D9D9"/>
                          </a:solidFill>
                          <a:latin typeface="Arial" panose="020B0604020202020204" pitchFamily="34" charset="0"/>
                          <a:cs typeface="Arial" panose="020B0604020202020204" pitchFamily="34" charset="0"/>
                        </a:rPr>
                        <a:t>F5</a:t>
                      </a:r>
                      <a:r>
                        <a:rPr lang="en-US" sz="1800" baseline="0">
                          <a:solidFill>
                            <a:srgbClr val="D9D9D9"/>
                          </a:solidFill>
                          <a:latin typeface="Arial" panose="020B0604020202020204" pitchFamily="34" charset="0"/>
                          <a:cs typeface="Arial" panose="020B0604020202020204" pitchFamily="34" charset="0"/>
                        </a:rPr>
                        <a:t> </a:t>
                      </a:r>
                      <a:endParaRPr lang="en-US" sz="240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When you are ready to have your poster printed go online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and click on the "</a:t>
                      </a:r>
                      <a:r>
                        <a:rPr lang="en-US" sz="1800" noProof="0">
                          <a:solidFill>
                            <a:srgbClr val="FFC000"/>
                          </a:solidFill>
                          <a:latin typeface="Arial"/>
                          <a:cs typeface="Arial"/>
                        </a:rPr>
                        <a:t>Order Your Poster</a:t>
                      </a:r>
                      <a:r>
                        <a:rPr lang="en-US" sz="1800" noProof="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a:solidFill>
                            <a:srgbClr val="D9D9D9"/>
                          </a:solidFill>
                          <a:latin typeface="Arial"/>
                          <a:cs typeface="Arial"/>
                        </a:rPr>
                      </a:br>
                      <a:r>
                        <a:rPr lang="en-US" sz="1800" noProof="0">
                          <a:solidFill>
                            <a:srgbClr val="D9D9D9"/>
                          </a:solidFill>
                          <a:latin typeface="Arial"/>
                          <a:cs typeface="Arial"/>
                        </a:rPr>
                        <a:t>Go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a:solidFill>
                            <a:schemeClr val="bg1">
                              <a:lumMod val="85000"/>
                            </a:schemeClr>
                          </a:solidFill>
                          <a:latin typeface="Arial"/>
                          <a:cs typeface="Arial"/>
                        </a:rPr>
                        <a:t>© 2019</a:t>
                      </a:r>
                      <a:r>
                        <a:rPr lang="en-US" sz="1600" baseline="0">
                          <a:solidFill>
                            <a:schemeClr val="bg1">
                              <a:lumMod val="85000"/>
                            </a:schemeClr>
                          </a:solidFill>
                          <a:latin typeface="Arial"/>
                          <a:cs typeface="Arial"/>
                        </a:rPr>
                        <a:t> </a:t>
                      </a:r>
                      <a:r>
                        <a:rPr lang="en-US" sz="1600" err="1">
                          <a:solidFill>
                            <a:schemeClr val="bg1">
                              <a:lumMod val="85000"/>
                            </a:schemeClr>
                          </a:solidFill>
                          <a:latin typeface="Arial"/>
                          <a:cs typeface="Arial"/>
                        </a:rPr>
                        <a:t>PosterPresentations.com</a:t>
                      </a:r>
                      <a:br>
                        <a:rPr lang="en-US" sz="1600">
                          <a:solidFill>
                            <a:schemeClr val="bg1">
                              <a:lumMod val="85000"/>
                            </a:schemeClr>
                          </a:solidFill>
                          <a:latin typeface="Arial"/>
                          <a:cs typeface="Arial"/>
                        </a:rPr>
                      </a:br>
                      <a:r>
                        <a:rPr lang="en-US" sz="1600">
                          <a:solidFill>
                            <a:schemeClr val="bg1">
                              <a:lumMod val="85000"/>
                            </a:schemeClr>
                          </a:solidFill>
                          <a:latin typeface="Arial"/>
                          <a:cs typeface="Arial"/>
                        </a:rPr>
                        <a:t>2117 Fourth Street ,</a:t>
                      </a:r>
                      <a:r>
                        <a:rPr lang="en-US" sz="1600" baseline="0">
                          <a:solidFill>
                            <a:schemeClr val="bg1">
                              <a:lumMod val="85000"/>
                            </a:schemeClr>
                          </a:solidFill>
                          <a:latin typeface="Arial"/>
                          <a:cs typeface="Arial"/>
                        </a:rPr>
                        <a:t> STE C        </a:t>
                      </a:r>
                    </a:p>
                    <a:p>
                      <a:pPr>
                        <a:lnSpc>
                          <a:spcPts val="2600"/>
                        </a:lnSpc>
                      </a:pPr>
                      <a:r>
                        <a:rPr lang="en-US" sz="1600" baseline="0">
                          <a:solidFill>
                            <a:schemeClr val="bg1">
                              <a:lumMod val="85000"/>
                            </a:schemeClr>
                          </a:solidFill>
                          <a:latin typeface="Arial"/>
                          <a:cs typeface="Arial"/>
                        </a:rPr>
                        <a:t>Berkeley CA 94710 USA</a:t>
                      </a:r>
                      <a:endParaRPr lang="en-US" sz="16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D0D0D0"/>
                          </a:solidFill>
                          <a:latin typeface="Arial"/>
                          <a:cs typeface="Arial"/>
                        </a:rPr>
                        <a:t>For complete tutorials</a:t>
                      </a:r>
                      <a:r>
                        <a:rPr lang="en-US" sz="18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a:solidFill>
                            <a:srgbClr val="FFC000"/>
                          </a:solidFill>
                          <a:latin typeface="Arial"/>
                          <a:cs typeface="Arial"/>
                        </a:rPr>
                        <a:t>https://</a:t>
                      </a:r>
                      <a:r>
                        <a:rPr lang="en-US" sz="1400" b="1" err="1">
                          <a:solidFill>
                            <a:srgbClr val="FFC000"/>
                          </a:solidFill>
                          <a:latin typeface="Arial"/>
                          <a:cs typeface="Arial"/>
                        </a:rPr>
                        <a:t>www.posterpresentations.com</a:t>
                      </a:r>
                      <a:r>
                        <a:rPr lang="en-US" sz="1400" b="1">
                          <a:solidFill>
                            <a:srgbClr val="FFC000"/>
                          </a:solidFill>
                          <a:latin typeface="Arial"/>
                          <a:cs typeface="Arial"/>
                        </a:rPr>
                        <a:t>/</a:t>
                      </a:r>
                      <a:r>
                        <a:rPr lang="en-US" sz="1400" b="1" err="1">
                          <a:solidFill>
                            <a:srgbClr val="FFC000"/>
                          </a:solidFill>
                          <a:latin typeface="Arial"/>
                          <a:cs typeface="Arial"/>
                        </a:rPr>
                        <a:t>helpdesk.html</a:t>
                      </a:r>
                      <a:endParaRPr lang="en-US" sz="140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a:solidFill>
                            <a:srgbClr val="D0D0D0"/>
                          </a:solidFill>
                          <a:latin typeface="Arial"/>
                          <a:cs typeface="Arial"/>
                        </a:rPr>
                        <a:t>For complete tutorials</a:t>
                      </a:r>
                      <a:r>
                        <a:rPr lang="en-US" sz="28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FFC000"/>
                          </a:solidFill>
                          <a:latin typeface="Arial"/>
                          <a:cs typeface="Arial"/>
                        </a:rPr>
                        <a:t>https://</a:t>
                      </a:r>
                      <a:r>
                        <a:rPr lang="en-US" sz="2400" b="1" err="1">
                          <a:solidFill>
                            <a:srgbClr val="FFC000"/>
                          </a:solidFill>
                          <a:latin typeface="Arial"/>
                          <a:cs typeface="Arial"/>
                        </a:rPr>
                        <a:t>www.posterpresentations.com</a:t>
                      </a:r>
                      <a:r>
                        <a:rPr lang="en-US" sz="2400" b="1">
                          <a:solidFill>
                            <a:srgbClr val="FFC000"/>
                          </a:solidFill>
                          <a:latin typeface="Arial"/>
                          <a:cs typeface="Arial"/>
                        </a:rPr>
                        <a:t>/</a:t>
                      </a:r>
                      <a:r>
                        <a:rPr lang="en-US" sz="2400" b="1" err="1">
                          <a:solidFill>
                            <a:srgbClr val="FFC000"/>
                          </a:solidFill>
                          <a:latin typeface="Arial"/>
                          <a:cs typeface="Arial"/>
                        </a:rPr>
                        <a:t>helpdesk.html</a:t>
                      </a:r>
                      <a:endParaRPr lang="en-US" sz="2400" b="1">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a:solidFill>
                            <a:srgbClr val="1F3A4E"/>
                          </a:solidFill>
                          <a:latin typeface="Arial Black" panose="020B0A04020102020204" pitchFamily="34" charset="0"/>
                        </a:rPr>
                        <a:t>QUICK START GUIDE</a:t>
                      </a:r>
                      <a:br>
                        <a:rPr lang="en-US" sz="3200" b="0" spc="600">
                          <a:solidFill>
                            <a:srgbClr val="1F3A4E"/>
                          </a:solidFill>
                          <a:latin typeface="Arial Black" panose="020B0A04020102020204" pitchFamily="34" charset="0"/>
                        </a:rPr>
                      </a:br>
                      <a:r>
                        <a:rPr lang="en-US" sz="2400" b="1" spc="0">
                          <a:solidFill>
                            <a:srgbClr val="FF0000"/>
                          </a:solidFill>
                          <a:latin typeface="Trebuchet MS" pitchFamily="34" charset="0"/>
                        </a:rPr>
                        <a:t>(THIS SIDEBAR WILL NOT PRINT)</a:t>
                      </a:r>
                      <a:endParaRPr lang="en-US" sz="32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a:solidFill>
                          <a:srgbClr val="FFC000"/>
                        </a:solidFill>
                      </a:endParaRPr>
                    </a:p>
                    <a:p>
                      <a:pPr marL="0" indent="0" algn="l" defTabSz="114300"/>
                      <a:endParaRPr lang="en-US" sz="1800" b="0" baseline="0">
                        <a:solidFill>
                          <a:srgbClr val="D9D9D9"/>
                        </a:solidFill>
                        <a:latin typeface="Arial" panose="020B0604020202020204" pitchFamily="34" charset="0"/>
                        <a:cs typeface="Arial" panose="020B0604020202020204" pitchFamily="34" charset="0"/>
                      </a:endParaRPr>
                    </a:p>
                    <a:p>
                      <a:pPr marL="0" indent="0" algn="l" defTabSz="114300"/>
                      <a:r>
                        <a:rPr lang="en-US" sz="18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a:solidFill>
                          <a:srgbClr val="D9D9D9"/>
                        </a:solidFill>
                        <a:latin typeface="Arial" panose="020B0604020202020204" pitchFamily="34" charset="0"/>
                        <a:cs typeface="Arial" panose="020B0604020202020204" pitchFamily="34" charset="0"/>
                      </a:endParaRPr>
                    </a:p>
                    <a:p>
                      <a:pPr marL="0" indent="0" algn="l" defTabSz="114300"/>
                      <a:r>
                        <a:rPr lang="en-US" sz="18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a:solidFill>
                            <a:srgbClr val="FFC000"/>
                          </a:solidFill>
                          <a:latin typeface="Arial" panose="020B0604020202020204" pitchFamily="34" charset="0"/>
                          <a:cs typeface="Arial" panose="020B0604020202020204" pitchFamily="34" charset="0"/>
                        </a:rPr>
                        <a:t>How to change the column layout configuration</a:t>
                      </a:r>
                    </a:p>
                    <a:p>
                      <a:r>
                        <a:rPr lang="en-US" sz="18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a:solidFill>
                            <a:srgbClr val="D9D9D9"/>
                          </a:solidFill>
                          <a:latin typeface="Arial" panose="020B0604020202020204" pitchFamily="34" charset="0"/>
                          <a:cs typeface="Arial" panose="020B0604020202020204" pitchFamily="34" charset="0"/>
                        </a:rPr>
                        <a:t>You can see a tutorial here: </a:t>
                      </a:r>
                      <a:r>
                        <a:rPr lang="en-US" sz="1800" u="sng">
                          <a:solidFill>
                            <a:srgbClr val="FFC000"/>
                          </a:solidFill>
                          <a:latin typeface="Arial" panose="020B0604020202020204" pitchFamily="34" charset="0"/>
                          <a:cs typeface="Arial" panose="020B0604020202020204" pitchFamily="34" charset="0"/>
                        </a:rPr>
                        <a:t>https://</a:t>
                      </a:r>
                      <a:r>
                        <a:rPr lang="en-US" sz="1800" u="sng" err="1">
                          <a:solidFill>
                            <a:srgbClr val="FFC000"/>
                          </a:solidFill>
                          <a:latin typeface="Arial" panose="020B0604020202020204" pitchFamily="34" charset="0"/>
                          <a:cs typeface="Arial" panose="020B0604020202020204" pitchFamily="34" charset="0"/>
                        </a:rPr>
                        <a:t>www.posterpresentations.com</a:t>
                      </a:r>
                      <a:r>
                        <a:rPr lang="en-US" sz="1800" u="sng">
                          <a:solidFill>
                            <a:srgbClr val="FFC000"/>
                          </a:solidFill>
                          <a:latin typeface="Arial" panose="020B0604020202020204" pitchFamily="34" charset="0"/>
                          <a:cs typeface="Arial" panose="020B0604020202020204" pitchFamily="34" charset="0"/>
                        </a:rPr>
                        <a:t>/how-to-change-the-column-</a:t>
                      </a:r>
                      <a:r>
                        <a:rPr lang="en-US" sz="1800" u="sng" err="1">
                          <a:solidFill>
                            <a:srgbClr val="FFC000"/>
                          </a:solidFill>
                          <a:latin typeface="Arial" panose="020B0604020202020204" pitchFamily="34" charset="0"/>
                          <a:cs typeface="Arial" panose="020B0604020202020204" pitchFamily="34" charset="0"/>
                        </a:rPr>
                        <a:t>configuration.html</a:t>
                      </a:r>
                      <a:endParaRPr lang="en-US" sz="4400" u="sng">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a:solidFill>
                            <a:srgbClr val="FFC000"/>
                          </a:solidFill>
                          <a:latin typeface="Arial" panose="020B0604020202020204" pitchFamily="34" charset="0"/>
                          <a:cs typeface="Arial" panose="020B0604020202020204" pitchFamily="34" charset="0"/>
                        </a:rPr>
                        <a:t>How to</a:t>
                      </a:r>
                      <a:r>
                        <a:rPr lang="en-US" sz="2400" b="1" baseline="0">
                          <a:solidFill>
                            <a:srgbClr val="FFC000"/>
                          </a:solidFill>
                          <a:latin typeface="Arial" panose="020B0604020202020204" pitchFamily="34" charset="0"/>
                          <a:cs typeface="Arial" panose="020B0604020202020204" pitchFamily="34" charset="0"/>
                        </a:rPr>
                        <a:t> preview your poster prior to printing</a:t>
                      </a:r>
                      <a:endParaRPr lang="en-US" sz="2400" b="1">
                        <a:solidFill>
                          <a:srgbClr val="FFC000"/>
                        </a:solidFill>
                        <a:latin typeface="Arial" panose="020B0604020202020204" pitchFamily="34" charset="0"/>
                        <a:cs typeface="Arial" panose="020B0604020202020204" pitchFamily="34" charset="0"/>
                      </a:endParaRPr>
                    </a:p>
                    <a:p>
                      <a:pPr rtl="0"/>
                      <a:r>
                        <a:rPr lang="en-US" sz="2000">
                          <a:solidFill>
                            <a:srgbClr val="D9D9D9"/>
                          </a:solidFill>
                          <a:latin typeface="Arial" panose="020B0604020202020204" pitchFamily="34" charset="0"/>
                          <a:cs typeface="Arial" panose="020B0604020202020204" pitchFamily="34" charset="0"/>
                        </a:rPr>
                        <a:t>You can preview your poster at any time by pressing the </a:t>
                      </a:r>
                      <a:r>
                        <a:rPr lang="en-US" sz="2000">
                          <a:solidFill>
                            <a:srgbClr val="FFC000"/>
                          </a:solidFill>
                          <a:latin typeface="Arial" panose="020B0604020202020204" pitchFamily="34" charset="0"/>
                          <a:cs typeface="Arial" panose="020B0604020202020204" pitchFamily="34" charset="0"/>
                        </a:rPr>
                        <a:t>F5 key</a:t>
                      </a:r>
                      <a:r>
                        <a:rPr lang="en-US" sz="20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a:solidFill>
                            <a:srgbClr val="FFC000"/>
                          </a:solidFill>
                          <a:latin typeface="Arial" panose="020B0604020202020204" pitchFamily="34" charset="0"/>
                          <a:cs typeface="Arial" panose="020B0604020202020204" pitchFamily="34" charset="0"/>
                        </a:rPr>
                        <a:t>ESC key </a:t>
                      </a:r>
                      <a:r>
                        <a:rPr lang="en-US" sz="20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a:solidFill>
                            <a:srgbClr val="D9D9D9"/>
                          </a:solidFill>
                          <a:latin typeface="Arial" panose="020B0604020202020204" pitchFamily="34" charset="0"/>
                          <a:cs typeface="Arial" panose="020B0604020202020204" pitchFamily="34" charset="0"/>
                        </a:rPr>
                        <a:t>F5</a:t>
                      </a:r>
                      <a:r>
                        <a:rPr lang="en-US" sz="1800" baseline="0">
                          <a:solidFill>
                            <a:srgbClr val="D9D9D9"/>
                          </a:solidFill>
                          <a:latin typeface="Arial" panose="020B0604020202020204" pitchFamily="34" charset="0"/>
                          <a:cs typeface="Arial" panose="020B0604020202020204" pitchFamily="34" charset="0"/>
                        </a:rPr>
                        <a:t> </a:t>
                      </a:r>
                      <a:endParaRPr lang="en-US" sz="180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a:solidFill>
                            <a:srgbClr val="D9D9D9"/>
                          </a:solidFill>
                          <a:latin typeface="Arial" panose="020B0604020202020204" pitchFamily="34" charset="0"/>
                          <a:cs typeface="Arial" panose="020B0604020202020204" pitchFamily="34" charset="0"/>
                        </a:rPr>
                        <a:t>F5</a:t>
                      </a:r>
                      <a:r>
                        <a:rPr lang="en-US" sz="2800" baseline="0">
                          <a:solidFill>
                            <a:srgbClr val="D9D9D9"/>
                          </a:solidFill>
                          <a:latin typeface="Arial" panose="020B0604020202020204" pitchFamily="34" charset="0"/>
                          <a:cs typeface="Arial" panose="020B0604020202020204" pitchFamily="34" charset="0"/>
                        </a:rPr>
                        <a:t> </a:t>
                      </a:r>
                      <a:endParaRPr lang="en-US" sz="600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When you are ready to have your poster printed go online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and click on the "</a:t>
                      </a:r>
                      <a:r>
                        <a:rPr lang="en-US" sz="1800" noProof="0">
                          <a:solidFill>
                            <a:srgbClr val="FFC000"/>
                          </a:solidFill>
                          <a:latin typeface="Arial"/>
                          <a:cs typeface="Arial"/>
                        </a:rPr>
                        <a:t>Order Your Poster</a:t>
                      </a:r>
                      <a:r>
                        <a:rPr lang="en-US" sz="18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a:solidFill>
                            <a:srgbClr val="D9D9D9"/>
                          </a:solidFill>
                          <a:latin typeface="Arial"/>
                          <a:cs typeface="Arial"/>
                        </a:rPr>
                      </a:br>
                      <a:r>
                        <a:rPr lang="en-US" sz="1800" noProof="0">
                          <a:solidFill>
                            <a:srgbClr val="D9D9D9"/>
                          </a:solidFill>
                          <a:latin typeface="Arial"/>
                          <a:cs typeface="Arial"/>
                        </a:rPr>
                        <a:t>Go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a:solidFill>
                            <a:schemeClr val="bg1">
                              <a:lumMod val="85000"/>
                            </a:schemeClr>
                          </a:solidFill>
                          <a:latin typeface="Arial"/>
                          <a:cs typeface="Arial"/>
                        </a:rPr>
                        <a:t>© 2019</a:t>
                      </a:r>
                      <a:r>
                        <a:rPr lang="en-US" sz="1800" baseline="0">
                          <a:solidFill>
                            <a:schemeClr val="bg1">
                              <a:lumMod val="85000"/>
                            </a:schemeClr>
                          </a:solidFill>
                          <a:latin typeface="Arial"/>
                          <a:cs typeface="Arial"/>
                        </a:rPr>
                        <a:t> </a:t>
                      </a:r>
                      <a:r>
                        <a:rPr lang="en-US" sz="1800" err="1">
                          <a:solidFill>
                            <a:schemeClr val="bg1">
                              <a:lumMod val="85000"/>
                            </a:schemeClr>
                          </a:solidFill>
                          <a:latin typeface="Arial"/>
                          <a:cs typeface="Arial"/>
                        </a:rPr>
                        <a:t>PosterPresentations.com</a:t>
                      </a:r>
                      <a:br>
                        <a:rPr lang="en-US" sz="1800">
                          <a:solidFill>
                            <a:schemeClr val="bg1">
                              <a:lumMod val="85000"/>
                            </a:schemeClr>
                          </a:solidFill>
                          <a:latin typeface="Arial"/>
                          <a:cs typeface="Arial"/>
                        </a:rPr>
                      </a:br>
                      <a:r>
                        <a:rPr lang="en-US" sz="1800">
                          <a:solidFill>
                            <a:schemeClr val="bg1">
                              <a:lumMod val="85000"/>
                            </a:schemeClr>
                          </a:solidFill>
                          <a:latin typeface="Arial"/>
                          <a:cs typeface="Arial"/>
                        </a:rPr>
                        <a:t>2117 Fourth Street ,</a:t>
                      </a:r>
                      <a:r>
                        <a:rPr lang="en-US" sz="1800" baseline="0">
                          <a:solidFill>
                            <a:schemeClr val="bg1">
                              <a:lumMod val="85000"/>
                            </a:schemeClr>
                          </a:solidFill>
                          <a:latin typeface="Arial"/>
                          <a:cs typeface="Arial"/>
                        </a:rPr>
                        <a:t> STE C        </a:t>
                      </a:r>
                    </a:p>
                    <a:p>
                      <a:pPr>
                        <a:lnSpc>
                          <a:spcPts val="2600"/>
                        </a:lnSpc>
                      </a:pPr>
                      <a:r>
                        <a:rPr lang="en-US" sz="1800" baseline="0">
                          <a:solidFill>
                            <a:schemeClr val="bg1">
                              <a:lumMod val="85000"/>
                            </a:schemeClr>
                          </a:solidFill>
                          <a:latin typeface="Arial"/>
                          <a:cs typeface="Arial"/>
                        </a:rPr>
                        <a:t>Berkeley CA 94710 USA</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D0D0D0"/>
                          </a:solidFill>
                          <a:latin typeface="Arial"/>
                          <a:cs typeface="Arial"/>
                        </a:rPr>
                        <a:t>For complete tutorials</a:t>
                      </a:r>
                      <a:r>
                        <a:rPr lang="en-US" sz="18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a:solidFill>
                            <a:srgbClr val="FFC000"/>
                          </a:solidFill>
                          <a:latin typeface="Arial"/>
                          <a:cs typeface="Arial"/>
                        </a:rPr>
                        <a:t>https://</a:t>
                      </a:r>
                      <a:r>
                        <a:rPr lang="en-US" sz="1400" b="1" err="1">
                          <a:solidFill>
                            <a:srgbClr val="FFC000"/>
                          </a:solidFill>
                          <a:latin typeface="Arial"/>
                          <a:cs typeface="Arial"/>
                        </a:rPr>
                        <a:t>www.posterpresentations.com</a:t>
                      </a:r>
                      <a:r>
                        <a:rPr lang="en-US" sz="1400" b="1">
                          <a:solidFill>
                            <a:srgbClr val="FFC000"/>
                          </a:solidFill>
                          <a:latin typeface="Arial"/>
                          <a:cs typeface="Arial"/>
                        </a:rPr>
                        <a:t>/</a:t>
                      </a:r>
                      <a:r>
                        <a:rPr lang="en-US" sz="1400" b="1" err="1">
                          <a:solidFill>
                            <a:srgbClr val="FFC000"/>
                          </a:solidFill>
                          <a:latin typeface="Arial"/>
                          <a:cs typeface="Arial"/>
                        </a:rPr>
                        <a:t>helpdesk.html</a:t>
                      </a:r>
                      <a:endParaRPr lang="en-US" sz="960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iki.cancerimagingarchive.net/pages/viewpage.action?pageId=119705830/"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a:off x="2693194" y="592739"/>
            <a:ext cx="16002000" cy="830997"/>
          </a:xfrm>
        </p:spPr>
        <p:txBody>
          <a:bodyPr wrap="square" lIns="91440" tIns="45720" rIns="91440" bIns="45720" anchor="t">
            <a:spAutoFit/>
          </a:bodyPr>
          <a:lstStyle/>
          <a:p>
            <a:endParaRPr lang="en-US" altLang="zh-CN"/>
          </a:p>
        </p:txBody>
      </p:sp>
      <p:sp>
        <p:nvSpPr>
          <p:cNvPr id="3" name="Text Placeholder 2">
            <a:extLst>
              <a:ext uri="{FF2B5EF4-FFF2-40B4-BE49-F238E27FC236}">
                <a16:creationId xmlns:a16="http://schemas.microsoft.com/office/drawing/2014/main" id="{90ACF97B-AB1B-5945-B9D1-356BBAE8EE1E}"/>
              </a:ext>
            </a:extLst>
          </p:cNvPr>
          <p:cNvSpPr>
            <a:spLocks noGrp="1"/>
          </p:cNvSpPr>
          <p:nvPr>
            <p:ph type="body" sz="quarter" idx="11"/>
          </p:nvPr>
        </p:nvSpPr>
        <p:spPr/>
        <p:txBody>
          <a:bodyPr wrap="square" lIns="91440" tIns="45720" rIns="91440" bIns="45720" anchor="t">
            <a:spAutoFit/>
          </a:bodyPr>
          <a:lstStyle/>
          <a:p>
            <a:endParaRPr lang="en-US"/>
          </a:p>
        </p:txBody>
      </p:sp>
      <p:sp>
        <p:nvSpPr>
          <p:cNvPr id="4" name="Text Placeholder 3">
            <a:extLst>
              <a:ext uri="{FF2B5EF4-FFF2-40B4-BE49-F238E27FC236}">
                <a16:creationId xmlns:a16="http://schemas.microsoft.com/office/drawing/2014/main" id="{3392A73D-5AFB-BF41-A768-F1BE2E077B04}"/>
              </a:ext>
            </a:extLst>
          </p:cNvPr>
          <p:cNvSpPr>
            <a:spLocks noGrp="1"/>
          </p:cNvSpPr>
          <p:nvPr>
            <p:ph type="body" sz="quarter" idx="10"/>
          </p:nvPr>
        </p:nvSpPr>
        <p:spPr/>
        <p:txBody>
          <a:bodyPr wrap="square" lIns="91440" tIns="45720" rIns="91440" bIns="45720" anchor="t">
            <a:spAutoFit/>
          </a:bodyPr>
          <a:lstStyle/>
          <a:p>
            <a:r>
              <a:rPr lang="en-US">
                <a:cs typeface="Arial"/>
              </a:rPr>
              <a:t>Interdisciplinary Research Computing, Imperial College London</a:t>
            </a:r>
            <a:endParaRPr lang="en-US"/>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5"/>
          </p:nvPr>
        </p:nvSpPr>
        <p:spPr/>
        <p:txBody>
          <a:bodyPr wrap="square" lIns="91440" tIns="45720" rIns="91440" bIns="45720" anchor="t">
            <a:spAutoFit/>
          </a:bodyPr>
          <a:lstStyle/>
          <a:p>
            <a:r>
              <a:rPr lang="en-US">
                <a:cs typeface="Arial"/>
              </a:rPr>
              <a:t>INTRODUCTION</a:t>
            </a:r>
            <a:endParaRPr lang="en-US"/>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8"/>
          </p:nvPr>
        </p:nvSpPr>
        <p:spPr>
          <a:xfrm>
            <a:off x="369889" y="13586825"/>
            <a:ext cx="10134599" cy="461665"/>
          </a:xfrm>
        </p:spPr>
        <p:txBody>
          <a:bodyPr wrap="square" lIns="91440" tIns="45720" rIns="91440" bIns="45720" anchor="t">
            <a:spAutoFit/>
          </a:bodyPr>
          <a:lstStyle/>
          <a:p>
            <a:r>
              <a:rPr lang="en-US">
                <a:ea typeface="+mj-lt"/>
                <a:cs typeface="+mj-lt"/>
              </a:rPr>
              <a:t>OBJECTIVES,</a:t>
            </a:r>
            <a:r>
              <a:rPr lang="en-US">
                <a:cs typeface="Arial"/>
              </a:rPr>
              <a:t> MATERIALS, AND METHODS</a:t>
            </a:r>
          </a:p>
        </p:txBody>
      </p:sp>
      <p:sp>
        <p:nvSpPr>
          <p:cNvPr id="8" name="Text Placeholder 7">
            <a:extLst>
              <a:ext uri="{FF2B5EF4-FFF2-40B4-BE49-F238E27FC236}">
                <a16:creationId xmlns:a16="http://schemas.microsoft.com/office/drawing/2014/main" id="{5F7EAF54-22B3-9540-8CC5-EE0755947415}"/>
              </a:ext>
            </a:extLst>
          </p:cNvPr>
          <p:cNvSpPr>
            <a:spLocks noGrp="1"/>
          </p:cNvSpPr>
          <p:nvPr>
            <p:ph type="body" sz="quarter" idx="19"/>
          </p:nvPr>
        </p:nvSpPr>
        <p:spPr/>
        <p:txBody>
          <a:bodyPr wrap="square" lIns="91440" tIns="45720" rIns="91440" bIns="45720" anchor="t">
            <a:spAutoFit/>
          </a:bodyPr>
          <a:lstStyle/>
          <a:p>
            <a:r>
              <a:rPr lang="en-US">
                <a:cs typeface="Arial"/>
              </a:rPr>
              <a:t>RESULTS</a:t>
            </a:r>
            <a:endParaRPr lang="en-US"/>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20"/>
          </p:nvPr>
        </p:nvSpPr>
        <p:spPr>
          <a:xfrm>
            <a:off x="10885488" y="12783964"/>
            <a:ext cx="10134599" cy="461665"/>
          </a:xfrm>
        </p:spPr>
        <p:txBody>
          <a:bodyPr wrap="square" lIns="91440" tIns="45720" rIns="91440" bIns="45720" anchor="t">
            <a:spAutoFit/>
          </a:bodyPr>
          <a:lstStyle/>
          <a:p>
            <a:r>
              <a:rPr lang="en-US">
                <a:cs typeface="Arial"/>
              </a:rPr>
              <a:t>CONCLUSIONS AND DISCUSSION</a:t>
            </a:r>
          </a:p>
        </p:txBody>
      </p:sp>
      <p:sp>
        <p:nvSpPr>
          <p:cNvPr id="10" name="Text Placeholder 9">
            <a:extLst>
              <a:ext uri="{FF2B5EF4-FFF2-40B4-BE49-F238E27FC236}">
                <a16:creationId xmlns:a16="http://schemas.microsoft.com/office/drawing/2014/main" id="{0F7AC893-0561-D34C-B844-B571C243ED11}"/>
              </a:ext>
            </a:extLst>
          </p:cNvPr>
          <p:cNvSpPr>
            <a:spLocks noGrp="1"/>
          </p:cNvSpPr>
          <p:nvPr>
            <p:ph type="body" sz="quarter" idx="21"/>
          </p:nvPr>
        </p:nvSpPr>
        <p:spPr/>
        <p:txBody>
          <a:bodyPr wrap="square" lIns="91440" tIns="45720" rIns="91440" bIns="45720" anchor="t">
            <a:spAutoFit/>
          </a:bodyPr>
          <a:lstStyle/>
          <a:p>
            <a:r>
              <a:rPr lang="en-US">
                <a:cs typeface="Arial"/>
              </a:rPr>
              <a:t>REFERENCES</a:t>
            </a:r>
            <a:endParaRPr lang="en-US"/>
          </a:p>
        </p:txBody>
      </p:sp>
      <p:sp>
        <p:nvSpPr>
          <p:cNvPr id="11" name="Text Placeholder 10">
            <a:extLst>
              <a:ext uri="{FF2B5EF4-FFF2-40B4-BE49-F238E27FC236}">
                <a16:creationId xmlns:a16="http://schemas.microsoft.com/office/drawing/2014/main" id="{601FBED6-BF81-D747-9068-2ED11B25404B}"/>
              </a:ext>
            </a:extLst>
          </p:cNvPr>
          <p:cNvSpPr>
            <a:spLocks noGrp="1"/>
          </p:cNvSpPr>
          <p:nvPr>
            <p:ph type="body" sz="quarter" idx="29"/>
          </p:nvPr>
        </p:nvSpPr>
        <p:spPr>
          <a:xfrm>
            <a:off x="10885488" y="26917293"/>
            <a:ext cx="10134597" cy="2954655"/>
          </a:xfrm>
        </p:spPr>
        <p:txBody>
          <a:bodyPr wrap="square" lIns="365760" tIns="365760" rIns="365760" bIns="365760" anchor="t">
            <a:spAutoFit/>
          </a:bodyPr>
          <a:lstStyle/>
          <a:p>
            <a:pPr algn="just"/>
            <a:r>
              <a:rPr lang="en-US">
                <a:ea typeface="+mn-lt"/>
                <a:cs typeface="+mn-lt"/>
              </a:rPr>
              <a:t>We would like to express our sincere gratitude to the invaluable assistance of Ms. Emily Muller for her insightful suggestions and feedback. We are also grateful to University of California San Francisco for providing access to their Glioma MRI database. We would like to express our appreciation to all members of Interdisciplinary Research Computing group at Imperial College London for their constant support and encouragement throughout this research endeavor.</a:t>
            </a:r>
            <a:endParaRPr lang="zh-CN" altLang="en-US">
              <a:cs typeface="Arial" panose="020B0604020202020204"/>
            </a:endParaRPr>
          </a:p>
          <a:p>
            <a:endParaRPr lang="en-US">
              <a:cs typeface="Arial"/>
            </a:endParaRPr>
          </a:p>
        </p:txBody>
      </p:sp>
      <p:sp>
        <p:nvSpPr>
          <p:cNvPr id="12" name="Text Placeholder 11">
            <a:extLst>
              <a:ext uri="{FF2B5EF4-FFF2-40B4-BE49-F238E27FC236}">
                <a16:creationId xmlns:a16="http://schemas.microsoft.com/office/drawing/2014/main" id="{48F497AF-312C-7C42-A7D6-9FAFBF0AE9CD}"/>
              </a:ext>
            </a:extLst>
          </p:cNvPr>
          <p:cNvSpPr>
            <a:spLocks noGrp="1"/>
          </p:cNvSpPr>
          <p:nvPr>
            <p:ph type="body" sz="quarter" idx="22"/>
          </p:nvPr>
        </p:nvSpPr>
        <p:spPr>
          <a:xfrm>
            <a:off x="10885487" y="26453087"/>
            <a:ext cx="10134597" cy="461665"/>
          </a:xfrm>
        </p:spPr>
        <p:txBody>
          <a:bodyPr wrap="square" lIns="91440" tIns="45720" rIns="91440" bIns="45720" anchor="t">
            <a:spAutoFit/>
          </a:bodyPr>
          <a:lstStyle/>
          <a:p>
            <a:r>
              <a:rPr lang="en-US">
                <a:cs typeface="Arial"/>
              </a:rPr>
              <a:t>ACKNOWLEDGEMENT</a:t>
            </a:r>
            <a:endParaRPr lang="en-US"/>
          </a:p>
        </p:txBody>
      </p:sp>
      <p:sp>
        <p:nvSpPr>
          <p:cNvPr id="13" name="Text Placeholder 12">
            <a:extLst>
              <a:ext uri="{FF2B5EF4-FFF2-40B4-BE49-F238E27FC236}">
                <a16:creationId xmlns:a16="http://schemas.microsoft.com/office/drawing/2014/main" id="{2FCC7D63-1E89-0947-BBFA-81F1547190BF}"/>
              </a:ext>
            </a:extLst>
          </p:cNvPr>
          <p:cNvSpPr>
            <a:spLocks noGrp="1"/>
          </p:cNvSpPr>
          <p:nvPr>
            <p:ph type="body" sz="quarter" idx="30"/>
          </p:nvPr>
        </p:nvSpPr>
        <p:spPr>
          <a:xfrm>
            <a:off x="10885482" y="21916842"/>
            <a:ext cx="10134597" cy="2646878"/>
          </a:xfrm>
        </p:spPr>
        <p:txBody>
          <a:bodyPr wrap="square" lIns="365760" tIns="365760" rIns="365760" bIns="365760" anchor="t">
            <a:spAutoFit/>
          </a:bodyPr>
          <a:lstStyle/>
          <a:p>
            <a:r>
              <a:rPr lang="en-US">
                <a:cs typeface="Arial"/>
              </a:rPr>
              <a:t>[1] </a:t>
            </a:r>
            <a:r>
              <a:rPr lang="en-US">
                <a:ea typeface="+mn-lt"/>
                <a:cs typeface="+mn-lt"/>
              </a:rPr>
              <a:t>The University of California San Francisco Preoperative Diffuse Glioma MRI (UCSF-PDGM) – The Cancer Imaging Archive (TCIA) Public Access - Cancer Imaging Archive Wiki. Available from: </a:t>
            </a:r>
            <a:r>
              <a:rPr lang="en-US">
                <a:ea typeface="+mn-lt"/>
                <a:cs typeface="+mn-lt"/>
                <a:hlinkClick r:id="rId2"/>
              </a:rPr>
              <a:t>https://wiki.cancerimagingarchive.net/pages/viewpage.action?pageId=119705830/</a:t>
            </a:r>
            <a:r>
              <a:rPr lang="en-US">
                <a:ea typeface="+mn-lt"/>
                <a:cs typeface="+mn-lt"/>
              </a:rPr>
              <a:t> [Accessed 18</a:t>
            </a:r>
            <a:r>
              <a:rPr lang="en-US" baseline="30000">
                <a:ea typeface="+mn-lt"/>
                <a:cs typeface="+mn-lt"/>
              </a:rPr>
              <a:t>th</a:t>
            </a:r>
            <a:r>
              <a:rPr lang="en-US">
                <a:ea typeface="+mn-lt"/>
                <a:cs typeface="+mn-lt"/>
              </a:rPr>
              <a:t> Mar 2023]</a:t>
            </a:r>
            <a:endParaRPr lang="zh-CN" altLang="en-US"/>
          </a:p>
          <a:p>
            <a:endParaRPr lang="en-US">
              <a:cs typeface="Arial"/>
            </a:endParaRPr>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31"/>
          </p:nvPr>
        </p:nvSpPr>
        <p:spPr/>
        <p:txBody>
          <a:bodyPr/>
          <a:lstStyle/>
          <a:p>
            <a:endParaRPr lang="en-US"/>
          </a:p>
        </p:txBody>
      </p:sp>
      <p:sp>
        <p:nvSpPr>
          <p:cNvPr id="15" name="Text Placeholder 14">
            <a:extLst>
              <a:ext uri="{FF2B5EF4-FFF2-40B4-BE49-F238E27FC236}">
                <a16:creationId xmlns:a16="http://schemas.microsoft.com/office/drawing/2014/main" id="{84BA8E32-9654-E747-ABAB-50D57322F19F}"/>
              </a:ext>
            </a:extLst>
          </p:cNvPr>
          <p:cNvSpPr>
            <a:spLocks noGrp="1"/>
          </p:cNvSpPr>
          <p:nvPr>
            <p:ph type="body" sz="quarter" idx="32"/>
          </p:nvPr>
        </p:nvSpPr>
        <p:spPr>
          <a:xfrm>
            <a:off x="10885491" y="9973620"/>
            <a:ext cx="10134597" cy="1988237"/>
          </a:xfrm>
        </p:spPr>
        <p:txBody>
          <a:bodyPr/>
          <a:lstStyle/>
          <a:p>
            <a:endParaRPr lang="en-US"/>
          </a:p>
        </p:txBody>
      </p:sp>
      <p:sp>
        <p:nvSpPr>
          <p:cNvPr id="17" name="Text Placeholder 16">
            <a:extLst>
              <a:ext uri="{FF2B5EF4-FFF2-40B4-BE49-F238E27FC236}">
                <a16:creationId xmlns:a16="http://schemas.microsoft.com/office/drawing/2014/main" id="{E07E862B-6710-014E-99BB-D060EF7D2853}"/>
              </a:ext>
            </a:extLst>
          </p:cNvPr>
          <p:cNvSpPr>
            <a:spLocks noGrp="1"/>
          </p:cNvSpPr>
          <p:nvPr>
            <p:ph type="body" sz="quarter" idx="34"/>
          </p:nvPr>
        </p:nvSpPr>
        <p:spPr>
          <a:xfrm>
            <a:off x="369891" y="14063380"/>
            <a:ext cx="10134597" cy="2893100"/>
          </a:xfrm>
        </p:spPr>
        <p:txBody>
          <a:bodyPr wrap="square" lIns="365760" tIns="365760" rIns="365760" bIns="365760" anchor="t">
            <a:spAutoFit/>
          </a:bodyPr>
          <a:lstStyle/>
          <a:p>
            <a:pPr algn="just"/>
            <a:r>
              <a:rPr lang="en-GB">
                <a:latin typeface="Times New Roman"/>
                <a:ea typeface="+mn-lt"/>
                <a:cs typeface="+mn-lt"/>
              </a:rPr>
              <a:t>Our project aims to leverage a Deep Convolutional Generative Adversarial Network (DCGAN) to create clinically accurate glioma images across multiple grades. To train the DCGAN, we utilized cross-sectional MRI scan images from the University of California San Francisco Preoperative Diffuse Glioma MRI (UCSF-PDGM) database [1]. The UCSF-PDGM database includes 501 cases, which encompass 55 (11%) grade II, 42 (9%) grade III, and 403 (80%) grade IV tumours; in each case, 9 cross sectional MRI scans at about the same height were used to train the DCGAN. </a:t>
            </a:r>
            <a:endParaRPr lang="en-GB" altLang="zh-CN">
              <a:ea typeface="黑体"/>
              <a:cs typeface="Arial"/>
            </a:endParaRPr>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35"/>
          </p:nvPr>
        </p:nvSpPr>
        <p:spPr>
          <a:xfrm>
            <a:off x="369891" y="5123727"/>
            <a:ext cx="10134597" cy="4739759"/>
          </a:xfrm>
        </p:spPr>
        <p:txBody>
          <a:bodyPr wrap="square" lIns="365760" tIns="365760" rIns="365760" bIns="365760" anchor="t">
            <a:spAutoFit/>
          </a:bodyPr>
          <a:lstStyle/>
          <a:p>
            <a:r>
              <a:rPr lang="en-US">
                <a:cs typeface="Arial"/>
              </a:rPr>
              <a:t>What is an MRI?</a:t>
            </a:r>
          </a:p>
          <a:p>
            <a:endParaRPr lang="en-US">
              <a:cs typeface="Arial"/>
            </a:endParaRPr>
          </a:p>
          <a:p>
            <a:endParaRPr lang="en-US">
              <a:cs typeface="Arial"/>
            </a:endParaRPr>
          </a:p>
          <a:p>
            <a:r>
              <a:rPr lang="en-US">
                <a:cs typeface="Arial"/>
              </a:rPr>
              <a:t>Sections:</a:t>
            </a:r>
            <a:endParaRPr lang="en-US"/>
          </a:p>
          <a:p>
            <a:pPr marL="457200" indent="-457200">
              <a:buAutoNum type="arabicPeriod"/>
            </a:pPr>
            <a:r>
              <a:rPr lang="en-US">
                <a:cs typeface="Arial"/>
              </a:rPr>
              <a:t>MRI uses, what it is, population with brain </a:t>
            </a:r>
            <a:r>
              <a:rPr lang="en-US" err="1">
                <a:cs typeface="Arial"/>
              </a:rPr>
              <a:t>tumours</a:t>
            </a:r>
            <a:r>
              <a:rPr lang="en-US">
                <a:cs typeface="Arial"/>
              </a:rPr>
              <a:t> stat</a:t>
            </a:r>
          </a:p>
          <a:p>
            <a:pPr marL="457200" indent="-457200">
              <a:buAutoNum type="arabicPeriod"/>
            </a:pPr>
            <a:r>
              <a:rPr lang="en-US">
                <a:cs typeface="Arial"/>
              </a:rPr>
              <a:t>Difficulties of gathering and training with MRI images due to data protection</a:t>
            </a:r>
          </a:p>
          <a:p>
            <a:pPr marL="457200" indent="-457200">
              <a:buAutoNum type="arabicPeriod"/>
            </a:pPr>
            <a:r>
              <a:rPr lang="en-US">
                <a:cs typeface="Arial"/>
              </a:rPr>
              <a:t>Our purpose of generating synthetic MRI, briefly what kind of model uses</a:t>
            </a:r>
          </a:p>
          <a:p>
            <a:pPr marL="457200" indent="-457200">
              <a:buAutoNum type="arabicPeriod"/>
            </a:pPr>
            <a:endParaRPr lang="en-US">
              <a:cs typeface="Arial"/>
            </a:endParaRPr>
          </a:p>
          <a:p>
            <a:pPr marL="457200" indent="-457200">
              <a:buAutoNum type="arabicPeriod"/>
            </a:pPr>
            <a:endParaRPr lang="en-US">
              <a:cs typeface="Arial"/>
            </a:endParaRPr>
          </a:p>
          <a:p>
            <a:endParaRPr lang="en-US">
              <a:cs typeface="Arial"/>
            </a:endParaRPr>
          </a:p>
          <a:p>
            <a:endParaRPr lang="en-US">
              <a:cs typeface="Arial"/>
            </a:endParaRPr>
          </a:p>
        </p:txBody>
      </p:sp>
      <p:pic>
        <p:nvPicPr>
          <p:cNvPr id="6" name="图片 18" descr="图片包含 动物, 游戏机, 海胆, 珊瑚&#10;&#10;已自动生成说明">
            <a:extLst>
              <a:ext uri="{FF2B5EF4-FFF2-40B4-BE49-F238E27FC236}">
                <a16:creationId xmlns:a16="http://schemas.microsoft.com/office/drawing/2014/main" id="{CF0EF603-6473-AF55-16D6-ABB291C0E8C0}"/>
              </a:ext>
            </a:extLst>
          </p:cNvPr>
          <p:cNvPicPr>
            <a:picLocks noChangeAspect="1"/>
          </p:cNvPicPr>
          <p:nvPr/>
        </p:nvPicPr>
        <p:blipFill>
          <a:blip r:embed="rId3"/>
          <a:stretch>
            <a:fillRect/>
          </a:stretch>
        </p:blipFill>
        <p:spPr>
          <a:xfrm>
            <a:off x="769898" y="16749618"/>
            <a:ext cx="3044537" cy="3037268"/>
          </a:xfrm>
          <a:prstGeom prst="rect">
            <a:avLst/>
          </a:prstGeom>
        </p:spPr>
      </p:pic>
      <p:pic>
        <p:nvPicPr>
          <p:cNvPr id="19" name="图片 19" descr="图片包含 动物, 游戏机, 海胆, 珊瑚&#10;&#10;已自动生成说明">
            <a:extLst>
              <a:ext uri="{FF2B5EF4-FFF2-40B4-BE49-F238E27FC236}">
                <a16:creationId xmlns:a16="http://schemas.microsoft.com/office/drawing/2014/main" id="{B77C0993-1912-8010-2C47-609278053E87}"/>
              </a:ext>
            </a:extLst>
          </p:cNvPr>
          <p:cNvPicPr>
            <a:picLocks noChangeAspect="1"/>
          </p:cNvPicPr>
          <p:nvPr/>
        </p:nvPicPr>
        <p:blipFill>
          <a:blip r:embed="rId4"/>
          <a:stretch>
            <a:fillRect/>
          </a:stretch>
        </p:blipFill>
        <p:spPr>
          <a:xfrm>
            <a:off x="3926530" y="16749607"/>
            <a:ext cx="3028670" cy="3037288"/>
          </a:xfrm>
          <a:prstGeom prst="rect">
            <a:avLst/>
          </a:prstGeom>
        </p:spPr>
      </p:pic>
      <p:pic>
        <p:nvPicPr>
          <p:cNvPr id="20" name="图片 20" descr="图片包含 游戏机, 动物, 海胆&#10;&#10;已自动生成说明">
            <a:extLst>
              <a:ext uri="{FF2B5EF4-FFF2-40B4-BE49-F238E27FC236}">
                <a16:creationId xmlns:a16="http://schemas.microsoft.com/office/drawing/2014/main" id="{503575E1-3A45-A561-FD16-E3D557B56C4D}"/>
              </a:ext>
            </a:extLst>
          </p:cNvPr>
          <p:cNvPicPr>
            <a:picLocks noChangeAspect="1"/>
          </p:cNvPicPr>
          <p:nvPr/>
        </p:nvPicPr>
        <p:blipFill>
          <a:blip r:embed="rId5"/>
          <a:stretch>
            <a:fillRect/>
          </a:stretch>
        </p:blipFill>
        <p:spPr>
          <a:xfrm>
            <a:off x="7083162" y="16749607"/>
            <a:ext cx="3076270" cy="3037288"/>
          </a:xfrm>
          <a:prstGeom prst="rect">
            <a:avLst/>
          </a:prstGeom>
        </p:spPr>
      </p:pic>
      <p:sp>
        <p:nvSpPr>
          <p:cNvPr id="22" name="Text Placeholder 16">
            <a:extLst>
              <a:ext uri="{FF2B5EF4-FFF2-40B4-BE49-F238E27FC236}">
                <a16:creationId xmlns:a16="http://schemas.microsoft.com/office/drawing/2014/main" id="{22F8F960-E38C-EF20-0BED-225FFE472F34}"/>
              </a:ext>
            </a:extLst>
          </p:cNvPr>
          <p:cNvSpPr txBox="1">
            <a:spLocks/>
          </p:cNvSpPr>
          <p:nvPr/>
        </p:nvSpPr>
        <p:spPr>
          <a:xfrm>
            <a:off x="395391" y="19656867"/>
            <a:ext cx="10134597" cy="1661993"/>
          </a:xfrm>
          <a:prstGeom prst="rect">
            <a:avLst/>
          </a:prstGeom>
        </p:spPr>
        <p:txBody>
          <a:bodyPr wrap="square" lIns="365760" tIns="365760" rIns="365760" bIns="365760" anchor="t">
            <a:spAutoFit/>
          </a:bodyPr>
          <a:lstStyle>
            <a:lvl1pPr marL="0" indent="0" algn="l" defTabSz="3802180"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3802180"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3802180"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pPr algn="just"/>
            <a:r>
              <a:rPr lang="en-GB" b="1">
                <a:latin typeface="Times New Roman"/>
                <a:cs typeface="Arial"/>
              </a:rPr>
              <a:t>Fig. 1.</a:t>
            </a:r>
            <a:r>
              <a:rPr lang="en-GB">
                <a:latin typeface="Times New Roman"/>
                <a:cs typeface="Arial"/>
              </a:rPr>
              <a:t> Example cross-sectional brain MRI scans for tumour grade IV (left, case 0004), III (middle, case 0251), and II (right, case 0232), respectively, from the UCSF-PDGM database [1]. </a:t>
            </a:r>
          </a:p>
        </p:txBody>
      </p:sp>
      <p:sp>
        <p:nvSpPr>
          <p:cNvPr id="23" name="Text Placeholder 16">
            <a:extLst>
              <a:ext uri="{FF2B5EF4-FFF2-40B4-BE49-F238E27FC236}">
                <a16:creationId xmlns:a16="http://schemas.microsoft.com/office/drawing/2014/main" id="{2C87E812-A4B2-2ECE-4EAC-F75E34B3FBCC}"/>
              </a:ext>
            </a:extLst>
          </p:cNvPr>
          <p:cNvSpPr txBox="1">
            <a:spLocks/>
          </p:cNvSpPr>
          <p:nvPr/>
        </p:nvSpPr>
        <p:spPr>
          <a:xfrm>
            <a:off x="395432" y="20846624"/>
            <a:ext cx="10134597" cy="1661993"/>
          </a:xfrm>
          <a:prstGeom prst="rect">
            <a:avLst/>
          </a:prstGeom>
        </p:spPr>
        <p:txBody>
          <a:bodyPr wrap="square" lIns="365760" tIns="365760" rIns="365760" bIns="365760" anchor="t">
            <a:spAutoFit/>
          </a:bodyPr>
          <a:lstStyle>
            <a:lvl1pPr marL="0" indent="0" algn="l" defTabSz="3802180"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3802180"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3802180"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pPr algn="just"/>
            <a:r>
              <a:rPr lang="en-GB">
                <a:latin typeface="Times New Roman"/>
                <a:cs typeface="Arial"/>
              </a:rPr>
              <a:t>In total, 4455 images were used for training the DCGAN. The original images were of 240×240 pixels and were stored in float 64. For the ease of computation using GPUs, we compressed the images to 120</a:t>
            </a:r>
            <a:r>
              <a:rPr lang="en-GB">
                <a:latin typeface="Times New Roman"/>
                <a:cs typeface="Times New Roman"/>
              </a:rPr>
              <a:t>×120 pixels in float 32. </a:t>
            </a:r>
            <a:endParaRPr lang="en-GB">
              <a:latin typeface="Times New Roman"/>
              <a:cs typeface="Arial"/>
            </a:endParaRPr>
          </a:p>
        </p:txBody>
      </p:sp>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F46381B279E843B902AE5C3E10ACA2" ma:contentTypeVersion="2" ma:contentTypeDescription="Create a new document." ma:contentTypeScope="" ma:versionID="a7ee407de1bda9fb1702520d2873a206">
  <xsd:schema xmlns:xsd="http://www.w3.org/2001/XMLSchema" xmlns:xs="http://www.w3.org/2001/XMLSchema" xmlns:p="http://schemas.microsoft.com/office/2006/metadata/properties" xmlns:ns2="adb09e8d-e13c-4bbf-8cd6-79415dda657e" targetNamespace="http://schemas.microsoft.com/office/2006/metadata/properties" ma:root="true" ma:fieldsID="f37456272afa6cb6e67ab0e74adf8e23" ns2:_="">
    <xsd:import namespace="adb09e8d-e13c-4bbf-8cd6-79415dda657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b09e8d-e13c-4bbf-8cd6-79415dda65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4F1880-480A-4CCE-9A28-E6BDF071C819}">
  <ds:schemaRefs>
    <ds:schemaRef ds:uri="adb09e8d-e13c-4bbf-8cd6-79415dda65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F4EF56-5FAB-494A-A0B2-872F855C3536}">
  <ds:schemaRefs>
    <ds:schemaRef ds:uri="http://schemas.microsoft.com/sharepoint/v3/contenttype/forms"/>
  </ds:schemaRefs>
</ds:datastoreItem>
</file>

<file path=customXml/itemProps3.xml><?xml version="1.0" encoding="utf-8"?>
<ds:datastoreItem xmlns:ds="http://schemas.openxmlformats.org/officeDocument/2006/customXml" ds:itemID="{62054980-FF41-4AF2-969F-4177FCBF731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1_36x48-Template-V2b</Template>
  <Application>Microsoft Office PowerPoint</Application>
  <PresentationFormat>Custom</PresentationFormat>
  <Slides>1</Slides>
  <Notes>0</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revision>384</cp:revision>
  <cp:lastPrinted>2018-12-21T17:51:47Z</cp:lastPrinted>
  <dcterms:created xsi:type="dcterms:W3CDTF">2019-01-10T01:27:05Z</dcterms:created>
  <dcterms:modified xsi:type="dcterms:W3CDTF">2023-03-19T17:11:04Z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0x0101007EF46381B279E843B902AE5C3E10ACA2</vt:lpwstr>
  </property>
</Properties>
</file>