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0EE1F-FDA6-4616-A233-7D9B27D5D0C0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A48AC-839C-4146-9368-132845CAFCA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04BB084-A84F-411F-AE48-5513077E48AA}" type="slidenum">
              <a:rPr lang="ru-RU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D0D561B-4072-484F-AA8C-CBE0B86C418C}" type="slidenum">
              <a:rPr lang="ru-RU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329D10-C1A7-40E9-989F-BB88C428E0B4}" type="slidenum">
              <a:rPr lang="ru-RU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2FBF135-B847-4D5E-A3EE-BD6E0025FD8B}" type="slidenum">
              <a:rPr lang="ru-RU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7010943-CFD1-4D65-AF30-E0F0A1B46750}" type="slidenum">
              <a:rPr lang="ru-RU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F0AD5D3-331C-4400-AC83-4B2DD73FBDB1}" type="slidenum">
              <a:rPr lang="ru-RU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AA47A30-B87F-412D-AFEB-104B3894DA41}" type="slidenum">
              <a:rPr lang="ru-RU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F5836EC-C905-40F5-8DE3-E2FC4F408380}" type="slidenum">
              <a:rPr lang="ru-RU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42DF21-41FF-4FBB-B945-E2BCCFDA21FA}" type="slidenum">
              <a:rPr lang="ru-RU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5E1D91-9C8D-47B7-AEA2-F8A4369BC9FD}" type="slidenum">
              <a:rPr lang="ru-RU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9421708-8D9B-4B8A-A8EE-07EBAC4C4E14}" type="slidenum">
              <a:rPr lang="ru-RU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A7818A-EEF4-44DE-8151-DA7E4A2D3DA7}" type="slidenum">
              <a:rPr lang="ru-RU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A89B0D-284B-4E7B-94FB-CD1C54611A96}" type="slidenum">
              <a:rPr lang="ru-RU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0C9A-FD9E-4635-B5D1-FE40E7390F4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7185C-B6C4-40D3-A4D3-44027B7639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29F0-8A05-4AD8-B355-117AC010F8A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FBA6-8A16-4D8A-AC3A-4082FC8C37D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632B-E724-4C64-A558-4926F7327E4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E368D-07E9-4634-A038-69F2BA70C36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E025E5-64CA-4350-A98C-E51395A51E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4A9E76-00FC-4710-9F5E-1AB7B57E0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3E97B9-E444-4430-8A1C-ADFE68BF9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908050"/>
            <a:ext cx="428148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3B2859-0D61-4010-AB4C-F7895FD3D5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627B3A-A710-4C8E-830B-5C125EDAEB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E2BEF6-1ED2-4D3E-B2FF-7A26DBE550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29521B-9998-4388-81AD-FFBF3595F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0C19AE-BE92-4BB8-917C-1B1F64B35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494D8-5E79-4937-BD03-CF688361BF9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84ED4-906E-464B-916A-E35E94CFDEC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8A8A1C9-2B33-4088-AC1D-83F5680F61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D8B060-CA67-4FB9-8660-432E2C5F9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74638"/>
            <a:ext cx="2178050" cy="63230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383337" cy="63230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379926-B035-4169-BFED-F9A6EEB2A4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279900" cy="568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11688" y="908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11688" y="3829050"/>
            <a:ext cx="428148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54E691-1E2F-4727-B23C-81E4671C2D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8DFDD8-C9EF-45A7-B38D-0EF456BCEAC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CEAF5-F1FC-477F-8830-01BE9FACEC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6CE1D-C65D-4AB1-8CA8-4573FB1CA98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35DF-80E6-44D8-B43F-E5E74DBF86A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AC041-D31C-4F3C-B33D-F6D88F898D6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1D901-7A37-426A-8344-DF6A783F91B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07BA-6A1E-4479-A1B3-B2F830F6131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2FFB-DBC4-4D24-98EE-D074F7B401EA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5E3EA-CC94-420A-A541-0704B4A490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2FE0-7B54-4E2C-99CB-9CC47E2F50B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95-E8C3-43B2-9617-1F4B7D6AB44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19E2-8B46-4343-B89D-2D385561AC4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F96B-8945-40A6-AE69-8EAD40880EF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1C067-0995-459A-A27C-C6C48412BEE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4DCF-A2C5-4DCD-ACB0-494EF6DA030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14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35DCB6-1703-4256-8227-ED844882B60A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18.09.2023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19FFA2-5D58-4271-B775-568E2F28EEA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1378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3138" y="6453188"/>
            <a:ext cx="44291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99820-C442-4654-89CA-B3662B4E947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ctrTitle"/>
          </p:nvPr>
        </p:nvSpPr>
        <p:spPr>
          <a:xfrm>
            <a:off x="500063" y="785813"/>
            <a:ext cx="7772400" cy="1470025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tx1"/>
                </a:solidFill>
              </a:rPr>
              <a:t>Соединение таблиц (</a:t>
            </a:r>
            <a:r>
              <a:rPr lang="en-US" b="1" dirty="0" smtClean="0">
                <a:solidFill>
                  <a:schemeClr val="tx1"/>
                </a:solidFill>
              </a:rPr>
              <a:t>Join)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ru-RU" b="1" dirty="0" smtClean="0"/>
          </a:p>
        </p:txBody>
      </p:sp>
      <p:sp>
        <p:nvSpPr>
          <p:cNvPr id="368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38" y="2571750"/>
            <a:ext cx="6400800" cy="1752600"/>
          </a:xfrm>
        </p:spPr>
        <p:txBody>
          <a:bodyPr/>
          <a:lstStyle/>
          <a:p>
            <a:pPr eaLnBrk="1" hangingPunct="1"/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endParaRPr lang="en-US" b="1" dirty="0" smtClean="0">
              <a:solidFill>
                <a:schemeClr val="tx1"/>
              </a:solidFill>
            </a:endParaRPr>
          </a:p>
          <a:p>
            <a:pPr algn="r" eaLnBrk="1" hangingPunct="1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r>
              <a:rPr lang="ru-RU" sz="1400" b="1" dirty="0" smtClean="0">
                <a:solidFill>
                  <a:schemeClr val="tx1"/>
                </a:solidFill>
              </a:rPr>
              <a:t>9.09.202</a:t>
            </a:r>
            <a:endParaRPr lang="ru-RU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3B6B8-06C8-4D46-8D4A-C6EB69EF376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Внутреннее соединение (INNER JOIN)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4092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i="1" smtClean="0"/>
              <a:t>При внутреннем естественном соединении объединяются только те строки, значения которых по соединяемым (одноименным) столбцам совпадают. </a:t>
            </a:r>
            <a:endParaRPr lang="en-US" sz="2000" i="1" smtClean="0"/>
          </a:p>
          <a:p>
            <a:pPr eaLnBrk="1" hangingPunct="1">
              <a:buFontTx/>
              <a:buNone/>
            </a:pPr>
            <a:r>
              <a:rPr lang="ru-RU" sz="2000" smtClean="0"/>
              <a:t>Это самый распространенный тип соединения. </a:t>
            </a:r>
            <a:r>
              <a:rPr lang="en-AU" sz="2000" smtClean="0"/>
              <a:t>INNER JOIN </a:t>
            </a:r>
            <a:r>
              <a:rPr lang="ru-RU" sz="2000" smtClean="0"/>
              <a:t>возвращают все строки из нескольких таблиц, где выполняется условие соединения.</a:t>
            </a:r>
          </a:p>
          <a:p>
            <a:pPr eaLnBrk="1" hangingPunct="1">
              <a:buFontTx/>
              <a:buNone/>
            </a:pPr>
            <a:r>
              <a:rPr lang="ru-RU" sz="2000" smtClean="0"/>
              <a:t>Синтаксис для </a:t>
            </a:r>
            <a:r>
              <a:rPr lang="en-AU" sz="2000" smtClean="0"/>
              <a:t>INNER JOIN </a:t>
            </a:r>
            <a:r>
              <a:rPr lang="ru-RU" sz="2000" smtClean="0"/>
              <a:t>в </a:t>
            </a:r>
            <a:r>
              <a:rPr lang="en-AU" sz="2000" smtClean="0"/>
              <a:t>PostgreSQL:</a:t>
            </a:r>
          </a:p>
          <a:p>
            <a:pPr eaLnBrk="1" hangingPunct="1">
              <a:buFontTx/>
              <a:buNone/>
            </a:pPr>
            <a:r>
              <a:rPr lang="en-AU" sz="2000" smtClean="0"/>
              <a:t>SELECT columns</a:t>
            </a:r>
          </a:p>
          <a:p>
            <a:pPr eaLnBrk="1" hangingPunct="1">
              <a:buFontTx/>
              <a:buNone/>
            </a:pPr>
            <a:r>
              <a:rPr lang="en-AU" sz="2000" smtClean="0"/>
              <a:t>FROM table1 </a:t>
            </a:r>
          </a:p>
          <a:p>
            <a:pPr eaLnBrk="1" hangingPunct="1">
              <a:buFontTx/>
              <a:buNone/>
            </a:pPr>
            <a:r>
              <a:rPr lang="en-AU" sz="2000" smtClean="0"/>
              <a:t>INNER JOIN table2</a:t>
            </a:r>
          </a:p>
          <a:p>
            <a:pPr eaLnBrk="1" hangingPunct="1">
              <a:buFontTx/>
              <a:buNone/>
            </a:pPr>
            <a:r>
              <a:rPr lang="en-AU" sz="2000" smtClean="0"/>
              <a:t>ON table1.column = table2.column;</a:t>
            </a:r>
          </a:p>
          <a:p>
            <a:pPr eaLnBrk="1" hangingPunct="1">
              <a:buFontTx/>
              <a:buNone/>
            </a:pPr>
            <a:endParaRPr lang="en-AU" sz="2000" smtClean="0"/>
          </a:p>
          <a:p>
            <a:pPr eaLnBrk="1" hangingPunct="1">
              <a:buFontTx/>
              <a:buNone/>
            </a:pPr>
            <a:endParaRPr lang="ru-RU" sz="2000" smtClean="0"/>
          </a:p>
        </p:txBody>
      </p:sp>
      <p:sp>
        <p:nvSpPr>
          <p:cNvPr id="45061" name="AutoShape 2" descr="inner-join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5062" name="AutoShape 4" descr="inner-join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4643438" y="4929188"/>
            <a:ext cx="2214562" cy="1357312"/>
            <a:chOff x="6000760" y="4429132"/>
            <a:chExt cx="2214578" cy="1357322"/>
          </a:xfrm>
        </p:grpSpPr>
        <p:grpSp>
          <p:nvGrpSpPr>
            <p:cNvPr id="3" name="Группа 7"/>
            <p:cNvGrpSpPr>
              <a:grpSpLocks/>
            </p:cNvGrpSpPr>
            <p:nvPr/>
          </p:nvGrpSpPr>
          <p:grpSpPr bwMode="auto">
            <a:xfrm>
              <a:off x="6000760" y="4429132"/>
              <a:ext cx="2214578" cy="1357322"/>
              <a:chOff x="5572132" y="2428868"/>
              <a:chExt cx="1643074" cy="1000132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5572132" y="2428868"/>
                <a:ext cx="999978" cy="10001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6215228" y="2428868"/>
                <a:ext cx="999978" cy="10001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" name="Овал 14"/>
            <p:cNvSpPr/>
            <p:nvPr/>
          </p:nvSpPr>
          <p:spPr>
            <a:xfrm>
              <a:off x="6858016" y="4643446"/>
              <a:ext cx="500066" cy="9144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7C720D-82F0-463E-99A3-D072E0B896B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solidFill>
                  <a:schemeClr val="tx1"/>
                </a:solidFill>
              </a:rPr>
              <a:t>Внешнее левое соединение LEFT JOIN [OUTER]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4679950" cy="5473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При внешнем левом соединении в результирующий набор будут выбраны все строки из левой таблицы (указываемой первой). 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При совпадении значений по соединяемым (одноименным) столбцам значения второй таблицы заносятся в результирующий набор в соответствующие строки. 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При отсутствии совпадений в качестве значений второй таблицы проставляется значение </a:t>
            </a:r>
            <a:r>
              <a:rPr lang="ru-RU" sz="2000" b="1" smtClean="0"/>
              <a:t>NULL</a:t>
            </a:r>
            <a:r>
              <a:rPr lang="ru-RU" sz="2000" smtClean="0"/>
              <a:t>.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 cstate="print"/>
          <a:srcRect l="1665" t="13588" r="11333" b="11836"/>
          <a:stretch>
            <a:fillRect/>
          </a:stretch>
        </p:blipFill>
        <p:spPr bwMode="auto">
          <a:xfrm>
            <a:off x="4857750" y="857250"/>
            <a:ext cx="4106863" cy="4184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 cstate="print"/>
          <a:srcRect b="14284"/>
          <a:stretch>
            <a:fillRect/>
          </a:stretch>
        </p:blipFill>
        <p:spPr bwMode="auto">
          <a:xfrm>
            <a:off x="5572125" y="5286375"/>
            <a:ext cx="272891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36825-125A-48FE-905F-CEFF6DAEFCE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solidFill>
                  <a:schemeClr val="tx1"/>
                </a:solidFill>
              </a:rPr>
              <a:t>Внешнее правое соединение RIGHT JOIN [OUTER]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3887787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При внешнем правом соединении в результирующий набор будут выбраны все строки из правой таблицы (указываемой второй). 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При совпадении значений по соединяемым (одноименным) столбцам значения первой таблицы заносятся в результирующий набор в соответствующие строки. 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При отсутствии совпадений в качестве значений первой таблицы проставляется значение </a:t>
            </a:r>
            <a:r>
              <a:rPr lang="ru-RU" sz="2000" b="1" smtClean="0"/>
              <a:t>NULL</a:t>
            </a:r>
            <a:r>
              <a:rPr lang="ru-RU" sz="2000" smtClean="0"/>
              <a:t>.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 l="2939" t="11674" r="6021" b="5746"/>
          <a:stretch>
            <a:fillRect/>
          </a:stretch>
        </p:blipFill>
        <p:spPr bwMode="auto">
          <a:xfrm>
            <a:off x="4572000" y="679450"/>
            <a:ext cx="4379913" cy="45354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3015" name="Picture 7" descr="https://oracleplsql.ru/wp-content/uploads/2017/02/right-outer-join.jpg"/>
          <p:cNvPicPr>
            <a:picLocks noChangeAspect="1" noChangeArrowheads="1"/>
          </p:cNvPicPr>
          <p:nvPr/>
        </p:nvPicPr>
        <p:blipFill>
          <a:blip r:embed="rId4" cstate="print"/>
          <a:srcRect b="13194"/>
          <a:stretch>
            <a:fillRect/>
          </a:stretch>
        </p:blipFill>
        <p:spPr bwMode="auto">
          <a:xfrm>
            <a:off x="4714875" y="5292725"/>
            <a:ext cx="25717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92A59-F8FF-4146-B73C-4A206C6110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964612" cy="417512"/>
          </a:xfrm>
        </p:spPr>
        <p:txBody>
          <a:bodyPr/>
          <a:lstStyle/>
          <a:p>
            <a:pPr eaLnBrk="1" hangingPunct="1"/>
            <a:r>
              <a:rPr lang="ru-RU" sz="2800" smtClean="0">
                <a:solidFill>
                  <a:schemeClr val="tx1"/>
                </a:solidFill>
              </a:rPr>
              <a:t>Полное внешнее соединение FULL JOIN [OUTER]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4105275" cy="5689600"/>
          </a:xfrm>
        </p:spPr>
        <p:txBody>
          <a:bodyPr/>
          <a:lstStyle/>
          <a:p>
            <a:pPr eaLnBrk="1" hangingPunct="1"/>
            <a:endParaRPr lang="ru-RU" sz="2000" b="1" i="1" smtClean="0"/>
          </a:p>
          <a:p>
            <a:pPr eaLnBrk="1" hangingPunct="1"/>
            <a:r>
              <a:rPr lang="ru-RU" sz="2000" smtClean="0"/>
              <a:t>При полном внешнем соединении в результирующий набор будут выбраны все строки - как из правой, так и из левой таблицы. </a:t>
            </a:r>
            <a:endParaRPr lang="en-US" sz="2000" smtClean="0"/>
          </a:p>
          <a:p>
            <a:pPr eaLnBrk="1" hangingPunct="1"/>
            <a:r>
              <a:rPr lang="ru-RU" sz="2000" smtClean="0"/>
              <a:t>При совпадении значений по соединяемым (одноименным) столбцам строка содержит значения как из левой, так и из правой таблицы</a:t>
            </a:r>
            <a:endParaRPr lang="en-US" sz="2000" smtClean="0"/>
          </a:p>
          <a:p>
            <a:pPr eaLnBrk="1" hangingPunct="1"/>
            <a:r>
              <a:rPr lang="ru-RU" sz="2000" smtClean="0"/>
              <a:t>В противном случае, вместо отсутствующих значений в столбцы таблицы (левой или правой) заносится значение </a:t>
            </a:r>
            <a:r>
              <a:rPr lang="ru-RU" sz="2000" b="1" smtClean="0"/>
              <a:t>NULL</a:t>
            </a:r>
            <a:r>
              <a:rPr lang="ru-RU" sz="2000" smtClean="0"/>
              <a:t>. 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 l="1227" t="9901" r="5486" b="5273"/>
          <a:stretch>
            <a:fillRect/>
          </a:stretch>
        </p:blipFill>
        <p:spPr bwMode="auto">
          <a:xfrm>
            <a:off x="4500563" y="714375"/>
            <a:ext cx="4103687" cy="43926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4039" name="Picture 7" descr="https://oracleplsql.ru/wp-content/uploads/2017/02/full-outer-join.jpg"/>
          <p:cNvPicPr>
            <a:picLocks noChangeAspect="1" noChangeArrowheads="1"/>
          </p:cNvPicPr>
          <p:nvPr/>
        </p:nvPicPr>
        <p:blipFill>
          <a:blip r:embed="rId4" cstate="print"/>
          <a:srcRect t="3363" b="12555"/>
          <a:stretch>
            <a:fillRect/>
          </a:stretch>
        </p:blipFill>
        <p:spPr bwMode="auto">
          <a:xfrm>
            <a:off x="5000625" y="5308600"/>
            <a:ext cx="2428875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E03C4-0976-47E6-A43A-9F5933F23CE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507412" cy="417512"/>
          </a:xfrm>
        </p:spPr>
        <p:txBody>
          <a:bodyPr/>
          <a:lstStyle/>
          <a:p>
            <a:pPr eaLnBrk="1" hangingPunct="1"/>
            <a:r>
              <a:rPr lang="ru-RU" smtClean="0"/>
              <a:t>Соединение по указываемым столбцам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Фраза </a:t>
            </a:r>
            <a:r>
              <a:rPr lang="ru-RU" b="1" smtClean="0"/>
              <a:t>USING</a:t>
            </a:r>
            <a:r>
              <a:rPr lang="ru-RU" smtClean="0"/>
              <a:t> позволяет выполнить естественное соединение по указываемым столбцам, что, в свою очередь, позволяет соединять таблицы, имеющие несколько одноименных столбцов, нужным образом (по одному или двум столбцам). </a:t>
            </a:r>
          </a:p>
          <a:p>
            <a:pPr eaLnBrk="1" hangingPunct="1">
              <a:buFontTx/>
              <a:buNone/>
            </a:pPr>
            <a:r>
              <a:rPr lang="ru-RU" smtClean="0"/>
              <a:t>Список столбцов, по которым выполняется соединение, указывается после фразы </a:t>
            </a:r>
            <a:r>
              <a:rPr lang="ru-RU" b="1" smtClean="0"/>
              <a:t>USING</a:t>
            </a:r>
            <a:r>
              <a:rPr lang="ru-RU" smtClean="0"/>
              <a:t>.</a:t>
            </a:r>
          </a:p>
          <a:p>
            <a:pPr eaLnBrk="1" hangingPunct="1">
              <a:buFontTx/>
              <a:buNone/>
            </a:pPr>
            <a:r>
              <a:rPr lang="ru-RU" smtClean="0"/>
              <a:t>Например</a:t>
            </a:r>
            <a:r>
              <a:rPr lang="fr-FR" smtClean="0"/>
              <a:t>: </a:t>
            </a:r>
          </a:p>
          <a:p>
            <a:pPr eaLnBrk="1" hangingPunct="1">
              <a:buFontTx/>
              <a:buNone/>
            </a:pPr>
            <a:r>
              <a:rPr lang="fr-FR" b="1" smtClean="0">
                <a:latin typeface="Courier New" pitchFamily="49" charset="0"/>
              </a:rPr>
              <a:t>select t1.f1, t1.f2, t2.f1     </a:t>
            </a:r>
            <a:r>
              <a:rPr lang="en-US" b="1" smtClean="0">
                <a:latin typeface="Courier New" pitchFamily="49" charset="0"/>
              </a:rPr>
              <a:t>from tbl1 t1 join tbl2 t2 using f2;</a:t>
            </a:r>
            <a:r>
              <a:rPr lang="ru-RU" b="1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6E89A6-C394-4585-9340-DE2C1A000C7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Соединение таблиц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b="1" i="1" smtClean="0"/>
              <a:t>Соединение одинаковых таблиц</a:t>
            </a:r>
          </a:p>
          <a:p>
            <a:pPr eaLnBrk="1" hangingPunct="1">
              <a:buFontTx/>
              <a:buNone/>
            </a:pPr>
            <a:r>
              <a:rPr lang="ru-RU" smtClean="0"/>
              <a:t>Для соединения таблиц с одноименными столбцами или таблицы с самой собой используются </a:t>
            </a:r>
            <a:r>
              <a:rPr lang="ru-RU" b="1" smtClean="0"/>
              <a:t>псевдонимы</a:t>
            </a:r>
            <a:r>
              <a:rPr lang="ru-RU" smtClean="0"/>
              <a:t> (</a:t>
            </a:r>
            <a:r>
              <a:rPr lang="ru-RU" b="1" smtClean="0"/>
              <a:t>алиасы)</a:t>
            </a:r>
            <a:r>
              <a:rPr lang="ru-RU" smtClean="0"/>
              <a:t>, задаваемые во фразе </a:t>
            </a:r>
            <a:r>
              <a:rPr lang="ru-RU" b="1" smtClean="0"/>
              <a:t>FROM</a:t>
            </a:r>
            <a:r>
              <a:rPr lang="ru-RU" smtClean="0"/>
              <a:t> через пробел после имени таблицы. </a:t>
            </a:r>
          </a:p>
          <a:p>
            <a:pPr eaLnBrk="1" hangingPunct="1">
              <a:buFontTx/>
              <a:buNone/>
            </a:pPr>
            <a:r>
              <a:rPr lang="ru-RU" b="1" smtClean="0"/>
              <a:t>Например</a:t>
            </a:r>
            <a:r>
              <a:rPr lang="fr-FR" smtClean="0"/>
              <a:t>:</a:t>
            </a:r>
          </a:p>
          <a:p>
            <a:pPr eaLnBrk="1" hangingPunct="1">
              <a:buFontTx/>
              <a:buNone/>
            </a:pPr>
            <a:r>
              <a:rPr lang="fr-FR" smtClean="0"/>
              <a:t>SELECT </a:t>
            </a:r>
            <a:r>
              <a:rPr lang="fr-FR" b="1" smtClean="0">
                <a:solidFill>
                  <a:srgbClr val="FF0000"/>
                </a:solidFill>
              </a:rPr>
              <a:t>t1</a:t>
            </a:r>
            <a:r>
              <a:rPr lang="fr-FR" smtClean="0"/>
              <a:t>.f1, </a:t>
            </a:r>
            <a:r>
              <a:rPr lang="fr-FR" b="1" smtClean="0">
                <a:solidFill>
                  <a:srgbClr val="FF0000"/>
                </a:solidFill>
              </a:rPr>
              <a:t>t1</a:t>
            </a:r>
            <a:r>
              <a:rPr lang="fr-FR" smtClean="0"/>
              <a:t>.f2, </a:t>
            </a:r>
            <a:r>
              <a:rPr lang="fr-FR" b="1" smtClean="0">
                <a:solidFill>
                  <a:srgbClr val="FF0000"/>
                </a:solidFill>
              </a:rPr>
              <a:t>t2</a:t>
            </a:r>
            <a:r>
              <a:rPr lang="fr-FR" smtClean="0"/>
              <a:t>.f1, </a:t>
            </a:r>
            <a:r>
              <a:rPr lang="fr-FR" b="1" smtClean="0">
                <a:solidFill>
                  <a:srgbClr val="FF0000"/>
                </a:solidFill>
              </a:rPr>
              <a:t>t2</a:t>
            </a:r>
            <a:r>
              <a:rPr lang="fr-FR" smtClean="0"/>
              <a:t>.f2     </a:t>
            </a:r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fr-FR" smtClean="0"/>
              <a:t>FROM tbl1 </a:t>
            </a:r>
            <a:r>
              <a:rPr lang="fr-FR" b="1" smtClean="0">
                <a:solidFill>
                  <a:srgbClr val="FF0000"/>
                </a:solidFill>
              </a:rPr>
              <a:t>t1</a:t>
            </a:r>
            <a:r>
              <a:rPr lang="fr-FR" smtClean="0"/>
              <a:t>, tbl1 </a:t>
            </a:r>
            <a:r>
              <a:rPr lang="fr-FR" b="1" smtClean="0">
                <a:solidFill>
                  <a:srgbClr val="FF0000"/>
                </a:solidFill>
              </a:rPr>
              <a:t>t2</a:t>
            </a:r>
            <a:r>
              <a:rPr lang="fr-FR" smtClean="0">
                <a:solidFill>
                  <a:srgbClr val="FF0000"/>
                </a:solidFill>
              </a:rPr>
              <a:t>     </a:t>
            </a:r>
            <a:endParaRPr lang="ru-RU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  <a:r>
              <a:rPr lang="fr-FR" smtClean="0"/>
              <a:t>WHERE </a:t>
            </a:r>
            <a:r>
              <a:rPr lang="fr-FR" b="1" smtClean="0">
                <a:solidFill>
                  <a:srgbClr val="FF0000"/>
                </a:solidFill>
              </a:rPr>
              <a:t>t1</a:t>
            </a:r>
            <a:r>
              <a:rPr lang="fr-FR" smtClean="0"/>
              <a:t>.f1= </a:t>
            </a:r>
            <a:r>
              <a:rPr lang="fr-FR" b="1" smtClean="0">
                <a:solidFill>
                  <a:srgbClr val="FF0000"/>
                </a:solidFill>
              </a:rPr>
              <a:t>t2</a:t>
            </a:r>
            <a:r>
              <a:rPr lang="fr-FR" smtClean="0"/>
              <a:t>.f2;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93B66-359A-4C28-B0D8-1934E6DD2B6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417513"/>
          </a:xfrm>
        </p:spPr>
        <p:txBody>
          <a:bodyPr/>
          <a:lstStyle/>
          <a:p>
            <a:pPr eaLnBrk="1" hangingPunct="1"/>
            <a:r>
              <a:rPr lang="ru-RU" sz="2800" smtClean="0"/>
              <a:t>операторы сравнения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5025"/>
            <a:ext cx="8713787" cy="58340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Стандартные: </a:t>
            </a:r>
            <a:r>
              <a:rPr lang="ru-RU" sz="2200" b="1" smtClean="0"/>
              <a:t>=, &lt;&gt;, &gt;, &lt;, &gt;=, &lt;=</a:t>
            </a:r>
            <a:r>
              <a:rPr lang="ru-RU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операторы: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BETWEEN</a:t>
            </a:r>
            <a:r>
              <a:rPr lang="ru-RU" sz="2000" smtClean="0"/>
              <a:t> - возвращает TRUE, если значение находится в указанном диапазоне. </a:t>
            </a:r>
            <a:r>
              <a:rPr lang="en-US" sz="2000" smtClean="0"/>
              <a:t>	</a:t>
            </a:r>
            <a:r>
              <a:rPr lang="ru-RU" sz="2000" smtClean="0"/>
              <a:t>Например: x BETWEEN y AND z эквивалентно выражению</a:t>
            </a:r>
            <a:r>
              <a:rPr lang="en-US" sz="2000" smtClean="0"/>
              <a:t> </a:t>
            </a:r>
            <a:r>
              <a:rPr lang="ru-RU" sz="2000" smtClean="0"/>
              <a:t>(x&lt;=z) AND (x&gt;=y).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IN</a:t>
            </a:r>
            <a:r>
              <a:rPr lang="ru-RU" sz="2000" smtClean="0"/>
              <a:t> - совпадает с одним из перечисленных в списке.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000" smtClean="0"/>
              <a:t>Например: x IN (a,b,c).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LIKE</a:t>
            </a:r>
            <a:r>
              <a:rPr lang="ru-RU" sz="2000" smtClean="0"/>
              <a:t> - возвращает TRUE для значений, совпадающих с указанной подстрокой символов.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000" smtClean="0"/>
              <a:t>Например: x LIKE 'abc'.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IS</a:t>
            </a:r>
            <a:r>
              <a:rPr lang="ru-RU" sz="2000" smtClean="0"/>
              <a:t> </a:t>
            </a:r>
            <a:r>
              <a:rPr lang="ru-RU" sz="2000" b="1" smtClean="0"/>
              <a:t>NULL</a:t>
            </a:r>
            <a:r>
              <a:rPr lang="ru-RU" sz="2000" smtClean="0"/>
              <a:t> - возвращает TRUE, если значение равно NULL. Этот предикат возвращает только значение TRUE или FALSE.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000" smtClean="0"/>
              <a:t>Например: x IS NULL.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EXISTS</a:t>
            </a:r>
            <a:r>
              <a:rPr lang="ru-RU" sz="2000" smtClean="0"/>
              <a:t> - предикат существования, возвращающий значение TRUE, если указанный в нем подзапрос содержит хотя бы одну строку.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Например: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000" smtClean="0"/>
              <a:t>SELECT * FROM tbl1 t_out</a:t>
            </a:r>
            <a:r>
              <a:rPr lang="en-US" sz="2000" smtClean="0"/>
              <a:t>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WHERE EXISTS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(SELECT * FROM tbl1 t_in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	</a:t>
            </a:r>
            <a:r>
              <a:rPr lang="fr-FR" sz="2000" smtClean="0"/>
              <a:t>WHERE t_in.f1= t_out.f1).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04C53-9B9D-4B25-A81C-71F16D0D071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Операторы соединений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b="1" smtClean="0"/>
              <a:t>CROSS JOIN</a:t>
            </a:r>
            <a:r>
              <a:rPr lang="ru-RU" smtClean="0"/>
              <a:t> - перекрестное соединение.</a:t>
            </a:r>
          </a:p>
          <a:p>
            <a:pPr eaLnBrk="1" hangingPunct="1">
              <a:buFontTx/>
              <a:buNone/>
            </a:pPr>
            <a:r>
              <a:rPr lang="ru-RU" b="1" smtClean="0"/>
              <a:t>NATURAL JOIN-</a:t>
            </a:r>
            <a:r>
              <a:rPr lang="ru-RU" smtClean="0"/>
              <a:t> естественное соединение. </a:t>
            </a:r>
          </a:p>
          <a:p>
            <a:pPr eaLnBrk="1" hangingPunct="1">
              <a:buFontTx/>
              <a:buNone/>
            </a:pPr>
            <a:r>
              <a:rPr lang="ru-RU" smtClean="0"/>
              <a:t>	Стандарт SQL определяет это соединение как результат объединения таблиц по всем одноименным столбцам. Естественное соединение может быть следующих типов: </a:t>
            </a:r>
          </a:p>
          <a:p>
            <a:pPr lvl="1" eaLnBrk="1" hangingPunct="1">
              <a:buFontTx/>
              <a:buNone/>
            </a:pPr>
            <a:r>
              <a:rPr lang="ru-RU" b="1" smtClean="0"/>
              <a:t>INNER JOIN</a:t>
            </a:r>
            <a:r>
              <a:rPr lang="ru-RU" smtClean="0"/>
              <a:t> - внутреннее соединение, используется по умолчанию. </a:t>
            </a:r>
          </a:p>
          <a:p>
            <a:pPr lvl="1" eaLnBrk="1" hangingPunct="1">
              <a:buFontTx/>
              <a:buNone/>
            </a:pPr>
            <a:r>
              <a:rPr lang="ru-RU" b="1" smtClean="0"/>
              <a:t>LEFT JOIN [OUTER]</a:t>
            </a:r>
            <a:r>
              <a:rPr lang="ru-RU" smtClean="0"/>
              <a:t> - левое внешнее соединение. </a:t>
            </a:r>
          </a:p>
          <a:p>
            <a:pPr lvl="1" eaLnBrk="1" hangingPunct="1">
              <a:buFontTx/>
              <a:buNone/>
            </a:pPr>
            <a:r>
              <a:rPr lang="ru-RU" b="1" smtClean="0"/>
              <a:t>RIGHT JOIN [OUTER]</a:t>
            </a:r>
            <a:r>
              <a:rPr lang="ru-RU" smtClean="0"/>
              <a:t> - правое внешнее соединение.</a:t>
            </a:r>
          </a:p>
          <a:p>
            <a:pPr lvl="1" eaLnBrk="1" hangingPunct="1">
              <a:buFontTx/>
              <a:buNone/>
            </a:pPr>
            <a:r>
              <a:rPr lang="ru-RU" b="1" smtClean="0"/>
              <a:t>FULL JOIN [OUTER]</a:t>
            </a:r>
            <a:r>
              <a:rPr lang="ru-RU" smtClean="0"/>
              <a:t> - полное внешнее соединение.</a:t>
            </a:r>
          </a:p>
          <a:p>
            <a:pPr eaLnBrk="1" hangingPunct="1">
              <a:buFontTx/>
              <a:buNone/>
            </a:pPr>
            <a:r>
              <a:rPr lang="ru-RU" b="1" smtClean="0"/>
              <a:t>UNION JOIN</a:t>
            </a:r>
            <a:r>
              <a:rPr lang="ru-RU" smtClean="0"/>
              <a:t> – объединение</a:t>
            </a:r>
            <a:r>
              <a:rPr lang="en-US" smtClean="0"/>
              <a:t> </a:t>
            </a:r>
            <a:r>
              <a:rPr lang="ru-RU" smtClean="0"/>
              <a:t>соединений. </a:t>
            </a:r>
          </a:p>
          <a:p>
            <a:pPr eaLnBrk="1" hangingPunct="1">
              <a:buFontTx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2573E5-EFF2-448A-8CB5-E823D0279D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Соединение по предикату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b="1" i="1" smtClean="0"/>
          </a:p>
          <a:p>
            <a:pPr eaLnBrk="1" hangingPunct="1">
              <a:buFontTx/>
              <a:buNone/>
            </a:pPr>
            <a:r>
              <a:rPr lang="ru-RU" smtClean="0"/>
              <a:t>Естественное соединение по указываемому предикату выполняется с помощью фразы </a:t>
            </a:r>
            <a:r>
              <a:rPr lang="ru-RU" b="1" smtClean="0"/>
              <a:t>ON</a:t>
            </a:r>
            <a:r>
              <a:rPr lang="ru-RU" smtClean="0"/>
              <a:t>. </a:t>
            </a:r>
          </a:p>
          <a:p>
            <a:pPr eaLnBrk="1" hangingPunct="1">
              <a:buFontTx/>
              <a:buNone/>
            </a:pPr>
            <a:r>
              <a:rPr lang="ru-RU" smtClean="0"/>
              <a:t>В результирующий набор выбираются строки, удовлетворяющие заданному условию. </a:t>
            </a:r>
          </a:p>
          <a:p>
            <a:pPr eaLnBrk="1" hangingPunct="1">
              <a:buFontTx/>
              <a:buNone/>
            </a:pPr>
            <a:r>
              <a:rPr lang="ru-RU" smtClean="0"/>
              <a:t>Этот способ соединения аналогичен соединению по предикату, указываемому фразой </a:t>
            </a:r>
            <a:r>
              <a:rPr lang="ru-RU" b="1" smtClean="0"/>
              <a:t>WHERE</a:t>
            </a:r>
            <a:r>
              <a:rPr lang="ru-RU" smtClean="0"/>
              <a:t>. </a:t>
            </a:r>
          </a:p>
          <a:p>
            <a:pPr eaLnBrk="1" hangingPunct="1">
              <a:buFontTx/>
              <a:buNone/>
            </a:pPr>
            <a:r>
              <a:rPr lang="ru-RU" smtClean="0"/>
              <a:t>Например</a:t>
            </a:r>
            <a:r>
              <a:rPr lang="fr-FR" smtClean="0"/>
              <a:t>:</a:t>
            </a:r>
          </a:p>
          <a:p>
            <a:pPr eaLnBrk="1" hangingPunct="1">
              <a:buFontTx/>
              <a:buNone/>
            </a:pPr>
            <a:r>
              <a:rPr lang="fr-FR" b="1" smtClean="0">
                <a:latin typeface="Courier New" pitchFamily="49" charset="0"/>
              </a:rPr>
              <a:t>select t1.f1, t1.f2, t2.f1, t2.f2    from tbl1 t1 join tbl2 t2    </a:t>
            </a:r>
            <a:r>
              <a:rPr lang="ru-RU" b="1" smtClean="0">
                <a:latin typeface="Courier New" pitchFamily="49" charset="0"/>
              </a:rPr>
              <a:t>on t1.f1= t2.f2;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81E7-5AC0-4EBD-9713-52AA36677CA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417513"/>
          </a:xfrm>
        </p:spPr>
        <p:txBody>
          <a:bodyPr/>
          <a:lstStyle/>
          <a:p>
            <a:pPr eaLnBrk="1" hangingPunct="1"/>
            <a:r>
              <a:rPr lang="ru-RU" sz="2800" smtClean="0"/>
              <a:t>Соединение таблиц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14375"/>
            <a:ext cx="8713787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b="1" i="1" smtClean="0"/>
              <a:t>Соединение одинаковых таблиц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Например, мы хотим найти все записи погоды, в которых температура лежит в диапазоне температур других записей. 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Для этого мы должны сравнить столбцы </a:t>
            </a:r>
            <a:r>
              <a:rPr lang="en-AU" sz="2000" smtClean="0"/>
              <a:t>temp_lo </a:t>
            </a:r>
            <a:r>
              <a:rPr lang="ru-RU" sz="2000" smtClean="0"/>
              <a:t>и </a:t>
            </a:r>
            <a:r>
              <a:rPr lang="en-AU" sz="2000" smtClean="0"/>
              <a:t>temp_hi </a:t>
            </a:r>
            <a:r>
              <a:rPr lang="ru-RU" sz="2000" smtClean="0"/>
              <a:t>каждой строки таблицы </a:t>
            </a:r>
            <a:r>
              <a:rPr lang="en-AU" sz="2000" smtClean="0"/>
              <a:t>weather </a:t>
            </a:r>
            <a:r>
              <a:rPr lang="ru-RU" sz="2000" smtClean="0"/>
              <a:t>со столбцами </a:t>
            </a:r>
            <a:r>
              <a:rPr lang="en-AU" sz="2000" smtClean="0"/>
              <a:t>temp_lo </a:t>
            </a:r>
            <a:r>
              <a:rPr lang="ru-RU" sz="2000" smtClean="0"/>
              <a:t>и </a:t>
            </a:r>
            <a:r>
              <a:rPr lang="en-AU" sz="2000" smtClean="0"/>
              <a:t>temp_hi </a:t>
            </a:r>
            <a:r>
              <a:rPr lang="ru-RU" sz="2000" smtClean="0"/>
              <a:t>другого набора строк </a:t>
            </a:r>
            <a:r>
              <a:rPr lang="en-AU" sz="2000" smtClean="0"/>
              <a:t>weather. </a:t>
            </a:r>
            <a:endParaRPr lang="ru-RU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Это можно сделать с помощью следующего запроса: </a:t>
            </a:r>
          </a:p>
          <a:p>
            <a:pPr eaLnBrk="1" hangingPunct="1">
              <a:buFontTx/>
              <a:buNone/>
            </a:pPr>
            <a:r>
              <a:rPr lang="en-AU" sz="2000" b="1" smtClean="0"/>
              <a:t>SELECT w1.city, w1.temp_lo AS low, w1.temp_hi AS high, w2.city, w2.temp_lo AS low, w2.temp_hi AS high </a:t>
            </a:r>
            <a:endParaRPr lang="ru-RU" sz="2000" b="1" smtClean="0"/>
          </a:p>
          <a:p>
            <a:pPr eaLnBrk="1" hangingPunct="1">
              <a:buFontTx/>
              <a:buNone/>
            </a:pPr>
            <a:r>
              <a:rPr lang="en-AU" sz="2000" b="1" smtClean="0"/>
              <a:t>FROM weather w1 JOIN weather w2 ON </a:t>
            </a:r>
            <a:endParaRPr lang="ru-RU" sz="2000" b="1" smtClean="0"/>
          </a:p>
          <a:p>
            <a:pPr eaLnBrk="1" hangingPunct="1">
              <a:buFontTx/>
              <a:buNone/>
            </a:pPr>
            <a:r>
              <a:rPr lang="en-AU" sz="2000" b="1" smtClean="0"/>
              <a:t>w1.temp_lo &lt; w2.temp_lo AND w1.temp_hi &gt; w2.temp_hi;</a:t>
            </a:r>
          </a:p>
          <a:p>
            <a:pPr eaLnBrk="1" hangingPunct="1">
              <a:buFontTx/>
              <a:buNone/>
            </a:pPr>
            <a:r>
              <a:rPr lang="en-AU" sz="2000" b="1" smtClean="0"/>
              <a:t> </a:t>
            </a:r>
            <a:endParaRPr lang="ru-RU" sz="2000" b="1" smtClean="0"/>
          </a:p>
          <a:p>
            <a:pPr eaLnBrk="1" hangingPunct="1">
              <a:buFontTx/>
              <a:buNone/>
            </a:pPr>
            <a:r>
              <a:rPr lang="en-AU" sz="1800" smtClean="0"/>
              <a:t>city </a:t>
            </a:r>
            <a:r>
              <a:rPr lang="ru-RU" sz="1800" smtClean="0"/>
              <a:t>                 </a:t>
            </a:r>
            <a:r>
              <a:rPr lang="en-AU" sz="1800" smtClean="0"/>
              <a:t>| low | high | </a:t>
            </a:r>
            <a:r>
              <a:rPr lang="ru-RU" sz="1800" smtClean="0"/>
              <a:t>   </a:t>
            </a:r>
            <a:r>
              <a:rPr lang="en-AU" sz="1800" smtClean="0"/>
              <a:t>city </a:t>
            </a:r>
            <a:r>
              <a:rPr lang="ru-RU" sz="1800" smtClean="0"/>
              <a:t>               </a:t>
            </a:r>
            <a:r>
              <a:rPr lang="en-AU" sz="1800" smtClean="0"/>
              <a:t>| low | high </a:t>
            </a:r>
            <a:endParaRPr lang="ru-RU" sz="1800" smtClean="0"/>
          </a:p>
          <a:p>
            <a:pPr eaLnBrk="1" hangingPunct="1">
              <a:buFontTx/>
              <a:buNone/>
            </a:pPr>
            <a:r>
              <a:rPr lang="en-AU" sz="1800" smtClean="0"/>
              <a:t>------------</a:t>
            </a:r>
            <a:r>
              <a:rPr lang="ru-RU" sz="1800" smtClean="0"/>
              <a:t>-----</a:t>
            </a:r>
            <a:r>
              <a:rPr lang="en-AU" sz="1800" smtClean="0"/>
              <a:t>---+-----+------+-------------</a:t>
            </a:r>
            <a:r>
              <a:rPr lang="ru-RU" sz="1800" smtClean="0"/>
              <a:t>-----</a:t>
            </a:r>
            <a:r>
              <a:rPr lang="en-AU" sz="1800" smtClean="0"/>
              <a:t>--+-----+------ </a:t>
            </a:r>
            <a:endParaRPr lang="ru-RU" sz="1800" smtClean="0"/>
          </a:p>
          <a:p>
            <a:pPr eaLnBrk="1" hangingPunct="1">
              <a:buFontTx/>
              <a:buNone/>
            </a:pPr>
            <a:r>
              <a:rPr lang="en-AU" sz="1800" smtClean="0"/>
              <a:t>San Francisco | 43 | 57 </a:t>
            </a:r>
            <a:r>
              <a:rPr lang="ru-RU" sz="1800" smtClean="0"/>
              <a:t>    </a:t>
            </a:r>
            <a:r>
              <a:rPr lang="en-AU" sz="1800" smtClean="0"/>
              <a:t>| San Francisco | 46 | 50 </a:t>
            </a:r>
            <a:endParaRPr lang="ru-RU" sz="1800" smtClean="0"/>
          </a:p>
          <a:p>
            <a:pPr eaLnBrk="1" hangingPunct="1">
              <a:buFontTx/>
              <a:buNone/>
            </a:pPr>
            <a:r>
              <a:rPr lang="en-AU" sz="1800" smtClean="0"/>
              <a:t>Hayward </a:t>
            </a:r>
            <a:r>
              <a:rPr lang="ru-RU" sz="1800" smtClean="0"/>
              <a:t>         </a:t>
            </a:r>
            <a:r>
              <a:rPr lang="en-AU" sz="1800" smtClean="0"/>
              <a:t>| 37 | 54 </a:t>
            </a:r>
            <a:r>
              <a:rPr lang="ru-RU" sz="1800" smtClean="0"/>
              <a:t>    </a:t>
            </a:r>
            <a:r>
              <a:rPr lang="en-AU" sz="1800" smtClean="0"/>
              <a:t>| San Francisco | 46 | 50 </a:t>
            </a:r>
            <a:endParaRPr lang="ru-RU" sz="1800" smtClean="0"/>
          </a:p>
          <a:p>
            <a:pPr eaLnBrk="1" hangingPunct="1">
              <a:buFontTx/>
              <a:buNone/>
            </a:pPr>
            <a:r>
              <a:rPr lang="en-AU" sz="1800" smtClean="0"/>
              <a:t>(2 rows) </a:t>
            </a:r>
            <a:endParaRPr lang="ru-RU" sz="1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08B59D-5132-49BF-BCB9-9522D870874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417512"/>
          </a:xfrm>
        </p:spPr>
        <p:txBody>
          <a:bodyPr/>
          <a:lstStyle/>
          <a:p>
            <a:pPr eaLnBrk="1" hangingPunct="1"/>
            <a:r>
              <a:rPr lang="ru-RU" smtClean="0"/>
              <a:t>Перекрестное соединение(CROSS JOIN)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4824412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Если фраза FROM определяет более одной таблицы или подзапроса, то все эти таблицы соединяются. </a:t>
            </a:r>
          </a:p>
          <a:p>
            <a:pPr eaLnBrk="1" hangingPunct="1">
              <a:buFontTx/>
              <a:buNone/>
            </a:pPr>
            <a:r>
              <a:rPr lang="ru-RU" sz="2000" smtClean="0"/>
              <a:t>По умолчанию объединенная таблица представляет собой перекрестное соединение (</a:t>
            </a:r>
            <a:r>
              <a:rPr lang="ru-RU" sz="2000" b="1" smtClean="0"/>
              <a:t>CROSS JOIN</a:t>
            </a:r>
            <a:r>
              <a:rPr lang="ru-RU" sz="2000" smtClean="0"/>
              <a:t>), называемое также декартовым произведением (Cartesian product).</a:t>
            </a:r>
          </a:p>
          <a:p>
            <a:pPr eaLnBrk="1" hangingPunct="1">
              <a:buFontTx/>
              <a:buNone/>
            </a:pPr>
            <a:endParaRPr lang="ru-RU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Следующие два оператора эквивалентны: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SELECT tbl1.f1, tbl2.f1 </a:t>
            </a:r>
            <a:endParaRPr lang="en-US" sz="2000" b="1" smtClean="0"/>
          </a:p>
          <a:p>
            <a:pPr eaLnBrk="1" hangingPunct="1">
              <a:buFontTx/>
              <a:buNone/>
            </a:pPr>
            <a:r>
              <a:rPr lang="ru-RU" sz="2000" b="1" smtClean="0"/>
              <a:t>FROM tbl1, tbl2;     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 </a:t>
            </a:r>
            <a:r>
              <a:rPr lang="ru-RU" sz="2000" smtClean="0"/>
              <a:t>или</a:t>
            </a: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b="1" smtClean="0"/>
              <a:t>SELECT tbl1.f1, tbl2.f1 	    </a:t>
            </a:r>
            <a:endParaRPr lang="ru-RU" sz="2000" b="1" smtClean="0"/>
          </a:p>
          <a:p>
            <a:pPr eaLnBrk="1" hangingPunct="1">
              <a:buFontTx/>
              <a:buNone/>
            </a:pPr>
            <a:r>
              <a:rPr lang="en-US" sz="2000" b="1" smtClean="0"/>
              <a:t>FROM tbl1 CROSS JOIN tbl2</a:t>
            </a:r>
            <a:r>
              <a:rPr lang="en-US" sz="2000" smtClean="0"/>
              <a:t>;</a:t>
            </a:r>
            <a:r>
              <a:rPr lang="ru-RU" sz="2000" smtClean="0"/>
              <a:t>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 l="15901" t="21513" r="37907" b="9947"/>
          <a:stretch>
            <a:fillRect/>
          </a:stretch>
        </p:blipFill>
        <p:spPr bwMode="auto">
          <a:xfrm>
            <a:off x="7042150" y="836613"/>
            <a:ext cx="1995488" cy="3097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 t="10751" r="19202" b="9912"/>
          <a:stretch>
            <a:fillRect/>
          </a:stretch>
        </p:blipFill>
        <p:spPr bwMode="auto">
          <a:xfrm>
            <a:off x="4787900" y="3068638"/>
            <a:ext cx="2320925" cy="3671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D21068-5875-4C09-B3CC-70991401218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Операторы соединений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Существуют разные типы соединений </a:t>
            </a:r>
            <a:r>
              <a:rPr lang="en-AU" sz="2000" b="1" smtClean="0"/>
              <a:t>PostgreSQL:</a:t>
            </a:r>
          </a:p>
          <a:p>
            <a:pPr eaLnBrk="1" hangingPunct="1">
              <a:buFontTx/>
              <a:buNone/>
            </a:pPr>
            <a:r>
              <a:rPr lang="en-AU" sz="2000" smtClean="0"/>
              <a:t>PostgreSQL INNER JOIN (</a:t>
            </a:r>
            <a:r>
              <a:rPr lang="ru-RU" sz="2000" smtClean="0"/>
              <a:t>или иногда называется простым соединением)</a:t>
            </a:r>
          </a:p>
          <a:p>
            <a:pPr eaLnBrk="1" hangingPunct="1">
              <a:buFontTx/>
              <a:buNone/>
            </a:pPr>
            <a:r>
              <a:rPr lang="en-AU" sz="2000" smtClean="0"/>
              <a:t>PostgreSQL LEFT OUTER JOIN (</a:t>
            </a:r>
            <a:r>
              <a:rPr lang="ru-RU" sz="2000" smtClean="0"/>
              <a:t>или иногда называется </a:t>
            </a:r>
            <a:r>
              <a:rPr lang="en-AU" sz="2000" smtClean="0"/>
              <a:t>LEFT JOIN</a:t>
            </a:r>
          </a:p>
          <a:p>
            <a:pPr eaLnBrk="1" hangingPunct="1">
              <a:buFontTx/>
              <a:buNone/>
            </a:pPr>
            <a:r>
              <a:rPr lang="en-AU" sz="2000" smtClean="0"/>
              <a:t>PostgreSQL RIGHT OUTER JOIN (</a:t>
            </a:r>
            <a:r>
              <a:rPr lang="ru-RU" sz="2000" smtClean="0"/>
              <a:t>или иногда называется </a:t>
            </a:r>
            <a:r>
              <a:rPr lang="en-AU" sz="2000" smtClean="0"/>
              <a:t>RIGHT JOIN</a:t>
            </a:r>
          </a:p>
          <a:p>
            <a:pPr eaLnBrk="1" hangingPunct="1">
              <a:buFontTx/>
              <a:buNone/>
            </a:pPr>
            <a:r>
              <a:rPr lang="en-AU" sz="2000" smtClean="0"/>
              <a:t>PostgreSQL FULL OUTER JOIN (</a:t>
            </a:r>
            <a:r>
              <a:rPr lang="ru-RU" sz="2000" smtClean="0"/>
              <a:t>или иногда называется </a:t>
            </a:r>
            <a:r>
              <a:rPr lang="en-AU" sz="2000" smtClean="0"/>
              <a:t>FULL JOIN</a:t>
            </a:r>
          </a:p>
          <a:p>
            <a:pPr eaLnBrk="1" hangingPunct="1">
              <a:buFontTx/>
              <a:buNone/>
            </a:pPr>
            <a:endParaRPr lang="en-AU" sz="2000" smtClean="0"/>
          </a:p>
          <a:p>
            <a:pPr eaLnBrk="1" hangingPunct="1">
              <a:buFontTx/>
              <a:buNone/>
            </a:pPr>
            <a:endParaRPr lang="en-AU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 </a:t>
            </a:r>
          </a:p>
          <a:p>
            <a:pPr eaLnBrk="1" hangingPunct="1">
              <a:buFontTx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2A56C-E7A5-42F7-B81E-127EA5D0D33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Внутреннее соединение (INNER JOIN)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1225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smtClean="0"/>
              <a:t>При внутреннем естественном соединении объединяются только те строки, значения которых по соединяемым (одноименным) столбцам совпадают. 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 l="1268" t="20120" r="10539" b="12196"/>
          <a:stretch>
            <a:fillRect/>
          </a:stretch>
        </p:blipFill>
        <p:spPr bwMode="auto">
          <a:xfrm>
            <a:off x="214313" y="2071688"/>
            <a:ext cx="4968875" cy="4240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Группа 9"/>
          <p:cNvGrpSpPr>
            <a:grpSpLocks/>
          </p:cNvGrpSpPr>
          <p:nvPr/>
        </p:nvGrpSpPr>
        <p:grpSpPr bwMode="auto">
          <a:xfrm>
            <a:off x="6000750" y="4429125"/>
            <a:ext cx="2214563" cy="1357313"/>
            <a:chOff x="6000760" y="4429132"/>
            <a:chExt cx="2214578" cy="1357322"/>
          </a:xfrm>
        </p:grpSpPr>
        <p:grpSp>
          <p:nvGrpSpPr>
            <p:cNvPr id="3" name="Группа 7"/>
            <p:cNvGrpSpPr>
              <a:grpSpLocks/>
            </p:cNvGrpSpPr>
            <p:nvPr/>
          </p:nvGrpSpPr>
          <p:grpSpPr bwMode="auto">
            <a:xfrm>
              <a:off x="6000760" y="4429132"/>
              <a:ext cx="2214578" cy="1357322"/>
              <a:chOff x="5572132" y="2428868"/>
              <a:chExt cx="1643074" cy="1000132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5572132" y="2428868"/>
                <a:ext cx="999979" cy="10001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6215227" y="2428868"/>
                <a:ext cx="999979" cy="10001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6858016" y="4643446"/>
              <a:ext cx="500066" cy="9144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756</Words>
  <Application>Microsoft Office PowerPoint</Application>
  <PresentationFormat>Экран (4:3)</PresentationFormat>
  <Paragraphs>132</Paragraphs>
  <Slides>14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1_Тема Office</vt:lpstr>
      <vt:lpstr>Оформление по умолчанию</vt:lpstr>
      <vt:lpstr>Соединение таблиц (Join) </vt:lpstr>
      <vt:lpstr>Соединение таблиц</vt:lpstr>
      <vt:lpstr>операторы сравнения</vt:lpstr>
      <vt:lpstr>Операторы соединений</vt:lpstr>
      <vt:lpstr>Соединение по предикату</vt:lpstr>
      <vt:lpstr>Соединение таблиц</vt:lpstr>
      <vt:lpstr>Перекрестное соединение(CROSS JOIN)</vt:lpstr>
      <vt:lpstr>Операторы соединений</vt:lpstr>
      <vt:lpstr>Внутреннее соединение (INNER JOIN)</vt:lpstr>
      <vt:lpstr>Внутреннее соединение (INNER JOIN)</vt:lpstr>
      <vt:lpstr>Внешнее левое соединение LEFT JOIN [OUTER]</vt:lpstr>
      <vt:lpstr>Внешнее правое соединение RIGHT JOIN [OUTER]</vt:lpstr>
      <vt:lpstr>Полное внешнее соединение FULL JOIN [OUTER]</vt:lpstr>
      <vt:lpstr>Соединение по указываемым столбцам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Соединение таблиц (Join) </dc:title>
  <dc:creator>User</dc:creator>
  <cp:lastModifiedBy>User</cp:lastModifiedBy>
  <cp:revision>2</cp:revision>
  <dcterms:created xsi:type="dcterms:W3CDTF">2023-09-18T07:10:03Z</dcterms:created>
  <dcterms:modified xsi:type="dcterms:W3CDTF">2023-09-18T07:14:02Z</dcterms:modified>
</cp:coreProperties>
</file>