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56" r:id="rId4"/>
    <p:sldId id="257" r:id="rId5"/>
    <p:sldId id="270" r:id="rId6"/>
    <p:sldId id="271" r:id="rId7"/>
    <p:sldId id="272" r:id="rId8"/>
    <p:sldId id="258" r:id="rId9"/>
    <p:sldId id="259" r:id="rId10"/>
    <p:sldId id="261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6EEA-5486-4FD8-A533-A21EB5835226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C60C-D78B-4775-9EBD-69E122E512B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AE247-3FA8-4CFB-9C37-6D61690077AD}" type="slidenum">
              <a:rPr lang="ru-RU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CAFC3-2A9D-4EAD-AF28-3A5495EECEE0}" type="slidenum">
              <a:rPr lang="ru-RU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0D4327-C90F-48A4-93C6-4FCA9338BBA1}" type="slidenum">
              <a:rPr lang="ru-RU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0C461-D106-44BC-AB7B-166A6A9B7C0E}" type="slidenum">
              <a:rPr lang="ru-RU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1750EF-F0C8-45D0-BDF3-FF340A9C4A1D}" type="slidenum">
              <a:rPr lang="ru-RU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E247FA-E23A-4D84-A607-46398F580875}" type="slidenum">
              <a:rPr lang="ru-RU">
                <a:solidFill>
                  <a:srgbClr val="000000"/>
                </a:solidFill>
              </a:rPr>
              <a:pPr/>
              <a:t>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2C57AC-79FD-4413-8674-D067A67962F8}" type="slidenum">
              <a:rPr lang="ru-RU">
                <a:solidFill>
                  <a:srgbClr val="000000"/>
                </a:solidFill>
              </a:rPr>
              <a:pPr/>
              <a:t>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06AFB0-CC49-4BF4-B51D-B5F6A8D2F8B6}" type="slidenum">
              <a:rPr lang="ru-RU">
                <a:solidFill>
                  <a:srgbClr val="000000"/>
                </a:solidFill>
              </a:rPr>
              <a:pPr/>
              <a:t>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654DD-80DB-4F8F-8D74-FDF73831F292}" type="slidenum">
              <a:rPr lang="ru-RU">
                <a:solidFill>
                  <a:prstClr val="black"/>
                </a:solidFill>
                <a:latin typeface="Arial" charset="0"/>
              </a:rPr>
              <a:pPr/>
              <a:t>7</a:t>
            </a:fld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2F5FE-E804-4AC1-BB7A-3D507AB2475E}" type="slidenum">
              <a:rPr lang="ru-RU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0E151-0200-4A66-AD6B-7F090AB36CD1}" type="slidenum">
              <a:rPr lang="ru-RU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56852-8CF6-4AC8-BF3D-855F3DBFF8E9}" type="slidenum">
              <a:rPr lang="ru-RU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245D5-DC3D-406B-9D03-7FD9767B8250}" type="slidenum">
              <a:rPr lang="ru-RU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688C-82BF-4DB9-97C0-D8BCA81DD1B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5313" y="6400800"/>
            <a:ext cx="928687" cy="457200"/>
          </a:xfrm>
        </p:spPr>
        <p:txBody>
          <a:bodyPr/>
          <a:lstStyle>
            <a:lvl1pPr>
              <a:defRPr sz="1800" baseline="0">
                <a:latin typeface="Arial" pitchFamily="34" charset="0"/>
              </a:defRPr>
            </a:lvl1pPr>
          </a:lstStyle>
          <a:p>
            <a:pPr>
              <a:defRPr/>
            </a:pPr>
            <a:fld id="{4F409038-7A49-486A-8311-BB909ACDB48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0C4DF-A6FB-4C96-A020-4E5743ECC40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76188-D71C-455A-9ADF-FECE329C5BF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5B13B-8E96-4587-900C-EDE704790AB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B573-7774-4651-B57A-9EE53394E40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29625" y="6400800"/>
            <a:ext cx="714375" cy="457200"/>
          </a:xfrm>
        </p:spPr>
        <p:txBody>
          <a:bodyPr/>
          <a:lstStyle>
            <a:lvl1pPr>
              <a:defRPr sz="1800" baseline="0">
                <a:latin typeface="Arial" pitchFamily="34" charset="0"/>
              </a:defRPr>
            </a:lvl1pPr>
          </a:lstStyle>
          <a:p>
            <a:pPr>
              <a:defRPr/>
            </a:pPr>
            <a:fld id="{1B6C1086-B8EA-4AC3-9936-890A2522305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B7075-96E7-4A3C-BC37-8F8E3291DF5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6F8C-6162-4C48-963B-5BEE74DEC1D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45BA4-EDE3-4D07-8F3A-1B2C9A09AC8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DB6D-A768-46D8-BA9A-22C13342377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AFB7955-A399-45A8-986F-E746D7FD08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8FBDF3D-15D0-4178-BB31-A8272356DE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04F3D09-9841-4D52-B359-C0AB3079E4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279900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1688" y="908050"/>
            <a:ext cx="4281487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E87CCE-08E8-466D-ABC9-83A8478737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7965247-9FB3-4B36-84BC-FDB4F37402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613A48C-41C1-43F9-A7FE-4D3255F700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0842911-43C6-43FA-9CFD-4F16611DF7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1D7F3DB-40D9-4619-89E8-45ECF8A79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3E5A891-A753-4B1F-8F60-0237F0E2F3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781B437-5634-4D13-A2B3-7E91C8AD93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15125" y="274638"/>
            <a:ext cx="2178050" cy="63230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274638"/>
            <a:ext cx="6383337" cy="63230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044C0D6-FB6D-4C85-B999-757C44BBA3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279900" cy="568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11688" y="908050"/>
            <a:ext cx="4281487" cy="276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11688" y="3829050"/>
            <a:ext cx="4281487" cy="276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EC46706-FECE-4986-B6A5-11D5E276D5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F265-531B-4BE4-BB2A-85FEFACAEAB7}" type="datetimeFigureOut">
              <a:rPr lang="ru-RU" smtClean="0"/>
              <a:pPr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B150-DE6D-49B1-8078-BC7E6A242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3B0A63C-F514-4A73-871E-C9F628964B00}" type="slidenum">
              <a:rPr lang="ru-RU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13787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3138" y="6453188"/>
            <a:ext cx="442912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00BF60-B297-4D8F-A136-F6BAE72E4B62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Лекция 3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Основы языка </a:t>
            </a:r>
            <a:r>
              <a:rPr lang="en-US" b="1" dirty="0" smtClean="0">
                <a:solidFill>
                  <a:schemeClr val="tx1"/>
                </a:solidFill>
              </a:rPr>
              <a:t>SQL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(Structured Query Language)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571500" y="1316038"/>
            <a:ext cx="68580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SELECT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столбцы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FROM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таблица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[WHERE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условие_фильтрации_строк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[GROUP BY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столбцы_для_группировки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[HAVING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условие_фильтрации_групп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[ORDER BY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столбцы_для_сортировки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247632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3200" b="1" kern="0" dirty="0">
                <a:solidFill>
                  <a:srgbClr val="000000"/>
                </a:solidFill>
                <a:latin typeface="Arial" charset="0"/>
              </a:rPr>
              <a:t>Обобщенный оператор </a:t>
            </a:r>
            <a:r>
              <a:rPr lang="en-US" sz="3200" b="1" kern="0" dirty="0" smtClean="0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3200" b="1" kern="0" dirty="0" smtClean="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ru-RU" sz="3200" b="1" kern="0" dirty="0" smtClean="0">
                <a:solidFill>
                  <a:srgbClr val="000000"/>
                </a:solidFill>
                <a:latin typeface="Arial" charset="0"/>
              </a:rPr>
            </a:br>
            <a:r>
              <a:rPr lang="ru-RU" sz="2000" b="1" kern="0" dirty="0" smtClean="0">
                <a:solidFill>
                  <a:srgbClr val="000000"/>
                </a:solidFill>
                <a:latin typeface="Arial" charset="0"/>
              </a:rPr>
              <a:t>(сокращенный вариант)</a:t>
            </a:r>
            <a:endParaRPr lang="ru-RU" sz="2000" b="1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684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882B2B-D1FD-477D-8996-4AA237F0B166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4419600" y="2133600"/>
            <a:ext cx="4648200" cy="44958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2707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270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smtClean="0">
                <a:latin typeface="Arial" charset="0"/>
              </a:rPr>
              <a:t>Получение проекций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152400" y="685800"/>
            <a:ext cx="8839200" cy="109696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Для получения проекций результата выполнения реляционных операций достаточно в операторе выбора строк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400">
                <a:solidFill>
                  <a:srgbClr val="000000"/>
                </a:solidFill>
              </a:rPr>
              <a:t> указать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имена полей, включаемых в таблицу-результат.</a:t>
            </a: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76200" y="1905000"/>
            <a:ext cx="4267200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НаимДолжн, Оклад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Должности</a:t>
            </a:r>
            <a:endParaRPr lang="ru-RU" sz="2000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0" y="2362200"/>
            <a:ext cx="1524000" cy="914400"/>
            <a:chOff x="96" y="3648"/>
            <a:chExt cx="960" cy="576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6" y="3648"/>
              <a:ext cx="960" cy="576"/>
              <a:chOff x="96" y="3648"/>
              <a:chExt cx="960" cy="576"/>
            </a:xfrm>
          </p:grpSpPr>
          <p:sp>
            <p:nvSpPr>
              <p:cNvPr id="72783" name="Rectangle 12"/>
              <p:cNvSpPr>
                <a:spLocks noChangeArrowheads="1"/>
              </p:cNvSpPr>
              <p:nvPr/>
            </p:nvSpPr>
            <p:spPr bwMode="auto">
              <a:xfrm>
                <a:off x="96" y="3648"/>
                <a:ext cx="960" cy="576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84" name="Rectangle 13"/>
              <p:cNvSpPr>
                <a:spLocks noChangeArrowheads="1"/>
              </p:cNvSpPr>
              <p:nvPr/>
            </p:nvSpPr>
            <p:spPr bwMode="auto">
              <a:xfrm>
                <a:off x="96" y="3648"/>
                <a:ext cx="960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Улицы</a:t>
                </a:r>
              </a:p>
            </p:txBody>
          </p:sp>
        </p:grpSp>
        <p:sp>
          <p:nvSpPr>
            <p:cNvPr id="72781" name="Rectangle 14"/>
            <p:cNvSpPr>
              <a:spLocks noChangeArrowheads="1"/>
            </p:cNvSpPr>
            <p:nvPr/>
          </p:nvSpPr>
          <p:spPr bwMode="auto">
            <a:xfrm>
              <a:off x="144" y="3888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КодУлицы</a:t>
              </a:r>
            </a:p>
          </p:txBody>
        </p:sp>
        <p:sp>
          <p:nvSpPr>
            <p:cNvPr id="72782" name="Rectangle 15"/>
            <p:cNvSpPr>
              <a:spLocks noChangeArrowheads="1"/>
            </p:cNvSpPr>
            <p:nvPr/>
          </p:nvSpPr>
          <p:spPr bwMode="auto">
            <a:xfrm>
              <a:off x="144" y="4032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НаимУлицы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239000" y="2362200"/>
            <a:ext cx="1676400" cy="914400"/>
            <a:chOff x="2736" y="1200"/>
            <a:chExt cx="1056" cy="576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2736" y="1200"/>
              <a:ext cx="1056" cy="576"/>
              <a:chOff x="2736" y="1200"/>
              <a:chExt cx="1056" cy="576"/>
            </a:xfrm>
          </p:grpSpPr>
          <p:sp>
            <p:nvSpPr>
              <p:cNvPr id="72778" name="Rectangle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1056" cy="576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79" name="Rectangle 19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1056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ТипыБолезней</a:t>
                </a:r>
              </a:p>
            </p:txBody>
          </p:sp>
        </p:grpSp>
        <p:sp>
          <p:nvSpPr>
            <p:cNvPr id="72776" name="Rectangle 20"/>
            <p:cNvSpPr>
              <a:spLocks noChangeArrowheads="1"/>
            </p:cNvSpPr>
            <p:nvPr/>
          </p:nvSpPr>
          <p:spPr bwMode="auto">
            <a:xfrm>
              <a:off x="2784" y="1440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КодТипаБол</a:t>
              </a:r>
            </a:p>
          </p:txBody>
        </p:sp>
        <p:sp>
          <p:nvSpPr>
            <p:cNvPr id="72777" name="Rectangle 21"/>
            <p:cNvSpPr>
              <a:spLocks noChangeArrowheads="1"/>
            </p:cNvSpPr>
            <p:nvPr/>
          </p:nvSpPr>
          <p:spPr bwMode="auto">
            <a:xfrm>
              <a:off x="2784" y="1584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ТипБолезни</a:t>
              </a:r>
            </a:p>
          </p:txBody>
        </p:sp>
      </p:grp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5791200" y="2590800"/>
            <a:ext cx="1600200" cy="914400"/>
            <a:chOff x="3648" y="1536"/>
            <a:chExt cx="1008" cy="576"/>
          </a:xfrm>
        </p:grpSpPr>
        <p:sp>
          <p:nvSpPr>
            <p:cNvPr id="72773" name="Rectangle 23"/>
            <p:cNvSpPr>
              <a:spLocks noChangeArrowheads="1"/>
            </p:cNvSpPr>
            <p:nvPr/>
          </p:nvSpPr>
          <p:spPr bwMode="auto">
            <a:xfrm>
              <a:off x="3648" y="1536"/>
              <a:ext cx="1008" cy="576"/>
            </a:xfrm>
            <a:prstGeom prst="rect">
              <a:avLst/>
            </a:prstGeom>
            <a:solidFill>
              <a:srgbClr val="F8F8F8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2774" name="Rectangle 24"/>
            <p:cNvSpPr>
              <a:spLocks noChangeArrowheads="1"/>
            </p:cNvSpPr>
            <p:nvPr/>
          </p:nvSpPr>
          <p:spPr bwMode="auto">
            <a:xfrm>
              <a:off x="3648" y="1536"/>
              <a:ext cx="1008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</a:p>
          </p:txBody>
        </p:sp>
      </p:grpSp>
      <p:sp>
        <p:nvSpPr>
          <p:cNvPr id="307227" name="Rectangle 27"/>
          <p:cNvSpPr>
            <a:spLocks noChangeArrowheads="1"/>
          </p:cNvSpPr>
          <p:nvPr/>
        </p:nvSpPr>
        <p:spPr bwMode="auto">
          <a:xfrm>
            <a:off x="5867400" y="3200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ТипБолезни</a:t>
            </a:r>
          </a:p>
        </p:txBody>
      </p:sp>
      <p:sp>
        <p:nvSpPr>
          <p:cNvPr id="307228" name="Rectangle 28"/>
          <p:cNvSpPr>
            <a:spLocks noChangeArrowheads="1"/>
          </p:cNvSpPr>
          <p:nvPr/>
        </p:nvSpPr>
        <p:spPr bwMode="auto">
          <a:xfrm>
            <a:off x="5867400" y="2971800"/>
            <a:ext cx="1447800" cy="22860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НаимУлицы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495800" y="3810000"/>
            <a:ext cx="1981200" cy="1066800"/>
            <a:chOff x="2832" y="2544"/>
            <a:chExt cx="1248" cy="672"/>
          </a:xfrm>
        </p:grpSpPr>
        <p:sp>
          <p:nvSpPr>
            <p:cNvPr id="72763" name="Rectangle 30"/>
            <p:cNvSpPr>
              <a:spLocks noChangeArrowheads="1"/>
            </p:cNvSpPr>
            <p:nvPr/>
          </p:nvSpPr>
          <p:spPr bwMode="auto">
            <a:xfrm>
              <a:off x="2832" y="2736"/>
              <a:ext cx="62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КодУли</a:t>
              </a:r>
            </a:p>
          </p:txBody>
        </p:sp>
        <p:sp>
          <p:nvSpPr>
            <p:cNvPr id="72764" name="Rectangle 31"/>
            <p:cNvSpPr>
              <a:spLocks noChangeArrowheads="1"/>
            </p:cNvSpPr>
            <p:nvPr/>
          </p:nvSpPr>
          <p:spPr bwMode="auto">
            <a:xfrm>
              <a:off x="2832" y="2928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2765" name="Rectangle 32"/>
            <p:cNvSpPr>
              <a:spLocks noChangeArrowheads="1"/>
            </p:cNvSpPr>
            <p:nvPr/>
          </p:nvSpPr>
          <p:spPr bwMode="auto">
            <a:xfrm>
              <a:off x="2832" y="3072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2766" name="Rectangle 33"/>
            <p:cNvSpPr>
              <a:spLocks noChangeArrowheads="1"/>
            </p:cNvSpPr>
            <p:nvPr/>
          </p:nvSpPr>
          <p:spPr bwMode="auto">
            <a:xfrm>
              <a:off x="3456" y="2736"/>
              <a:ext cx="62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НаимУл</a:t>
              </a:r>
            </a:p>
          </p:txBody>
        </p:sp>
        <p:sp>
          <p:nvSpPr>
            <p:cNvPr id="72767" name="Rectangle 34"/>
            <p:cNvSpPr>
              <a:spLocks noChangeArrowheads="1"/>
            </p:cNvSpPr>
            <p:nvPr/>
          </p:nvSpPr>
          <p:spPr bwMode="auto">
            <a:xfrm>
              <a:off x="3456" y="2928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Вешняк</a:t>
              </a:r>
            </a:p>
          </p:txBody>
        </p:sp>
        <p:sp>
          <p:nvSpPr>
            <p:cNvPr id="72768" name="Rectangle 35"/>
            <p:cNvSpPr>
              <a:spLocks noChangeArrowheads="1"/>
            </p:cNvSpPr>
            <p:nvPr/>
          </p:nvSpPr>
          <p:spPr bwMode="auto">
            <a:xfrm>
              <a:off x="3456" y="3072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Юности</a:t>
              </a:r>
            </a:p>
          </p:txBody>
        </p:sp>
        <p:sp>
          <p:nvSpPr>
            <p:cNvPr id="72769" name="Rectangle 36"/>
            <p:cNvSpPr>
              <a:spLocks noChangeArrowheads="1"/>
            </p:cNvSpPr>
            <p:nvPr/>
          </p:nvSpPr>
          <p:spPr bwMode="auto">
            <a:xfrm>
              <a:off x="2832" y="2544"/>
              <a:ext cx="1248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Улицы</a:t>
              </a:r>
              <a:endParaRPr lang="ru-RU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770" name="Rectangle 37"/>
            <p:cNvSpPr>
              <a:spLocks noChangeArrowheads="1"/>
            </p:cNvSpPr>
            <p:nvPr/>
          </p:nvSpPr>
          <p:spPr bwMode="auto">
            <a:xfrm>
              <a:off x="2832" y="2544"/>
              <a:ext cx="1248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2771" name="Line 38"/>
            <p:cNvSpPr>
              <a:spLocks noChangeShapeType="1"/>
            </p:cNvSpPr>
            <p:nvPr/>
          </p:nvSpPr>
          <p:spPr bwMode="auto">
            <a:xfrm>
              <a:off x="2832" y="2736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2772" name="Line 39"/>
            <p:cNvSpPr>
              <a:spLocks noChangeShapeType="1"/>
            </p:cNvSpPr>
            <p:nvPr/>
          </p:nvSpPr>
          <p:spPr bwMode="auto">
            <a:xfrm>
              <a:off x="2832" y="2928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553200" y="3810000"/>
            <a:ext cx="2438400" cy="1066800"/>
            <a:chOff x="4128" y="2544"/>
            <a:chExt cx="1536" cy="672"/>
          </a:xfrm>
        </p:grpSpPr>
        <p:sp>
          <p:nvSpPr>
            <p:cNvPr id="72753" name="Rectangle 41"/>
            <p:cNvSpPr>
              <a:spLocks noChangeArrowheads="1"/>
            </p:cNvSpPr>
            <p:nvPr/>
          </p:nvSpPr>
          <p:spPr bwMode="auto">
            <a:xfrm>
              <a:off x="4128" y="2736"/>
              <a:ext cx="816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КодТипаБ</a:t>
              </a:r>
            </a:p>
          </p:txBody>
        </p:sp>
        <p:sp>
          <p:nvSpPr>
            <p:cNvPr id="72754" name="Rectangle 42"/>
            <p:cNvSpPr>
              <a:spLocks noChangeArrowheads="1"/>
            </p:cNvSpPr>
            <p:nvPr/>
          </p:nvSpPr>
          <p:spPr bwMode="auto">
            <a:xfrm>
              <a:off x="4944" y="2736"/>
              <a:ext cx="720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ТипБоле</a:t>
              </a:r>
            </a:p>
          </p:txBody>
        </p:sp>
        <p:sp>
          <p:nvSpPr>
            <p:cNvPr id="72755" name="Rectangle 43"/>
            <p:cNvSpPr>
              <a:spLocks noChangeArrowheads="1"/>
            </p:cNvSpPr>
            <p:nvPr/>
          </p:nvSpPr>
          <p:spPr bwMode="auto">
            <a:xfrm>
              <a:off x="4128" y="2928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2756" name="Rectangle 44"/>
            <p:cNvSpPr>
              <a:spLocks noChangeArrowheads="1"/>
            </p:cNvSpPr>
            <p:nvPr/>
          </p:nvSpPr>
          <p:spPr bwMode="auto">
            <a:xfrm>
              <a:off x="4128" y="3072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2757" name="Rectangle 45"/>
            <p:cNvSpPr>
              <a:spLocks noChangeArrowheads="1"/>
            </p:cNvSpPr>
            <p:nvPr/>
          </p:nvSpPr>
          <p:spPr bwMode="auto">
            <a:xfrm>
              <a:off x="4944" y="2928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Сердечно</a:t>
              </a:r>
            </a:p>
          </p:txBody>
        </p:sp>
        <p:sp>
          <p:nvSpPr>
            <p:cNvPr id="72758" name="Rectangle 46"/>
            <p:cNvSpPr>
              <a:spLocks noChangeArrowheads="1"/>
            </p:cNvSpPr>
            <p:nvPr/>
          </p:nvSpPr>
          <p:spPr bwMode="auto">
            <a:xfrm>
              <a:off x="4944" y="3072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Опорнодв</a:t>
              </a:r>
            </a:p>
          </p:txBody>
        </p:sp>
        <p:sp>
          <p:nvSpPr>
            <p:cNvPr id="72759" name="Rectangle 47"/>
            <p:cNvSpPr>
              <a:spLocks noChangeArrowheads="1"/>
            </p:cNvSpPr>
            <p:nvPr/>
          </p:nvSpPr>
          <p:spPr bwMode="auto">
            <a:xfrm>
              <a:off x="4128" y="2544"/>
              <a:ext cx="1536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ТипыБолезней</a:t>
              </a:r>
              <a:endParaRPr lang="ru-RU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760" name="Rectangle 48"/>
            <p:cNvSpPr>
              <a:spLocks noChangeArrowheads="1"/>
            </p:cNvSpPr>
            <p:nvPr/>
          </p:nvSpPr>
          <p:spPr bwMode="auto">
            <a:xfrm>
              <a:off x="4128" y="2544"/>
              <a:ext cx="153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2761" name="Line 49"/>
            <p:cNvSpPr>
              <a:spLocks noChangeShapeType="1"/>
            </p:cNvSpPr>
            <p:nvPr/>
          </p:nvSpPr>
          <p:spPr bwMode="auto">
            <a:xfrm>
              <a:off x="4128" y="292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2762" name="Line 50"/>
            <p:cNvSpPr>
              <a:spLocks noChangeShapeType="1"/>
            </p:cNvSpPr>
            <p:nvPr/>
          </p:nvSpPr>
          <p:spPr bwMode="auto">
            <a:xfrm>
              <a:off x="4128" y="273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102"/>
          <p:cNvGrpSpPr>
            <a:grpSpLocks/>
          </p:cNvGrpSpPr>
          <p:nvPr/>
        </p:nvGrpSpPr>
        <p:grpSpPr bwMode="auto">
          <a:xfrm>
            <a:off x="5562600" y="5562600"/>
            <a:ext cx="2133600" cy="228600"/>
            <a:chOff x="3504" y="3552"/>
            <a:chExt cx="1344" cy="144"/>
          </a:xfrm>
        </p:grpSpPr>
        <p:sp>
          <p:nvSpPr>
            <p:cNvPr id="72751" name="Rectangle 53"/>
            <p:cNvSpPr>
              <a:spLocks noChangeArrowheads="1"/>
            </p:cNvSpPr>
            <p:nvPr/>
          </p:nvSpPr>
          <p:spPr bwMode="auto">
            <a:xfrm>
              <a:off x="3504" y="3552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Вешняк</a:t>
              </a:r>
            </a:p>
          </p:txBody>
        </p:sp>
        <p:sp>
          <p:nvSpPr>
            <p:cNvPr id="72752" name="Rectangle 55"/>
            <p:cNvSpPr>
              <a:spLocks noChangeArrowheads="1"/>
            </p:cNvSpPr>
            <p:nvPr/>
          </p:nvSpPr>
          <p:spPr bwMode="auto">
            <a:xfrm>
              <a:off x="4128" y="3552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Сердечно</a:t>
              </a:r>
            </a:p>
          </p:txBody>
        </p:sp>
      </p:grp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5562600" y="5791200"/>
            <a:ext cx="2133600" cy="228600"/>
            <a:chOff x="3504" y="3696"/>
            <a:chExt cx="1344" cy="144"/>
          </a:xfrm>
        </p:grpSpPr>
        <p:sp>
          <p:nvSpPr>
            <p:cNvPr id="72749" name="Rectangle 58"/>
            <p:cNvSpPr>
              <a:spLocks noChangeArrowheads="1"/>
            </p:cNvSpPr>
            <p:nvPr/>
          </p:nvSpPr>
          <p:spPr bwMode="auto">
            <a:xfrm>
              <a:off x="3504" y="3696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Вешняк</a:t>
              </a:r>
            </a:p>
          </p:txBody>
        </p:sp>
        <p:sp>
          <p:nvSpPr>
            <p:cNvPr id="72750" name="Rectangle 60"/>
            <p:cNvSpPr>
              <a:spLocks noChangeArrowheads="1"/>
            </p:cNvSpPr>
            <p:nvPr/>
          </p:nvSpPr>
          <p:spPr bwMode="auto">
            <a:xfrm>
              <a:off x="4128" y="3696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Опорнодв</a:t>
              </a:r>
            </a:p>
          </p:txBody>
        </p: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5562600" y="6019800"/>
            <a:ext cx="2133600" cy="228600"/>
            <a:chOff x="3504" y="3840"/>
            <a:chExt cx="1344" cy="144"/>
          </a:xfrm>
        </p:grpSpPr>
        <p:sp>
          <p:nvSpPr>
            <p:cNvPr id="72747" name="Rectangle 63"/>
            <p:cNvSpPr>
              <a:spLocks noChangeArrowheads="1"/>
            </p:cNvSpPr>
            <p:nvPr/>
          </p:nvSpPr>
          <p:spPr bwMode="auto">
            <a:xfrm>
              <a:off x="3504" y="3840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Юности</a:t>
              </a:r>
            </a:p>
          </p:txBody>
        </p:sp>
        <p:sp>
          <p:nvSpPr>
            <p:cNvPr id="72748" name="Rectangle 65"/>
            <p:cNvSpPr>
              <a:spLocks noChangeArrowheads="1"/>
            </p:cNvSpPr>
            <p:nvPr/>
          </p:nvSpPr>
          <p:spPr bwMode="auto">
            <a:xfrm>
              <a:off x="4128" y="3840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Сердечно</a:t>
              </a:r>
            </a:p>
          </p:txBody>
        </p:sp>
      </p:grp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5562600" y="6248400"/>
            <a:ext cx="2133600" cy="228600"/>
            <a:chOff x="3504" y="3984"/>
            <a:chExt cx="1344" cy="144"/>
          </a:xfrm>
        </p:grpSpPr>
        <p:sp>
          <p:nvSpPr>
            <p:cNvPr id="72745" name="Rectangle 68"/>
            <p:cNvSpPr>
              <a:spLocks noChangeArrowheads="1"/>
            </p:cNvSpPr>
            <p:nvPr/>
          </p:nvSpPr>
          <p:spPr bwMode="auto">
            <a:xfrm>
              <a:off x="3504" y="3984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Юности</a:t>
              </a:r>
            </a:p>
          </p:txBody>
        </p:sp>
        <p:sp>
          <p:nvSpPr>
            <p:cNvPr id="72746" name="Rectangle 70"/>
            <p:cNvSpPr>
              <a:spLocks noChangeArrowheads="1"/>
            </p:cNvSpPr>
            <p:nvPr/>
          </p:nvSpPr>
          <p:spPr bwMode="auto">
            <a:xfrm>
              <a:off x="4128" y="3984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Опорнодв</a:t>
              </a:r>
            </a:p>
          </p:txBody>
        </p:sp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5562600" y="4953000"/>
            <a:ext cx="2133600" cy="1524000"/>
            <a:chOff x="3504" y="3168"/>
            <a:chExt cx="1344" cy="960"/>
          </a:xfrm>
        </p:grpSpPr>
        <p:sp>
          <p:nvSpPr>
            <p:cNvPr id="72739" name="Rectangle 72"/>
            <p:cNvSpPr>
              <a:spLocks noChangeArrowheads="1"/>
            </p:cNvSpPr>
            <p:nvPr/>
          </p:nvSpPr>
          <p:spPr bwMode="auto">
            <a:xfrm>
              <a:off x="3504" y="3168"/>
              <a:ext cx="134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  <a:endParaRPr lang="ru-RU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740" name="Rectangle 74"/>
            <p:cNvSpPr>
              <a:spLocks noChangeArrowheads="1"/>
            </p:cNvSpPr>
            <p:nvPr/>
          </p:nvSpPr>
          <p:spPr bwMode="auto">
            <a:xfrm>
              <a:off x="3504" y="3360"/>
              <a:ext cx="62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НаимУл</a:t>
              </a:r>
            </a:p>
          </p:txBody>
        </p:sp>
        <p:sp>
          <p:nvSpPr>
            <p:cNvPr id="72741" name="Rectangle 76"/>
            <p:cNvSpPr>
              <a:spLocks noChangeArrowheads="1"/>
            </p:cNvSpPr>
            <p:nvPr/>
          </p:nvSpPr>
          <p:spPr bwMode="auto">
            <a:xfrm>
              <a:off x="4128" y="3360"/>
              <a:ext cx="720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ТипБоле</a:t>
              </a:r>
            </a:p>
          </p:txBody>
        </p:sp>
        <p:sp>
          <p:nvSpPr>
            <p:cNvPr id="72742" name="Rectangle 77"/>
            <p:cNvSpPr>
              <a:spLocks noChangeArrowheads="1"/>
            </p:cNvSpPr>
            <p:nvPr/>
          </p:nvSpPr>
          <p:spPr bwMode="auto">
            <a:xfrm>
              <a:off x="3504" y="3168"/>
              <a:ext cx="1344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2743" name="Line 78"/>
            <p:cNvSpPr>
              <a:spLocks noChangeShapeType="1"/>
            </p:cNvSpPr>
            <p:nvPr/>
          </p:nvSpPr>
          <p:spPr bwMode="auto">
            <a:xfrm>
              <a:off x="3504" y="336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2744" name="Line 79"/>
            <p:cNvSpPr>
              <a:spLocks noChangeShapeType="1"/>
            </p:cNvSpPr>
            <p:nvPr/>
          </p:nvSpPr>
          <p:spPr bwMode="auto">
            <a:xfrm>
              <a:off x="3504" y="355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sp>
        <p:nvSpPr>
          <p:cNvPr id="307280" name="Text Box 80"/>
          <p:cNvSpPr txBox="1">
            <a:spLocks noChangeArrowheads="1"/>
          </p:cNvSpPr>
          <p:nvPr/>
        </p:nvSpPr>
        <p:spPr bwMode="auto">
          <a:xfrm>
            <a:off x="76200" y="4343400"/>
            <a:ext cx="4267200" cy="10255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 Улицы.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НаимУлицы,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    ТипыБолезней.ТипБолезни</a:t>
            </a:r>
            <a:endParaRPr lang="en-US" sz="2000" b="1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Улицы, ТипыБолезней</a:t>
            </a:r>
          </a:p>
        </p:txBody>
      </p:sp>
      <p:sp>
        <p:nvSpPr>
          <p:cNvPr id="307281" name="Rectangle 81"/>
          <p:cNvSpPr>
            <a:spLocks noChangeArrowheads="1"/>
          </p:cNvSpPr>
          <p:nvPr/>
        </p:nvSpPr>
        <p:spPr bwMode="auto">
          <a:xfrm>
            <a:off x="152400" y="2743200"/>
            <a:ext cx="4191000" cy="12954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533400" y="2819400"/>
            <a:ext cx="1600200" cy="1143000"/>
            <a:chOff x="144" y="1968"/>
            <a:chExt cx="1008" cy="720"/>
          </a:xfrm>
        </p:grpSpPr>
        <p:grpSp>
          <p:nvGrpSpPr>
            <p:cNvPr id="15" name="Group 85"/>
            <p:cNvGrpSpPr>
              <a:grpSpLocks/>
            </p:cNvGrpSpPr>
            <p:nvPr/>
          </p:nvGrpSpPr>
          <p:grpSpPr bwMode="auto">
            <a:xfrm>
              <a:off x="144" y="1968"/>
              <a:ext cx="1008" cy="720"/>
              <a:chOff x="288" y="2880"/>
              <a:chExt cx="912" cy="720"/>
            </a:xfrm>
          </p:grpSpPr>
          <p:sp>
            <p:nvSpPr>
              <p:cNvPr id="72737" name="Rectangle 86"/>
              <p:cNvSpPr>
                <a:spLocks noChangeArrowheads="1"/>
              </p:cNvSpPr>
              <p:nvPr/>
            </p:nvSpPr>
            <p:spPr bwMode="auto">
              <a:xfrm>
                <a:off x="288" y="2880"/>
                <a:ext cx="912" cy="720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38" name="Rectangle 87"/>
              <p:cNvSpPr>
                <a:spLocks noChangeArrowheads="1"/>
              </p:cNvSpPr>
              <p:nvPr/>
            </p:nvSpPr>
            <p:spPr bwMode="auto">
              <a:xfrm>
                <a:off x="288" y="2880"/>
                <a:ext cx="912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Должности</a:t>
                </a:r>
              </a:p>
            </p:txBody>
          </p:sp>
        </p:grpSp>
        <p:sp>
          <p:nvSpPr>
            <p:cNvPr id="72734" name="Rectangle 88"/>
            <p:cNvSpPr>
              <a:spLocks noChangeArrowheads="1"/>
            </p:cNvSpPr>
            <p:nvPr/>
          </p:nvSpPr>
          <p:spPr bwMode="auto">
            <a:xfrm>
              <a:off x="192" y="2208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КодДолжн</a:t>
              </a:r>
            </a:p>
          </p:txBody>
        </p:sp>
        <p:sp>
          <p:nvSpPr>
            <p:cNvPr id="72735" name="Rectangle 89"/>
            <p:cNvSpPr>
              <a:spLocks noChangeArrowheads="1"/>
            </p:cNvSpPr>
            <p:nvPr/>
          </p:nvSpPr>
          <p:spPr bwMode="auto">
            <a:xfrm>
              <a:off x="192" y="2352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НаимДолжн</a:t>
              </a:r>
            </a:p>
          </p:txBody>
        </p:sp>
        <p:sp>
          <p:nvSpPr>
            <p:cNvPr id="72736" name="Rectangle 90"/>
            <p:cNvSpPr>
              <a:spLocks noChangeArrowheads="1"/>
            </p:cNvSpPr>
            <p:nvPr/>
          </p:nvSpPr>
          <p:spPr bwMode="auto">
            <a:xfrm>
              <a:off x="192" y="2496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Оклад</a:t>
              </a:r>
            </a:p>
          </p:txBody>
        </p:sp>
      </p:grp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2362200" y="2895600"/>
            <a:ext cx="1600200" cy="914400"/>
            <a:chOff x="1488" y="2016"/>
            <a:chExt cx="1008" cy="576"/>
          </a:xfrm>
        </p:grpSpPr>
        <p:sp>
          <p:nvSpPr>
            <p:cNvPr id="72731" name="Rectangle 94"/>
            <p:cNvSpPr>
              <a:spLocks noChangeArrowheads="1"/>
            </p:cNvSpPr>
            <p:nvPr/>
          </p:nvSpPr>
          <p:spPr bwMode="auto">
            <a:xfrm>
              <a:off x="1488" y="2016"/>
              <a:ext cx="1008" cy="576"/>
            </a:xfrm>
            <a:prstGeom prst="rect">
              <a:avLst/>
            </a:prstGeom>
            <a:solidFill>
              <a:srgbClr val="F8F8F8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2732" name="Rectangle 95"/>
            <p:cNvSpPr>
              <a:spLocks noChangeArrowheads="1"/>
            </p:cNvSpPr>
            <p:nvPr/>
          </p:nvSpPr>
          <p:spPr bwMode="auto">
            <a:xfrm>
              <a:off x="1488" y="2016"/>
              <a:ext cx="1008" cy="20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</a:p>
          </p:txBody>
        </p:sp>
      </p:grpSp>
      <p:sp>
        <p:nvSpPr>
          <p:cNvPr id="307297" name="Rectangle 97"/>
          <p:cNvSpPr>
            <a:spLocks noChangeArrowheads="1"/>
          </p:cNvSpPr>
          <p:nvPr/>
        </p:nvSpPr>
        <p:spPr bwMode="auto">
          <a:xfrm>
            <a:off x="2438400" y="32766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НаимДолжн</a:t>
            </a:r>
          </a:p>
        </p:txBody>
      </p:sp>
      <p:sp>
        <p:nvSpPr>
          <p:cNvPr id="307298" name="Rectangle 98"/>
          <p:cNvSpPr>
            <a:spLocks noChangeArrowheads="1"/>
          </p:cNvSpPr>
          <p:nvPr/>
        </p:nvSpPr>
        <p:spPr bwMode="auto">
          <a:xfrm>
            <a:off x="2438400" y="35052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Оклад</a:t>
            </a:r>
          </a:p>
        </p:txBody>
      </p:sp>
      <p:sp>
        <p:nvSpPr>
          <p:cNvPr id="307299" name="Text Box 99"/>
          <p:cNvSpPr txBox="1">
            <a:spLocks noChangeArrowheads="1"/>
          </p:cNvSpPr>
          <p:nvPr/>
        </p:nvSpPr>
        <p:spPr bwMode="auto">
          <a:xfrm>
            <a:off x="76200" y="5562600"/>
            <a:ext cx="4267200" cy="10255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НаимУлицы,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    ТипБолезни</a:t>
            </a:r>
            <a:endParaRPr lang="en-US" sz="2000" b="1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Улицы, ТипыБолезней</a:t>
            </a:r>
          </a:p>
        </p:txBody>
      </p:sp>
      <p:sp>
        <p:nvSpPr>
          <p:cNvPr id="72730" name="Номер слайда 7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FF77C4-51DB-467E-A20D-364708FADEB1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0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30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30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75"/>
                                        <p:tgtEl>
                                          <p:spTgt spid="30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"/>
                                        <p:tgtEl>
                                          <p:spTgt spid="30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30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nimBg="1"/>
      <p:bldP spid="307206" grpId="0" animBg="1" autoUpdateAnimBg="0"/>
      <p:bldP spid="307208" grpId="0" animBg="1" autoUpdateAnimBg="0"/>
      <p:bldP spid="307227" grpId="0" autoUpdateAnimBg="0"/>
      <p:bldP spid="307228" grpId="0" animBg="1" autoUpdateAnimBg="0"/>
      <p:bldP spid="307280" grpId="0" animBg="1" autoUpdateAnimBg="0"/>
      <p:bldP spid="307281" grpId="0" animBg="1"/>
      <p:bldP spid="307297" grpId="0" autoUpdateAnimBg="0"/>
      <p:bldP spid="307298" grpId="0" autoUpdateAnimBg="0"/>
      <p:bldP spid="30729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08" name="Rectangle 164"/>
          <p:cNvSpPr>
            <a:spLocks noChangeArrowheads="1"/>
          </p:cNvSpPr>
          <p:nvPr/>
        </p:nvSpPr>
        <p:spPr bwMode="auto">
          <a:xfrm>
            <a:off x="76200" y="1905000"/>
            <a:ext cx="8991600" cy="23622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smtClean="0">
                <a:latin typeface="Arial" charset="0"/>
              </a:rPr>
              <a:t>Исключение повторений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457200" y="685800"/>
            <a:ext cx="8229600" cy="109696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Для исключения строк-дубликатов из таблицы-результата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надо после ключевого слова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400">
                <a:solidFill>
                  <a:srgbClr val="000000"/>
                </a:solidFill>
              </a:rPr>
              <a:t>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указать ключевое слово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DISTINCT</a:t>
            </a:r>
            <a:r>
              <a:rPr lang="ru-RU" sz="24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76200" y="4419600"/>
            <a:ext cx="3048000" cy="10255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i="1">
                <a:solidFill>
                  <a:srgbClr val="000000"/>
                </a:solidFill>
                <a:latin typeface="Bookman Old Style" pitchFamily="18" charset="0"/>
              </a:rPr>
              <a:t>Запрос.</a:t>
            </a:r>
            <a:r>
              <a:rPr lang="ru-RU" sz="2000">
                <a:solidFill>
                  <a:srgbClr val="000000"/>
                </a:solidFill>
              </a:rPr>
              <a:t> Выдать перечень обслуживаемых поликлиникой участков.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52400" y="1981200"/>
            <a:ext cx="1600200" cy="1600200"/>
            <a:chOff x="3360" y="1728"/>
            <a:chExt cx="1008" cy="1008"/>
          </a:xfrm>
        </p:grpSpPr>
        <p:grpSp>
          <p:nvGrpSpPr>
            <p:cNvPr id="3" name="Group 81"/>
            <p:cNvGrpSpPr>
              <a:grpSpLocks/>
            </p:cNvGrpSpPr>
            <p:nvPr/>
          </p:nvGrpSpPr>
          <p:grpSpPr bwMode="auto">
            <a:xfrm>
              <a:off x="3360" y="1728"/>
              <a:ext cx="1008" cy="1008"/>
              <a:chOff x="1392" y="3168"/>
              <a:chExt cx="1008" cy="1008"/>
            </a:xfrm>
          </p:grpSpPr>
          <p:sp>
            <p:nvSpPr>
              <p:cNvPr id="73817" name="Rectangle 82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1008" cy="1008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3818" name="Rectangle 83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1008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Участки</a:t>
                </a:r>
              </a:p>
            </p:txBody>
          </p:sp>
        </p:grpSp>
        <p:sp>
          <p:nvSpPr>
            <p:cNvPr id="73811" name="Rectangle 84"/>
            <p:cNvSpPr>
              <a:spLocks noChangeArrowheads="1"/>
            </p:cNvSpPr>
            <p:nvPr/>
          </p:nvSpPr>
          <p:spPr bwMode="auto">
            <a:xfrm>
              <a:off x="3408" y="1968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КодАдреса</a:t>
              </a:r>
            </a:p>
          </p:txBody>
        </p:sp>
        <p:sp>
          <p:nvSpPr>
            <p:cNvPr id="73812" name="Rectangle 85"/>
            <p:cNvSpPr>
              <a:spLocks noChangeArrowheads="1"/>
            </p:cNvSpPr>
            <p:nvPr/>
          </p:nvSpPr>
          <p:spPr bwMode="auto">
            <a:xfrm>
              <a:off x="3408" y="2112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Улица</a:t>
              </a:r>
              <a:endParaRPr lang="ru-RU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813" name="Rectangle 86"/>
            <p:cNvSpPr>
              <a:spLocks noChangeArrowheads="1"/>
            </p:cNvSpPr>
            <p:nvPr/>
          </p:nvSpPr>
          <p:spPr bwMode="auto">
            <a:xfrm>
              <a:off x="3408" y="2256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НомДома</a:t>
              </a:r>
            </a:p>
          </p:txBody>
        </p:sp>
        <p:sp>
          <p:nvSpPr>
            <p:cNvPr id="73814" name="Rectangle 87"/>
            <p:cNvSpPr>
              <a:spLocks noChangeArrowheads="1"/>
            </p:cNvSpPr>
            <p:nvPr/>
          </p:nvSpPr>
          <p:spPr bwMode="auto">
            <a:xfrm>
              <a:off x="3408" y="2544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НомУчастка</a:t>
              </a:r>
            </a:p>
          </p:txBody>
        </p:sp>
        <p:sp>
          <p:nvSpPr>
            <p:cNvPr id="73815" name="Rectangle 88"/>
            <p:cNvSpPr>
              <a:spLocks noChangeArrowheads="1"/>
            </p:cNvSpPr>
            <p:nvPr/>
          </p:nvSpPr>
          <p:spPr bwMode="auto">
            <a:xfrm>
              <a:off x="3408" y="2400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НомКорп</a:t>
              </a:r>
            </a:p>
          </p:txBody>
        </p:sp>
        <p:sp>
          <p:nvSpPr>
            <p:cNvPr id="73816" name="Rectangle 89"/>
            <p:cNvSpPr>
              <a:spLocks noChangeArrowheads="1"/>
            </p:cNvSpPr>
            <p:nvPr/>
          </p:nvSpPr>
          <p:spPr bwMode="auto">
            <a:xfrm>
              <a:off x="3408" y="2112"/>
              <a:ext cx="912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КодУлицы</a:t>
              </a:r>
            </a:p>
          </p:txBody>
        </p:sp>
      </p:grpSp>
      <p:sp>
        <p:nvSpPr>
          <p:cNvPr id="313435" name="Text Box 91"/>
          <p:cNvSpPr txBox="1">
            <a:spLocks noChangeArrowheads="1"/>
          </p:cNvSpPr>
          <p:nvPr/>
        </p:nvSpPr>
        <p:spPr bwMode="auto">
          <a:xfrm>
            <a:off x="4800600" y="4648200"/>
            <a:ext cx="4267200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DISTINCT НомУчастка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Участки</a:t>
            </a:r>
            <a:endParaRPr lang="ru-RU" sz="2000">
              <a:solidFill>
                <a:srgbClr val="000000"/>
              </a:solidFill>
            </a:endParaRPr>
          </a:p>
        </p:txBody>
      </p:sp>
      <p:grpSp>
        <p:nvGrpSpPr>
          <p:cNvPr id="4" name="Group 167"/>
          <p:cNvGrpSpPr>
            <a:grpSpLocks/>
          </p:cNvGrpSpPr>
          <p:nvPr/>
        </p:nvGrpSpPr>
        <p:grpSpPr bwMode="auto">
          <a:xfrm>
            <a:off x="2133600" y="2590800"/>
            <a:ext cx="6858000" cy="228600"/>
            <a:chOff x="1344" y="1632"/>
            <a:chExt cx="4320" cy="144"/>
          </a:xfrm>
        </p:grpSpPr>
        <p:sp>
          <p:nvSpPr>
            <p:cNvPr id="73805" name="Rectangle 94"/>
            <p:cNvSpPr>
              <a:spLocks noChangeArrowheads="1"/>
            </p:cNvSpPr>
            <p:nvPr/>
          </p:nvSpPr>
          <p:spPr bwMode="auto">
            <a:xfrm>
              <a:off x="1344" y="1632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3806" name="Rectangle 104"/>
            <p:cNvSpPr>
              <a:spLocks noChangeArrowheads="1"/>
            </p:cNvSpPr>
            <p:nvPr/>
          </p:nvSpPr>
          <p:spPr bwMode="auto">
            <a:xfrm>
              <a:off x="2208" y="1632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3807" name="Rectangle 108"/>
            <p:cNvSpPr>
              <a:spLocks noChangeArrowheads="1"/>
            </p:cNvSpPr>
            <p:nvPr/>
          </p:nvSpPr>
          <p:spPr bwMode="auto">
            <a:xfrm>
              <a:off x="3072" y="1632"/>
              <a:ext cx="76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73808" name="Rectangle 111"/>
            <p:cNvSpPr>
              <a:spLocks noChangeArrowheads="1"/>
            </p:cNvSpPr>
            <p:nvPr/>
          </p:nvSpPr>
          <p:spPr bwMode="auto">
            <a:xfrm>
              <a:off x="3840" y="1632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3809" name="Rectangle 114"/>
            <p:cNvSpPr>
              <a:spLocks noChangeArrowheads="1"/>
            </p:cNvSpPr>
            <p:nvPr/>
          </p:nvSpPr>
          <p:spPr bwMode="auto">
            <a:xfrm>
              <a:off x="4704" y="1632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5" name="Group 168"/>
          <p:cNvGrpSpPr>
            <a:grpSpLocks/>
          </p:cNvGrpSpPr>
          <p:nvPr/>
        </p:nvGrpSpPr>
        <p:grpSpPr bwMode="auto">
          <a:xfrm>
            <a:off x="2133600" y="2819400"/>
            <a:ext cx="6858000" cy="228600"/>
            <a:chOff x="1344" y="1776"/>
            <a:chExt cx="4320" cy="144"/>
          </a:xfrm>
        </p:grpSpPr>
        <p:sp>
          <p:nvSpPr>
            <p:cNvPr id="73800" name="Rectangle 95"/>
            <p:cNvSpPr>
              <a:spLocks noChangeArrowheads="1"/>
            </p:cNvSpPr>
            <p:nvPr/>
          </p:nvSpPr>
          <p:spPr bwMode="auto">
            <a:xfrm>
              <a:off x="1344" y="1776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3801" name="Rectangle 105"/>
            <p:cNvSpPr>
              <a:spLocks noChangeArrowheads="1"/>
            </p:cNvSpPr>
            <p:nvPr/>
          </p:nvSpPr>
          <p:spPr bwMode="auto">
            <a:xfrm>
              <a:off x="2208" y="1776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3802" name="Rectangle 109"/>
            <p:cNvSpPr>
              <a:spLocks noChangeArrowheads="1"/>
            </p:cNvSpPr>
            <p:nvPr/>
          </p:nvSpPr>
          <p:spPr bwMode="auto">
            <a:xfrm>
              <a:off x="3072" y="1776"/>
              <a:ext cx="76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3803" name="Rectangle 112"/>
            <p:cNvSpPr>
              <a:spLocks noChangeArrowheads="1"/>
            </p:cNvSpPr>
            <p:nvPr/>
          </p:nvSpPr>
          <p:spPr bwMode="auto">
            <a:xfrm>
              <a:off x="3840" y="1776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3804" name="Rectangle 115"/>
            <p:cNvSpPr>
              <a:spLocks noChangeArrowheads="1"/>
            </p:cNvSpPr>
            <p:nvPr/>
          </p:nvSpPr>
          <p:spPr bwMode="auto">
            <a:xfrm>
              <a:off x="4704" y="1776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6" name="Group 173"/>
          <p:cNvGrpSpPr>
            <a:grpSpLocks/>
          </p:cNvGrpSpPr>
          <p:nvPr/>
        </p:nvGrpSpPr>
        <p:grpSpPr bwMode="auto">
          <a:xfrm>
            <a:off x="2133600" y="3962400"/>
            <a:ext cx="6858000" cy="228600"/>
            <a:chOff x="1344" y="2496"/>
            <a:chExt cx="4320" cy="144"/>
          </a:xfrm>
        </p:grpSpPr>
        <p:sp>
          <p:nvSpPr>
            <p:cNvPr id="73795" name="Rectangle 116"/>
            <p:cNvSpPr>
              <a:spLocks noChangeArrowheads="1"/>
            </p:cNvSpPr>
            <p:nvPr/>
          </p:nvSpPr>
          <p:spPr bwMode="auto">
            <a:xfrm>
              <a:off x="1344" y="2496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73796" name="Rectangle 117"/>
            <p:cNvSpPr>
              <a:spLocks noChangeArrowheads="1"/>
            </p:cNvSpPr>
            <p:nvPr/>
          </p:nvSpPr>
          <p:spPr bwMode="auto">
            <a:xfrm>
              <a:off x="2208" y="2496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73797" name="Rectangle 118"/>
            <p:cNvSpPr>
              <a:spLocks noChangeArrowheads="1"/>
            </p:cNvSpPr>
            <p:nvPr/>
          </p:nvSpPr>
          <p:spPr bwMode="auto">
            <a:xfrm>
              <a:off x="3072" y="2496"/>
              <a:ext cx="76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73798" name="Rectangle 119"/>
            <p:cNvSpPr>
              <a:spLocks noChangeArrowheads="1"/>
            </p:cNvSpPr>
            <p:nvPr/>
          </p:nvSpPr>
          <p:spPr bwMode="auto">
            <a:xfrm>
              <a:off x="3840" y="2496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3799" name="Rectangle 120"/>
            <p:cNvSpPr>
              <a:spLocks noChangeArrowheads="1"/>
            </p:cNvSpPr>
            <p:nvPr/>
          </p:nvSpPr>
          <p:spPr bwMode="auto">
            <a:xfrm>
              <a:off x="4704" y="2496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7" name="Group 170"/>
          <p:cNvGrpSpPr>
            <a:grpSpLocks/>
          </p:cNvGrpSpPr>
          <p:nvPr/>
        </p:nvGrpSpPr>
        <p:grpSpPr bwMode="auto">
          <a:xfrm>
            <a:off x="2133600" y="3276600"/>
            <a:ext cx="6858000" cy="228600"/>
            <a:chOff x="1344" y="2064"/>
            <a:chExt cx="4320" cy="144"/>
          </a:xfrm>
        </p:grpSpPr>
        <p:sp>
          <p:nvSpPr>
            <p:cNvPr id="73790" name="Rectangle 121"/>
            <p:cNvSpPr>
              <a:spLocks noChangeArrowheads="1"/>
            </p:cNvSpPr>
            <p:nvPr/>
          </p:nvSpPr>
          <p:spPr bwMode="auto">
            <a:xfrm>
              <a:off x="1344" y="2064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73791" name="Rectangle 122"/>
            <p:cNvSpPr>
              <a:spLocks noChangeArrowheads="1"/>
            </p:cNvSpPr>
            <p:nvPr/>
          </p:nvSpPr>
          <p:spPr bwMode="auto">
            <a:xfrm>
              <a:off x="2208" y="2064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3792" name="Rectangle 123"/>
            <p:cNvSpPr>
              <a:spLocks noChangeArrowheads="1"/>
            </p:cNvSpPr>
            <p:nvPr/>
          </p:nvSpPr>
          <p:spPr bwMode="auto">
            <a:xfrm>
              <a:off x="3072" y="2064"/>
              <a:ext cx="76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3793" name="Rectangle 124"/>
            <p:cNvSpPr>
              <a:spLocks noChangeArrowheads="1"/>
            </p:cNvSpPr>
            <p:nvPr/>
          </p:nvSpPr>
          <p:spPr bwMode="auto">
            <a:xfrm>
              <a:off x="3840" y="2064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3794" name="Rectangle 125"/>
            <p:cNvSpPr>
              <a:spLocks noChangeArrowheads="1"/>
            </p:cNvSpPr>
            <p:nvPr/>
          </p:nvSpPr>
          <p:spPr bwMode="auto">
            <a:xfrm>
              <a:off x="4704" y="2064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8" name="Group 171"/>
          <p:cNvGrpSpPr>
            <a:grpSpLocks/>
          </p:cNvGrpSpPr>
          <p:nvPr/>
        </p:nvGrpSpPr>
        <p:grpSpPr bwMode="auto">
          <a:xfrm>
            <a:off x="2133600" y="3505200"/>
            <a:ext cx="6858000" cy="228600"/>
            <a:chOff x="1344" y="2208"/>
            <a:chExt cx="4320" cy="144"/>
          </a:xfrm>
        </p:grpSpPr>
        <p:sp>
          <p:nvSpPr>
            <p:cNvPr id="73785" name="Rectangle 126"/>
            <p:cNvSpPr>
              <a:spLocks noChangeArrowheads="1"/>
            </p:cNvSpPr>
            <p:nvPr/>
          </p:nvSpPr>
          <p:spPr bwMode="auto">
            <a:xfrm>
              <a:off x="1344" y="2208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73786" name="Rectangle 127"/>
            <p:cNvSpPr>
              <a:spLocks noChangeArrowheads="1"/>
            </p:cNvSpPr>
            <p:nvPr/>
          </p:nvSpPr>
          <p:spPr bwMode="auto">
            <a:xfrm>
              <a:off x="2208" y="2208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73787" name="Rectangle 128"/>
            <p:cNvSpPr>
              <a:spLocks noChangeArrowheads="1"/>
            </p:cNvSpPr>
            <p:nvPr/>
          </p:nvSpPr>
          <p:spPr bwMode="auto">
            <a:xfrm>
              <a:off x="3072" y="2208"/>
              <a:ext cx="76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73788" name="Rectangle 129"/>
            <p:cNvSpPr>
              <a:spLocks noChangeArrowheads="1"/>
            </p:cNvSpPr>
            <p:nvPr/>
          </p:nvSpPr>
          <p:spPr bwMode="auto">
            <a:xfrm>
              <a:off x="3840" y="2208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89" name="Rectangle 130"/>
            <p:cNvSpPr>
              <a:spLocks noChangeArrowheads="1"/>
            </p:cNvSpPr>
            <p:nvPr/>
          </p:nvSpPr>
          <p:spPr bwMode="auto">
            <a:xfrm>
              <a:off x="4704" y="2208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9" name="Group 172"/>
          <p:cNvGrpSpPr>
            <a:grpSpLocks/>
          </p:cNvGrpSpPr>
          <p:nvPr/>
        </p:nvGrpSpPr>
        <p:grpSpPr bwMode="auto">
          <a:xfrm>
            <a:off x="2133600" y="3733800"/>
            <a:ext cx="6858000" cy="228600"/>
            <a:chOff x="1344" y="2352"/>
            <a:chExt cx="4320" cy="144"/>
          </a:xfrm>
        </p:grpSpPr>
        <p:sp>
          <p:nvSpPr>
            <p:cNvPr id="73780" name="Rectangle 131"/>
            <p:cNvSpPr>
              <a:spLocks noChangeArrowheads="1"/>
            </p:cNvSpPr>
            <p:nvPr/>
          </p:nvSpPr>
          <p:spPr bwMode="auto">
            <a:xfrm>
              <a:off x="1344" y="2352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73781" name="Rectangle 132"/>
            <p:cNvSpPr>
              <a:spLocks noChangeArrowheads="1"/>
            </p:cNvSpPr>
            <p:nvPr/>
          </p:nvSpPr>
          <p:spPr bwMode="auto">
            <a:xfrm>
              <a:off x="2208" y="2352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73782" name="Rectangle 133"/>
            <p:cNvSpPr>
              <a:spLocks noChangeArrowheads="1"/>
            </p:cNvSpPr>
            <p:nvPr/>
          </p:nvSpPr>
          <p:spPr bwMode="auto">
            <a:xfrm>
              <a:off x="3072" y="2352"/>
              <a:ext cx="76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9А</a:t>
              </a:r>
            </a:p>
          </p:txBody>
        </p:sp>
        <p:sp>
          <p:nvSpPr>
            <p:cNvPr id="73783" name="Rectangle 134"/>
            <p:cNvSpPr>
              <a:spLocks noChangeArrowheads="1"/>
            </p:cNvSpPr>
            <p:nvPr/>
          </p:nvSpPr>
          <p:spPr bwMode="auto">
            <a:xfrm>
              <a:off x="3840" y="2352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84" name="Rectangle 135"/>
            <p:cNvSpPr>
              <a:spLocks noChangeArrowheads="1"/>
            </p:cNvSpPr>
            <p:nvPr/>
          </p:nvSpPr>
          <p:spPr bwMode="auto">
            <a:xfrm>
              <a:off x="4704" y="2352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10" name="Group 169"/>
          <p:cNvGrpSpPr>
            <a:grpSpLocks/>
          </p:cNvGrpSpPr>
          <p:nvPr/>
        </p:nvGrpSpPr>
        <p:grpSpPr bwMode="auto">
          <a:xfrm>
            <a:off x="2133600" y="3048000"/>
            <a:ext cx="6858000" cy="228600"/>
            <a:chOff x="1344" y="1920"/>
            <a:chExt cx="4320" cy="144"/>
          </a:xfrm>
        </p:grpSpPr>
        <p:sp>
          <p:nvSpPr>
            <p:cNvPr id="73775" name="Rectangle 136"/>
            <p:cNvSpPr>
              <a:spLocks noChangeArrowheads="1"/>
            </p:cNvSpPr>
            <p:nvPr/>
          </p:nvSpPr>
          <p:spPr bwMode="auto">
            <a:xfrm>
              <a:off x="1344" y="1920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73776" name="Rectangle 137"/>
            <p:cNvSpPr>
              <a:spLocks noChangeArrowheads="1"/>
            </p:cNvSpPr>
            <p:nvPr/>
          </p:nvSpPr>
          <p:spPr bwMode="auto">
            <a:xfrm>
              <a:off x="2208" y="1920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73777" name="Rectangle 138"/>
            <p:cNvSpPr>
              <a:spLocks noChangeArrowheads="1"/>
            </p:cNvSpPr>
            <p:nvPr/>
          </p:nvSpPr>
          <p:spPr bwMode="auto">
            <a:xfrm>
              <a:off x="3072" y="1920"/>
              <a:ext cx="76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73778" name="Rectangle 139"/>
            <p:cNvSpPr>
              <a:spLocks noChangeArrowheads="1"/>
            </p:cNvSpPr>
            <p:nvPr/>
          </p:nvSpPr>
          <p:spPr bwMode="auto">
            <a:xfrm>
              <a:off x="3840" y="1920"/>
              <a:ext cx="86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3779" name="Rectangle 140"/>
            <p:cNvSpPr>
              <a:spLocks noChangeArrowheads="1"/>
            </p:cNvSpPr>
            <p:nvPr/>
          </p:nvSpPr>
          <p:spPr bwMode="auto">
            <a:xfrm>
              <a:off x="4704" y="1920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</p:grpSp>
      <p:sp>
        <p:nvSpPr>
          <p:cNvPr id="313491" name="Rectangle 147"/>
          <p:cNvSpPr>
            <a:spLocks noChangeArrowheads="1"/>
          </p:cNvSpPr>
          <p:nvPr/>
        </p:nvSpPr>
        <p:spPr bwMode="auto">
          <a:xfrm>
            <a:off x="3200400" y="51816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13492" name="Rectangle 148"/>
          <p:cNvSpPr>
            <a:spLocks noChangeArrowheads="1"/>
          </p:cNvSpPr>
          <p:nvPr/>
        </p:nvSpPr>
        <p:spPr bwMode="auto">
          <a:xfrm>
            <a:off x="3200400" y="54102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13493" name="Rectangle 149"/>
          <p:cNvSpPr>
            <a:spLocks noChangeArrowheads="1"/>
          </p:cNvSpPr>
          <p:nvPr/>
        </p:nvSpPr>
        <p:spPr bwMode="auto">
          <a:xfrm>
            <a:off x="3200400" y="65532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313494" name="Rectangle 150"/>
          <p:cNvSpPr>
            <a:spLocks noChangeArrowheads="1"/>
          </p:cNvSpPr>
          <p:nvPr/>
        </p:nvSpPr>
        <p:spPr bwMode="auto">
          <a:xfrm>
            <a:off x="3200400" y="58674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13495" name="Rectangle 151"/>
          <p:cNvSpPr>
            <a:spLocks noChangeArrowheads="1"/>
          </p:cNvSpPr>
          <p:nvPr/>
        </p:nvSpPr>
        <p:spPr bwMode="auto">
          <a:xfrm>
            <a:off x="3200400" y="60960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313496" name="Rectangle 152"/>
          <p:cNvSpPr>
            <a:spLocks noChangeArrowheads="1"/>
          </p:cNvSpPr>
          <p:nvPr/>
        </p:nvSpPr>
        <p:spPr bwMode="auto">
          <a:xfrm>
            <a:off x="3200400" y="63246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313497" name="Rectangle 153"/>
          <p:cNvSpPr>
            <a:spLocks noChangeArrowheads="1"/>
          </p:cNvSpPr>
          <p:nvPr/>
        </p:nvSpPr>
        <p:spPr bwMode="auto">
          <a:xfrm>
            <a:off x="3200400" y="56388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313501" name="Rectangle 157"/>
          <p:cNvSpPr>
            <a:spLocks noChangeArrowheads="1"/>
          </p:cNvSpPr>
          <p:nvPr/>
        </p:nvSpPr>
        <p:spPr bwMode="auto">
          <a:xfrm>
            <a:off x="6553200" y="60960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13505" name="Rectangle 161"/>
          <p:cNvSpPr>
            <a:spLocks noChangeArrowheads="1"/>
          </p:cNvSpPr>
          <p:nvPr/>
        </p:nvSpPr>
        <p:spPr bwMode="auto">
          <a:xfrm>
            <a:off x="6553200" y="65532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313507" name="Rectangle 163"/>
          <p:cNvSpPr>
            <a:spLocks noChangeArrowheads="1"/>
          </p:cNvSpPr>
          <p:nvPr/>
        </p:nvSpPr>
        <p:spPr bwMode="auto">
          <a:xfrm>
            <a:off x="6553200" y="63246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313522" name="Text Box 178"/>
          <p:cNvSpPr txBox="1">
            <a:spLocks noChangeArrowheads="1"/>
          </p:cNvSpPr>
          <p:nvPr/>
        </p:nvSpPr>
        <p:spPr bwMode="auto">
          <a:xfrm>
            <a:off x="76200" y="5638800"/>
            <a:ext cx="2819400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НомУчастка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Участки</a:t>
            </a:r>
            <a:endParaRPr lang="ru-RU" sz="2000">
              <a:solidFill>
                <a:srgbClr val="000000"/>
              </a:solidFill>
            </a:endParaRPr>
          </a:p>
        </p:txBody>
      </p:sp>
      <p:grpSp>
        <p:nvGrpSpPr>
          <p:cNvPr id="11" name="Group 166"/>
          <p:cNvGrpSpPr>
            <a:grpSpLocks/>
          </p:cNvGrpSpPr>
          <p:nvPr/>
        </p:nvGrpSpPr>
        <p:grpSpPr bwMode="auto">
          <a:xfrm>
            <a:off x="2133600" y="1981200"/>
            <a:ext cx="6858000" cy="2209800"/>
            <a:chOff x="1344" y="1248"/>
            <a:chExt cx="4320" cy="1392"/>
          </a:xfrm>
        </p:grpSpPr>
        <p:sp>
          <p:nvSpPr>
            <p:cNvPr id="73767" name="Rectangle 93"/>
            <p:cNvSpPr>
              <a:spLocks noChangeArrowheads="1"/>
            </p:cNvSpPr>
            <p:nvPr/>
          </p:nvSpPr>
          <p:spPr bwMode="auto">
            <a:xfrm>
              <a:off x="1344" y="1440"/>
              <a:ext cx="86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КодАдреса</a:t>
              </a:r>
            </a:p>
          </p:txBody>
        </p:sp>
        <p:sp>
          <p:nvSpPr>
            <p:cNvPr id="73768" name="Rectangle 99"/>
            <p:cNvSpPr>
              <a:spLocks noChangeArrowheads="1"/>
            </p:cNvSpPr>
            <p:nvPr/>
          </p:nvSpPr>
          <p:spPr bwMode="auto">
            <a:xfrm>
              <a:off x="1344" y="1248"/>
              <a:ext cx="4320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Участки</a:t>
              </a:r>
              <a:endParaRPr lang="ru-RU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69" name="Rectangle 103"/>
            <p:cNvSpPr>
              <a:spLocks noChangeArrowheads="1"/>
            </p:cNvSpPr>
            <p:nvPr/>
          </p:nvSpPr>
          <p:spPr bwMode="auto">
            <a:xfrm>
              <a:off x="2208" y="1440"/>
              <a:ext cx="86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КодУлицы</a:t>
              </a:r>
            </a:p>
          </p:txBody>
        </p:sp>
        <p:sp>
          <p:nvSpPr>
            <p:cNvPr id="73770" name="Rectangle 107"/>
            <p:cNvSpPr>
              <a:spLocks noChangeArrowheads="1"/>
            </p:cNvSpPr>
            <p:nvPr/>
          </p:nvSpPr>
          <p:spPr bwMode="auto">
            <a:xfrm>
              <a:off x="3072" y="1440"/>
              <a:ext cx="768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НомДома</a:t>
              </a:r>
            </a:p>
          </p:txBody>
        </p:sp>
        <p:sp>
          <p:nvSpPr>
            <p:cNvPr id="73771" name="Rectangle 110"/>
            <p:cNvSpPr>
              <a:spLocks noChangeArrowheads="1"/>
            </p:cNvSpPr>
            <p:nvPr/>
          </p:nvSpPr>
          <p:spPr bwMode="auto">
            <a:xfrm>
              <a:off x="3840" y="1440"/>
              <a:ext cx="86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НомКорп</a:t>
              </a:r>
            </a:p>
          </p:txBody>
        </p:sp>
        <p:sp>
          <p:nvSpPr>
            <p:cNvPr id="73772" name="Rectangle 113"/>
            <p:cNvSpPr>
              <a:spLocks noChangeArrowheads="1"/>
            </p:cNvSpPr>
            <p:nvPr/>
          </p:nvSpPr>
          <p:spPr bwMode="auto">
            <a:xfrm>
              <a:off x="4704" y="1440"/>
              <a:ext cx="960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НомУчастка</a:t>
              </a:r>
            </a:p>
          </p:txBody>
        </p:sp>
        <p:sp>
          <p:nvSpPr>
            <p:cNvPr id="73773" name="Line 102"/>
            <p:cNvSpPr>
              <a:spLocks noChangeShapeType="1"/>
            </p:cNvSpPr>
            <p:nvPr/>
          </p:nvSpPr>
          <p:spPr bwMode="auto">
            <a:xfrm>
              <a:off x="1344" y="1632"/>
              <a:ext cx="4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3774" name="Rectangle 100"/>
            <p:cNvSpPr>
              <a:spLocks noChangeArrowheads="1"/>
            </p:cNvSpPr>
            <p:nvPr/>
          </p:nvSpPr>
          <p:spPr bwMode="auto">
            <a:xfrm>
              <a:off x="1344" y="1248"/>
              <a:ext cx="4320" cy="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75"/>
          <p:cNvGrpSpPr>
            <a:grpSpLocks/>
          </p:cNvGrpSpPr>
          <p:nvPr/>
        </p:nvGrpSpPr>
        <p:grpSpPr bwMode="auto">
          <a:xfrm>
            <a:off x="3200400" y="4572000"/>
            <a:ext cx="1524000" cy="2209800"/>
            <a:chOff x="1872" y="2880"/>
            <a:chExt cx="960" cy="1392"/>
          </a:xfrm>
        </p:grpSpPr>
        <p:sp>
          <p:nvSpPr>
            <p:cNvPr id="73763" name="Rectangle 143"/>
            <p:cNvSpPr>
              <a:spLocks noChangeArrowheads="1"/>
            </p:cNvSpPr>
            <p:nvPr/>
          </p:nvSpPr>
          <p:spPr bwMode="auto">
            <a:xfrm>
              <a:off x="1872" y="2880"/>
              <a:ext cx="960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</a:p>
          </p:txBody>
        </p:sp>
        <p:sp>
          <p:nvSpPr>
            <p:cNvPr id="73764" name="Rectangle 146"/>
            <p:cNvSpPr>
              <a:spLocks noChangeArrowheads="1"/>
            </p:cNvSpPr>
            <p:nvPr/>
          </p:nvSpPr>
          <p:spPr bwMode="auto">
            <a:xfrm>
              <a:off x="1872" y="3072"/>
              <a:ext cx="960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НомУчастка</a:t>
              </a:r>
            </a:p>
          </p:txBody>
        </p:sp>
        <p:sp>
          <p:nvSpPr>
            <p:cNvPr id="73765" name="Rectangle 142"/>
            <p:cNvSpPr>
              <a:spLocks noChangeArrowheads="1"/>
            </p:cNvSpPr>
            <p:nvPr/>
          </p:nvSpPr>
          <p:spPr bwMode="auto">
            <a:xfrm>
              <a:off x="1872" y="2880"/>
              <a:ext cx="960" cy="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3766" name="Line 174"/>
            <p:cNvSpPr>
              <a:spLocks noChangeShapeType="1"/>
            </p:cNvSpPr>
            <p:nvPr/>
          </p:nvSpPr>
          <p:spPr bwMode="auto">
            <a:xfrm>
              <a:off x="1872" y="326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77"/>
          <p:cNvGrpSpPr>
            <a:grpSpLocks/>
          </p:cNvGrpSpPr>
          <p:nvPr/>
        </p:nvGrpSpPr>
        <p:grpSpPr bwMode="auto">
          <a:xfrm>
            <a:off x="6553200" y="5486400"/>
            <a:ext cx="1524000" cy="1295400"/>
            <a:chOff x="4128" y="3408"/>
            <a:chExt cx="960" cy="816"/>
          </a:xfrm>
        </p:grpSpPr>
        <p:sp>
          <p:nvSpPr>
            <p:cNvPr id="73759" name="Rectangle 155"/>
            <p:cNvSpPr>
              <a:spLocks noChangeArrowheads="1"/>
            </p:cNvSpPr>
            <p:nvPr/>
          </p:nvSpPr>
          <p:spPr bwMode="auto">
            <a:xfrm>
              <a:off x="4128" y="3408"/>
              <a:ext cx="960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</a:p>
          </p:txBody>
        </p:sp>
        <p:sp>
          <p:nvSpPr>
            <p:cNvPr id="73760" name="Rectangle 156"/>
            <p:cNvSpPr>
              <a:spLocks noChangeArrowheads="1"/>
            </p:cNvSpPr>
            <p:nvPr/>
          </p:nvSpPr>
          <p:spPr bwMode="auto">
            <a:xfrm>
              <a:off x="4128" y="3600"/>
              <a:ext cx="960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НомУчастка</a:t>
              </a:r>
            </a:p>
          </p:txBody>
        </p:sp>
        <p:sp>
          <p:nvSpPr>
            <p:cNvPr id="73761" name="Rectangle 154"/>
            <p:cNvSpPr>
              <a:spLocks noChangeArrowheads="1"/>
            </p:cNvSpPr>
            <p:nvPr/>
          </p:nvSpPr>
          <p:spPr bwMode="auto">
            <a:xfrm>
              <a:off x="4128" y="3408"/>
              <a:ext cx="960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3762" name="Line 176"/>
            <p:cNvSpPr>
              <a:spLocks noChangeShapeType="1"/>
            </p:cNvSpPr>
            <p:nvPr/>
          </p:nvSpPr>
          <p:spPr bwMode="auto">
            <a:xfrm>
              <a:off x="4128" y="379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sp>
        <p:nvSpPr>
          <p:cNvPr id="73758" name="Номер слайда 8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1EF986-C3D1-43C4-8853-6679C9C4CD05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1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575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65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725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8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875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95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1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508" grpId="0" animBg="1"/>
      <p:bldP spid="313349" grpId="0" animBg="1" autoUpdateAnimBg="0"/>
      <p:bldP spid="313350" grpId="0" animBg="1" autoUpdateAnimBg="0"/>
      <p:bldP spid="313435" grpId="0" animBg="1" autoUpdateAnimBg="0"/>
      <p:bldP spid="313491" grpId="0" animBg="1" autoUpdateAnimBg="0"/>
      <p:bldP spid="313492" grpId="0" animBg="1" autoUpdateAnimBg="0"/>
      <p:bldP spid="313493" grpId="0" animBg="1" autoUpdateAnimBg="0"/>
      <p:bldP spid="313494" grpId="0" animBg="1" autoUpdateAnimBg="0"/>
      <p:bldP spid="313495" grpId="0" animBg="1" autoUpdateAnimBg="0"/>
      <p:bldP spid="313496" grpId="0" animBg="1" autoUpdateAnimBg="0"/>
      <p:bldP spid="313497" grpId="0" animBg="1" autoUpdateAnimBg="0"/>
      <p:bldP spid="313501" grpId="0" animBg="1" autoUpdateAnimBg="0"/>
      <p:bldP spid="313505" grpId="0" animBg="1" autoUpdateAnimBg="0"/>
      <p:bldP spid="313507" grpId="0" animBg="1" autoUpdateAnimBg="0"/>
      <p:bldP spid="31352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4648200" y="1524000"/>
            <a:ext cx="4419600" cy="32004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smtClean="0">
                <a:latin typeface="Arial" charset="0"/>
              </a:rPr>
              <a:t>Отбор записей из таблиц</a:t>
            </a:r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76200" y="685800"/>
            <a:ext cx="8991600" cy="7683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Условия отбора записей из таблиц задаются в операторе 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400">
                <a:solidFill>
                  <a:srgbClr val="000000"/>
                </a:solidFill>
              </a:rPr>
              <a:t> с помощью </a:t>
            </a:r>
            <a:r>
              <a:rPr lang="ru-RU" sz="2400" b="1" i="1">
                <a:solidFill>
                  <a:srgbClr val="000000"/>
                </a:solidFill>
                <a:latin typeface="Bookman Old Style" pitchFamily="18" charset="0"/>
              </a:rPr>
              <a:t>предикатов</a:t>
            </a:r>
            <a:r>
              <a:rPr lang="ru-RU" sz="2400">
                <a:solidFill>
                  <a:srgbClr val="000000"/>
                </a:solidFill>
              </a:rPr>
              <a:t> после ключевого слова 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WHERE</a:t>
            </a:r>
            <a:endParaRPr lang="ru-RU" sz="2400">
              <a:solidFill>
                <a:srgbClr val="000000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876800" y="1752600"/>
            <a:ext cx="1447800" cy="2514600"/>
            <a:chOff x="3168" y="2016"/>
            <a:chExt cx="912" cy="1584"/>
          </a:xfrm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3168" y="2016"/>
              <a:ext cx="912" cy="1584"/>
              <a:chOff x="2784" y="2016"/>
              <a:chExt cx="912" cy="1584"/>
            </a:xfrm>
          </p:grpSpPr>
          <p:sp>
            <p:nvSpPr>
              <p:cNvPr id="74801" name="Rectangle 29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912" cy="1584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802" name="Rectangle 30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912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Пациенты</a:t>
                </a:r>
              </a:p>
            </p:txBody>
          </p:sp>
        </p:grpSp>
        <p:sp>
          <p:nvSpPr>
            <p:cNvPr id="74790" name="Rectangle 31"/>
            <p:cNvSpPr>
              <a:spLocks noChangeArrowheads="1"/>
            </p:cNvSpPr>
            <p:nvPr/>
          </p:nvSpPr>
          <p:spPr bwMode="auto">
            <a:xfrm>
              <a:off x="3216" y="2256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КодПац</a:t>
              </a:r>
            </a:p>
          </p:txBody>
        </p:sp>
        <p:sp>
          <p:nvSpPr>
            <p:cNvPr id="74791" name="Rectangle 32"/>
            <p:cNvSpPr>
              <a:spLocks noChangeArrowheads="1"/>
            </p:cNvSpPr>
            <p:nvPr/>
          </p:nvSpPr>
          <p:spPr bwMode="auto">
            <a:xfrm>
              <a:off x="3216" y="2832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ГодРожд</a:t>
              </a:r>
            </a:p>
          </p:txBody>
        </p:sp>
        <p:sp>
          <p:nvSpPr>
            <p:cNvPr id="74792" name="Rectangle 33"/>
            <p:cNvSpPr>
              <a:spLocks noChangeArrowheads="1"/>
            </p:cNvSpPr>
            <p:nvPr/>
          </p:nvSpPr>
          <p:spPr bwMode="auto">
            <a:xfrm>
              <a:off x="3216" y="3408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ФамИОПац</a:t>
              </a:r>
            </a:p>
          </p:txBody>
        </p:sp>
        <p:sp>
          <p:nvSpPr>
            <p:cNvPr id="74793" name="Rectangle 34"/>
            <p:cNvSpPr>
              <a:spLocks noChangeArrowheads="1"/>
            </p:cNvSpPr>
            <p:nvPr/>
          </p:nvSpPr>
          <p:spPr bwMode="auto">
            <a:xfrm>
              <a:off x="3216" y="2976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СоцПолож</a:t>
              </a:r>
            </a:p>
          </p:txBody>
        </p:sp>
        <p:sp>
          <p:nvSpPr>
            <p:cNvPr id="74794" name="Rectangle 35"/>
            <p:cNvSpPr>
              <a:spLocks noChangeArrowheads="1"/>
            </p:cNvSpPr>
            <p:nvPr/>
          </p:nvSpPr>
          <p:spPr bwMode="auto">
            <a:xfrm>
              <a:off x="3216" y="3120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Участок</a:t>
              </a:r>
            </a:p>
          </p:txBody>
        </p:sp>
        <p:sp>
          <p:nvSpPr>
            <p:cNvPr id="74795" name="Rectangle 36"/>
            <p:cNvSpPr>
              <a:spLocks noChangeArrowheads="1"/>
            </p:cNvSpPr>
            <p:nvPr/>
          </p:nvSpPr>
          <p:spPr bwMode="auto">
            <a:xfrm>
              <a:off x="3216" y="3264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ДомТелеф</a:t>
              </a:r>
            </a:p>
          </p:txBody>
        </p:sp>
        <p:sp>
          <p:nvSpPr>
            <p:cNvPr id="74796" name="Rectangle 37"/>
            <p:cNvSpPr>
              <a:spLocks noChangeArrowheads="1"/>
            </p:cNvSpPr>
            <p:nvPr/>
          </p:nvSpPr>
          <p:spPr bwMode="auto">
            <a:xfrm>
              <a:off x="3216" y="2544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ИмяПац</a:t>
              </a:r>
            </a:p>
          </p:txBody>
        </p:sp>
        <p:sp>
          <p:nvSpPr>
            <p:cNvPr id="74797" name="Rectangle 38"/>
            <p:cNvSpPr>
              <a:spLocks noChangeArrowheads="1"/>
            </p:cNvSpPr>
            <p:nvPr/>
          </p:nvSpPr>
          <p:spPr bwMode="auto">
            <a:xfrm>
              <a:off x="3216" y="2688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ОтчПац</a:t>
              </a:r>
            </a:p>
          </p:txBody>
        </p:sp>
        <p:sp>
          <p:nvSpPr>
            <p:cNvPr id="74798" name="Rectangle 39"/>
            <p:cNvSpPr>
              <a:spLocks noChangeArrowheads="1"/>
            </p:cNvSpPr>
            <p:nvPr/>
          </p:nvSpPr>
          <p:spPr bwMode="auto">
            <a:xfrm>
              <a:off x="3216" y="2400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ФамПац</a:t>
              </a:r>
            </a:p>
          </p:txBody>
        </p:sp>
        <p:sp>
          <p:nvSpPr>
            <p:cNvPr id="7479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КодСоцПол</a:t>
              </a:r>
            </a:p>
          </p:txBody>
        </p:sp>
        <p:sp>
          <p:nvSpPr>
            <p:cNvPr id="74800" name="Rectangle 41"/>
            <p:cNvSpPr>
              <a:spLocks noChangeArrowheads="1"/>
            </p:cNvSpPr>
            <p:nvPr/>
          </p:nvSpPr>
          <p:spPr bwMode="auto">
            <a:xfrm>
              <a:off x="3216" y="3120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КодАдреса</a:t>
              </a: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7162800" y="1600200"/>
            <a:ext cx="1676400" cy="2743200"/>
            <a:chOff x="4464" y="1584"/>
            <a:chExt cx="1056" cy="1728"/>
          </a:xfrm>
        </p:grpSpPr>
        <p:grpSp>
          <p:nvGrpSpPr>
            <p:cNvPr id="5" name="Group 60"/>
            <p:cNvGrpSpPr>
              <a:grpSpLocks/>
            </p:cNvGrpSpPr>
            <p:nvPr/>
          </p:nvGrpSpPr>
          <p:grpSpPr bwMode="auto">
            <a:xfrm>
              <a:off x="4464" y="1584"/>
              <a:ext cx="1056" cy="1728"/>
              <a:chOff x="4464" y="1584"/>
              <a:chExt cx="1056" cy="1728"/>
            </a:xfrm>
          </p:grpSpPr>
          <p:sp>
            <p:nvSpPr>
              <p:cNvPr id="74787" name="Rectangle 61"/>
              <p:cNvSpPr>
                <a:spLocks noChangeArrowheads="1"/>
              </p:cNvSpPr>
              <p:nvPr/>
            </p:nvSpPr>
            <p:spPr bwMode="auto">
              <a:xfrm>
                <a:off x="4464" y="1584"/>
                <a:ext cx="1056" cy="1728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88" name="Rectangle 62"/>
              <p:cNvSpPr>
                <a:spLocks noChangeArrowheads="1"/>
              </p:cNvSpPr>
              <p:nvPr/>
            </p:nvSpPr>
            <p:spPr bwMode="auto">
              <a:xfrm>
                <a:off x="4464" y="1584"/>
                <a:ext cx="1056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Заключения</a:t>
                </a:r>
              </a:p>
            </p:txBody>
          </p:sp>
        </p:grpSp>
        <p:sp>
          <p:nvSpPr>
            <p:cNvPr id="74774" name="Rectangle 63"/>
            <p:cNvSpPr>
              <a:spLocks noChangeArrowheads="1"/>
            </p:cNvSpPr>
            <p:nvPr/>
          </p:nvSpPr>
          <p:spPr bwMode="auto">
            <a:xfrm>
              <a:off x="4512" y="182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КодЗакл</a:t>
              </a:r>
            </a:p>
          </p:txBody>
        </p:sp>
        <p:sp>
          <p:nvSpPr>
            <p:cNvPr id="74775" name="Rectangle 64"/>
            <p:cNvSpPr>
              <a:spLocks noChangeArrowheads="1"/>
            </p:cNvSpPr>
            <p:nvPr/>
          </p:nvSpPr>
          <p:spPr bwMode="auto">
            <a:xfrm>
              <a:off x="4512" y="1968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Сотрудник</a:t>
              </a:r>
            </a:p>
          </p:txBody>
        </p:sp>
        <p:sp>
          <p:nvSpPr>
            <p:cNvPr id="74776" name="Rectangle 65"/>
            <p:cNvSpPr>
              <a:spLocks noChangeArrowheads="1"/>
            </p:cNvSpPr>
            <p:nvPr/>
          </p:nvSpPr>
          <p:spPr bwMode="auto">
            <a:xfrm>
              <a:off x="4512" y="2256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ДатаПриема</a:t>
              </a:r>
            </a:p>
          </p:txBody>
        </p:sp>
        <p:sp>
          <p:nvSpPr>
            <p:cNvPr id="74777" name="Rectangle 66"/>
            <p:cNvSpPr>
              <a:spLocks noChangeArrowheads="1"/>
            </p:cNvSpPr>
            <p:nvPr/>
          </p:nvSpPr>
          <p:spPr bwMode="auto">
            <a:xfrm>
              <a:off x="4512" y="2976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ДатаСледПр</a:t>
              </a:r>
            </a:p>
          </p:txBody>
        </p:sp>
        <p:sp>
          <p:nvSpPr>
            <p:cNvPr id="74778" name="Rectangle 67"/>
            <p:cNvSpPr>
              <a:spLocks noChangeArrowheads="1"/>
            </p:cNvSpPr>
            <p:nvPr/>
          </p:nvSpPr>
          <p:spPr bwMode="auto">
            <a:xfrm>
              <a:off x="4512" y="2688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ДопОписДиа</a:t>
              </a:r>
            </a:p>
          </p:txBody>
        </p:sp>
        <p:sp>
          <p:nvSpPr>
            <p:cNvPr id="74779" name="Rectangle 68"/>
            <p:cNvSpPr>
              <a:spLocks noChangeArrowheads="1"/>
            </p:cNvSpPr>
            <p:nvPr/>
          </p:nvSpPr>
          <p:spPr bwMode="auto">
            <a:xfrm>
              <a:off x="4512" y="3120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ВрСледПрие</a:t>
              </a:r>
            </a:p>
          </p:txBody>
        </p:sp>
        <p:sp>
          <p:nvSpPr>
            <p:cNvPr id="74780" name="Rectangle 69"/>
            <p:cNvSpPr>
              <a:spLocks noChangeArrowheads="1"/>
            </p:cNvSpPr>
            <p:nvPr/>
          </p:nvSpPr>
          <p:spPr bwMode="auto">
            <a:xfrm>
              <a:off x="4512" y="254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Диагноз</a:t>
              </a:r>
            </a:p>
          </p:txBody>
        </p:sp>
        <p:sp>
          <p:nvSpPr>
            <p:cNvPr id="74781" name="Rectangle 70"/>
            <p:cNvSpPr>
              <a:spLocks noChangeArrowheads="1"/>
            </p:cNvSpPr>
            <p:nvPr/>
          </p:nvSpPr>
          <p:spPr bwMode="auto">
            <a:xfrm>
              <a:off x="4512" y="2400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ВремяПрием</a:t>
              </a:r>
            </a:p>
          </p:txBody>
        </p:sp>
        <p:sp>
          <p:nvSpPr>
            <p:cNvPr id="74782" name="Rectangle 71"/>
            <p:cNvSpPr>
              <a:spLocks noChangeArrowheads="1"/>
            </p:cNvSpPr>
            <p:nvPr/>
          </p:nvSpPr>
          <p:spPr bwMode="auto">
            <a:xfrm>
              <a:off x="4512" y="2832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НомБольнЛи</a:t>
              </a:r>
            </a:p>
          </p:txBody>
        </p:sp>
        <p:sp>
          <p:nvSpPr>
            <p:cNvPr id="74783" name="Rectangle 72"/>
            <p:cNvSpPr>
              <a:spLocks noChangeArrowheads="1"/>
            </p:cNvSpPr>
            <p:nvPr/>
          </p:nvSpPr>
          <p:spPr bwMode="auto">
            <a:xfrm>
              <a:off x="4512" y="2112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Пациент</a:t>
              </a:r>
            </a:p>
          </p:txBody>
        </p:sp>
        <p:sp>
          <p:nvSpPr>
            <p:cNvPr id="74784" name="Rectangle 73"/>
            <p:cNvSpPr>
              <a:spLocks noChangeArrowheads="1"/>
            </p:cNvSpPr>
            <p:nvPr/>
          </p:nvSpPr>
          <p:spPr bwMode="auto">
            <a:xfrm>
              <a:off x="4512" y="1968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ФамИОСотр</a:t>
              </a:r>
            </a:p>
          </p:txBody>
        </p:sp>
        <p:sp>
          <p:nvSpPr>
            <p:cNvPr id="74785" name="Rectangle 74"/>
            <p:cNvSpPr>
              <a:spLocks noChangeArrowheads="1"/>
            </p:cNvSpPr>
            <p:nvPr/>
          </p:nvSpPr>
          <p:spPr bwMode="auto">
            <a:xfrm>
              <a:off x="4512" y="2544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КодДиагн</a:t>
              </a:r>
            </a:p>
          </p:txBody>
        </p:sp>
        <p:sp>
          <p:nvSpPr>
            <p:cNvPr id="74786" name="Rectangle 75"/>
            <p:cNvSpPr>
              <a:spLocks noChangeArrowheads="1"/>
            </p:cNvSpPr>
            <p:nvPr/>
          </p:nvSpPr>
          <p:spPr bwMode="auto">
            <a:xfrm>
              <a:off x="4512" y="2112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ФамИОПац</a:t>
              </a:r>
            </a:p>
          </p:txBody>
        </p:sp>
      </p:grpSp>
      <p:sp>
        <p:nvSpPr>
          <p:cNvPr id="305229" name="Text Box 77"/>
          <p:cNvSpPr txBox="1">
            <a:spLocks noChangeArrowheads="1"/>
          </p:cNvSpPr>
          <p:nvPr/>
        </p:nvSpPr>
        <p:spPr bwMode="auto">
          <a:xfrm>
            <a:off x="76200" y="1600200"/>
            <a:ext cx="4495800" cy="13303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Общий синтаксис запроса:</a:t>
            </a:r>
            <a:endParaRPr lang="en-US" sz="2000" b="1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 &lt;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имена полей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&lt;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имена таблиц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WHERE &lt;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предикат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 (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условие)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&gt;</a:t>
            </a:r>
            <a:endParaRPr lang="ru-RU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5230" name="Text Box 78"/>
          <p:cNvSpPr txBox="1">
            <a:spLocks noChangeArrowheads="1"/>
          </p:cNvSpPr>
          <p:nvPr/>
        </p:nvSpPr>
        <p:spPr bwMode="auto">
          <a:xfrm>
            <a:off x="76200" y="3048000"/>
            <a:ext cx="4495800" cy="16351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i="1">
                <a:solidFill>
                  <a:srgbClr val="000000"/>
                </a:solidFill>
                <a:latin typeface="Bookman Old Style" pitchFamily="18" charset="0"/>
              </a:rPr>
              <a:t>Запрос.</a:t>
            </a:r>
            <a:r>
              <a:rPr lang="ru-RU" sz="2000">
                <a:solidFill>
                  <a:srgbClr val="000000"/>
                </a:solidFill>
              </a:rPr>
              <a:t> Выдать список пациентов с годом рождения до 1942.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DISTINCT ФамИОПац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Пациенты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WHERE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ГодРожд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&lt;=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1941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5410200" y="3124200"/>
            <a:ext cx="1600200" cy="685800"/>
            <a:chOff x="2976" y="2640"/>
            <a:chExt cx="1008" cy="432"/>
          </a:xfrm>
        </p:grpSpPr>
        <p:sp>
          <p:nvSpPr>
            <p:cNvPr id="74771" name="Rectangle 82"/>
            <p:cNvSpPr>
              <a:spLocks noChangeArrowheads="1"/>
            </p:cNvSpPr>
            <p:nvPr/>
          </p:nvSpPr>
          <p:spPr bwMode="auto">
            <a:xfrm>
              <a:off x="2976" y="2640"/>
              <a:ext cx="1008" cy="432"/>
            </a:xfrm>
            <a:prstGeom prst="rect">
              <a:avLst/>
            </a:prstGeom>
            <a:solidFill>
              <a:srgbClr val="F8F8F8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4772" name="Rectangle 83"/>
            <p:cNvSpPr>
              <a:spLocks noChangeArrowheads="1"/>
            </p:cNvSpPr>
            <p:nvPr/>
          </p:nvSpPr>
          <p:spPr bwMode="auto">
            <a:xfrm>
              <a:off x="2976" y="2640"/>
              <a:ext cx="1008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</a:p>
          </p:txBody>
        </p:sp>
      </p:grpSp>
      <p:sp>
        <p:nvSpPr>
          <p:cNvPr id="305237" name="Rectangle 85"/>
          <p:cNvSpPr>
            <a:spLocks noChangeArrowheads="1"/>
          </p:cNvSpPr>
          <p:nvPr/>
        </p:nvSpPr>
        <p:spPr bwMode="auto">
          <a:xfrm>
            <a:off x="5486400" y="3505200"/>
            <a:ext cx="1447800" cy="22860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ФамИОПац</a:t>
            </a: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7391400" y="3733800"/>
            <a:ext cx="1600200" cy="914400"/>
            <a:chOff x="3648" y="1536"/>
            <a:chExt cx="1008" cy="576"/>
          </a:xfrm>
        </p:grpSpPr>
        <p:sp>
          <p:nvSpPr>
            <p:cNvPr id="74769" name="Rectangle 88"/>
            <p:cNvSpPr>
              <a:spLocks noChangeArrowheads="1"/>
            </p:cNvSpPr>
            <p:nvPr/>
          </p:nvSpPr>
          <p:spPr bwMode="auto">
            <a:xfrm>
              <a:off x="3648" y="1536"/>
              <a:ext cx="1008" cy="576"/>
            </a:xfrm>
            <a:prstGeom prst="rect">
              <a:avLst/>
            </a:prstGeom>
            <a:solidFill>
              <a:srgbClr val="F8F8F8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4770" name="Rectangle 89"/>
            <p:cNvSpPr>
              <a:spLocks noChangeArrowheads="1"/>
            </p:cNvSpPr>
            <p:nvPr/>
          </p:nvSpPr>
          <p:spPr bwMode="auto">
            <a:xfrm>
              <a:off x="3648" y="1536"/>
              <a:ext cx="1008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</a:p>
          </p:txBody>
        </p:sp>
      </p:grpSp>
      <p:sp>
        <p:nvSpPr>
          <p:cNvPr id="305242" name="Rectangle 90"/>
          <p:cNvSpPr>
            <a:spLocks noChangeArrowheads="1"/>
          </p:cNvSpPr>
          <p:nvPr/>
        </p:nvSpPr>
        <p:spPr bwMode="auto">
          <a:xfrm>
            <a:off x="7467600" y="4343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ДатаПриема</a:t>
            </a:r>
          </a:p>
        </p:txBody>
      </p:sp>
      <p:sp>
        <p:nvSpPr>
          <p:cNvPr id="305243" name="Rectangle 91"/>
          <p:cNvSpPr>
            <a:spLocks noChangeArrowheads="1"/>
          </p:cNvSpPr>
          <p:nvPr/>
        </p:nvSpPr>
        <p:spPr bwMode="auto">
          <a:xfrm>
            <a:off x="7467600" y="4114800"/>
            <a:ext cx="1447800" cy="22860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ФамИОПац</a:t>
            </a:r>
          </a:p>
        </p:txBody>
      </p:sp>
      <p:sp>
        <p:nvSpPr>
          <p:cNvPr id="305231" name="Text Box 79"/>
          <p:cNvSpPr txBox="1">
            <a:spLocks noChangeArrowheads="1"/>
          </p:cNvSpPr>
          <p:nvPr/>
        </p:nvSpPr>
        <p:spPr bwMode="auto">
          <a:xfrm>
            <a:off x="76200" y="4800600"/>
            <a:ext cx="8991600" cy="19399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i="1">
                <a:solidFill>
                  <a:srgbClr val="000000"/>
                </a:solidFill>
                <a:latin typeface="Bookman Old Style" pitchFamily="18" charset="0"/>
              </a:rPr>
              <a:t>Запрос.</a:t>
            </a:r>
            <a:r>
              <a:rPr lang="ru-RU" sz="2000">
                <a:solidFill>
                  <a:srgbClr val="000000"/>
                </a:solidFill>
              </a:rPr>
              <a:t> Выдать список пациентов с датой приема, посетивших поликлинику в августе 2001 года в первой половине рабочего дня.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DISTINCT ФамИОПац, ДатаПриема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Заключения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WHERE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ДатаПриема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BETWEEN 01.08.01 AND 31.08.01</a:t>
            </a:r>
            <a:endParaRPr lang="ru-RU" sz="2000" b="1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AND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ВремяПриема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&lt; 13:30</a:t>
            </a:r>
            <a:endParaRPr lang="ru-RU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8" name="Номер слайда 4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7DCCC0-BE44-40D6-98D2-418BAD63BFD8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13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5"/>
                                        <p:tgtEl>
                                          <p:spTgt spid="30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0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"/>
                                        <p:tgtEl>
                                          <p:spTgt spid="30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3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animBg="1"/>
      <p:bldP spid="305157" grpId="0" animBg="1" autoUpdateAnimBg="0"/>
      <p:bldP spid="305229" grpId="0" animBg="1" autoUpdateAnimBg="0"/>
      <p:bldP spid="305230" grpId="0" animBg="1" autoUpdateAnimBg="0"/>
      <p:bldP spid="305237" grpId="0" animBg="1" autoUpdateAnimBg="0"/>
      <p:bldP spid="305242" grpId="0" autoUpdateAnimBg="0"/>
      <p:bldP spid="305243" grpId="0" animBg="1" autoUpdateAnimBg="0"/>
      <p:bldP spid="30523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5029200" y="2362200"/>
            <a:ext cx="4038600" cy="36576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smtClean="0">
                <a:latin typeface="Arial" charset="0"/>
              </a:rPr>
              <a:t>Отбор записей из нескольких таблиц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304800" y="685800"/>
            <a:ext cx="8534400" cy="7683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Отбор записей из нескольких таблиц реализует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реляционную операцию «Соединение»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lang="ru-RU" sz="24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53200" y="2757488"/>
            <a:ext cx="762000" cy="595312"/>
            <a:chOff x="3984" y="1785"/>
            <a:chExt cx="480" cy="37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V="1">
              <a:off x="3984" y="2016"/>
              <a:ext cx="480" cy="144"/>
              <a:chOff x="3696" y="2160"/>
              <a:chExt cx="768" cy="192"/>
            </a:xfrm>
          </p:grpSpPr>
          <p:sp>
            <p:nvSpPr>
              <p:cNvPr id="75829" name="Line 8"/>
              <p:cNvSpPr>
                <a:spLocks noChangeShapeType="1"/>
              </p:cNvSpPr>
              <p:nvPr/>
            </p:nvSpPr>
            <p:spPr bwMode="auto">
              <a:xfrm rot="10800000" flipH="1">
                <a:off x="3792" y="2160"/>
                <a:ext cx="57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30" name="Line 9"/>
              <p:cNvSpPr>
                <a:spLocks noChangeShapeType="1"/>
              </p:cNvSpPr>
              <p:nvPr/>
            </p:nvSpPr>
            <p:spPr bwMode="auto">
              <a:xfrm rot="10800000" flipH="1" flipV="1">
                <a:off x="3696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31" name="Line 10"/>
              <p:cNvSpPr>
                <a:spLocks noChangeShapeType="1"/>
              </p:cNvSpPr>
              <p:nvPr/>
            </p:nvSpPr>
            <p:spPr bwMode="auto">
              <a:xfrm rot="10800000" flipH="1">
                <a:off x="4368" y="21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984" y="1785"/>
              <a:ext cx="480" cy="375"/>
              <a:chOff x="3984" y="1785"/>
              <a:chExt cx="480" cy="375"/>
            </a:xfrm>
          </p:grpSpPr>
          <p:sp>
            <p:nvSpPr>
              <p:cNvPr id="75827" name="Text Box 12"/>
              <p:cNvSpPr txBox="1">
                <a:spLocks noChangeArrowheads="1"/>
              </p:cNvSpPr>
              <p:nvPr/>
            </p:nvSpPr>
            <p:spPr bwMode="auto">
              <a:xfrm>
                <a:off x="3984" y="1785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75828" name="Text Box 13"/>
              <p:cNvSpPr txBox="1">
                <a:spLocks noChangeArrowheads="1"/>
              </p:cNvSpPr>
              <p:nvPr/>
            </p:nvSpPr>
            <p:spPr bwMode="auto">
              <a:xfrm>
                <a:off x="4272" y="1929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N</a:t>
                </a:r>
              </a:p>
            </p:txBody>
          </p:sp>
        </p:grp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105400" y="2590800"/>
            <a:ext cx="1447800" cy="2514600"/>
            <a:chOff x="3168" y="2016"/>
            <a:chExt cx="912" cy="1584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168" y="2016"/>
              <a:ext cx="912" cy="1584"/>
              <a:chOff x="2784" y="2016"/>
              <a:chExt cx="912" cy="1584"/>
            </a:xfrm>
          </p:grpSpPr>
          <p:sp>
            <p:nvSpPr>
              <p:cNvPr id="75823" name="Rectangle 16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912" cy="1584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24" name="Rectangle 17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912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Пациенты</a:t>
                </a:r>
              </a:p>
            </p:txBody>
          </p:sp>
        </p:grpSp>
        <p:sp>
          <p:nvSpPr>
            <p:cNvPr id="75812" name="Rectangle 18"/>
            <p:cNvSpPr>
              <a:spLocks noChangeArrowheads="1"/>
            </p:cNvSpPr>
            <p:nvPr/>
          </p:nvSpPr>
          <p:spPr bwMode="auto">
            <a:xfrm>
              <a:off x="3216" y="2256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КодПац</a:t>
              </a:r>
            </a:p>
          </p:txBody>
        </p:sp>
        <p:sp>
          <p:nvSpPr>
            <p:cNvPr id="75813" name="Rectangle 19"/>
            <p:cNvSpPr>
              <a:spLocks noChangeArrowheads="1"/>
            </p:cNvSpPr>
            <p:nvPr/>
          </p:nvSpPr>
          <p:spPr bwMode="auto">
            <a:xfrm>
              <a:off x="3216" y="2832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ГодРожд</a:t>
              </a:r>
            </a:p>
          </p:txBody>
        </p:sp>
        <p:sp>
          <p:nvSpPr>
            <p:cNvPr id="75814" name="Rectangle 20"/>
            <p:cNvSpPr>
              <a:spLocks noChangeArrowheads="1"/>
            </p:cNvSpPr>
            <p:nvPr/>
          </p:nvSpPr>
          <p:spPr bwMode="auto">
            <a:xfrm>
              <a:off x="3216" y="3408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ФамИОПац</a:t>
              </a:r>
            </a:p>
          </p:txBody>
        </p:sp>
        <p:sp>
          <p:nvSpPr>
            <p:cNvPr id="75815" name="Rectangle 21"/>
            <p:cNvSpPr>
              <a:spLocks noChangeArrowheads="1"/>
            </p:cNvSpPr>
            <p:nvPr/>
          </p:nvSpPr>
          <p:spPr bwMode="auto">
            <a:xfrm>
              <a:off x="3216" y="2976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СоцПолож</a:t>
              </a:r>
            </a:p>
          </p:txBody>
        </p:sp>
        <p:sp>
          <p:nvSpPr>
            <p:cNvPr id="75816" name="Rectangle 22"/>
            <p:cNvSpPr>
              <a:spLocks noChangeArrowheads="1"/>
            </p:cNvSpPr>
            <p:nvPr/>
          </p:nvSpPr>
          <p:spPr bwMode="auto">
            <a:xfrm>
              <a:off x="3216" y="3120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Участок</a:t>
              </a:r>
            </a:p>
          </p:txBody>
        </p:sp>
        <p:sp>
          <p:nvSpPr>
            <p:cNvPr id="75817" name="Rectangle 23"/>
            <p:cNvSpPr>
              <a:spLocks noChangeArrowheads="1"/>
            </p:cNvSpPr>
            <p:nvPr/>
          </p:nvSpPr>
          <p:spPr bwMode="auto">
            <a:xfrm>
              <a:off x="3216" y="3264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ДомТелеф</a:t>
              </a:r>
            </a:p>
          </p:txBody>
        </p:sp>
        <p:sp>
          <p:nvSpPr>
            <p:cNvPr id="75818" name="Rectangle 24"/>
            <p:cNvSpPr>
              <a:spLocks noChangeArrowheads="1"/>
            </p:cNvSpPr>
            <p:nvPr/>
          </p:nvSpPr>
          <p:spPr bwMode="auto">
            <a:xfrm>
              <a:off x="3216" y="2544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ИмяПац</a:t>
              </a:r>
            </a:p>
          </p:txBody>
        </p:sp>
        <p:sp>
          <p:nvSpPr>
            <p:cNvPr id="75819" name="Rectangle 25"/>
            <p:cNvSpPr>
              <a:spLocks noChangeArrowheads="1"/>
            </p:cNvSpPr>
            <p:nvPr/>
          </p:nvSpPr>
          <p:spPr bwMode="auto">
            <a:xfrm>
              <a:off x="3216" y="2688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ОтчПац</a:t>
              </a:r>
            </a:p>
          </p:txBody>
        </p:sp>
        <p:sp>
          <p:nvSpPr>
            <p:cNvPr id="75820" name="Rectangle 26"/>
            <p:cNvSpPr>
              <a:spLocks noChangeArrowheads="1"/>
            </p:cNvSpPr>
            <p:nvPr/>
          </p:nvSpPr>
          <p:spPr bwMode="auto">
            <a:xfrm>
              <a:off x="3216" y="2400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ФамПац</a:t>
              </a:r>
            </a:p>
          </p:txBody>
        </p:sp>
        <p:sp>
          <p:nvSpPr>
            <p:cNvPr id="75821" name="Rectangle 27"/>
            <p:cNvSpPr>
              <a:spLocks noChangeArrowheads="1"/>
            </p:cNvSpPr>
            <p:nvPr/>
          </p:nvSpPr>
          <p:spPr bwMode="auto">
            <a:xfrm>
              <a:off x="3216" y="2976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КодСоцПол</a:t>
              </a:r>
            </a:p>
          </p:txBody>
        </p:sp>
        <p:sp>
          <p:nvSpPr>
            <p:cNvPr id="75822" name="Rectangle 28"/>
            <p:cNvSpPr>
              <a:spLocks noChangeArrowheads="1"/>
            </p:cNvSpPr>
            <p:nvPr/>
          </p:nvSpPr>
          <p:spPr bwMode="auto">
            <a:xfrm>
              <a:off x="3216" y="3120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КодАдреса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7315200" y="2438400"/>
            <a:ext cx="1676400" cy="2743200"/>
            <a:chOff x="4464" y="1584"/>
            <a:chExt cx="1056" cy="1728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464" y="1584"/>
              <a:ext cx="1056" cy="1728"/>
              <a:chOff x="4464" y="1584"/>
              <a:chExt cx="1056" cy="1728"/>
            </a:xfrm>
          </p:grpSpPr>
          <p:sp>
            <p:nvSpPr>
              <p:cNvPr id="75809" name="Rectangle 31"/>
              <p:cNvSpPr>
                <a:spLocks noChangeArrowheads="1"/>
              </p:cNvSpPr>
              <p:nvPr/>
            </p:nvSpPr>
            <p:spPr bwMode="auto">
              <a:xfrm>
                <a:off x="4464" y="1584"/>
                <a:ext cx="1056" cy="1728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10" name="Rectangle 32"/>
              <p:cNvSpPr>
                <a:spLocks noChangeArrowheads="1"/>
              </p:cNvSpPr>
              <p:nvPr/>
            </p:nvSpPr>
            <p:spPr bwMode="auto">
              <a:xfrm>
                <a:off x="4464" y="1584"/>
                <a:ext cx="1056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Заключения</a:t>
                </a:r>
              </a:p>
            </p:txBody>
          </p:sp>
        </p:grpSp>
        <p:sp>
          <p:nvSpPr>
            <p:cNvPr id="75796" name="Rectangle 33"/>
            <p:cNvSpPr>
              <a:spLocks noChangeArrowheads="1"/>
            </p:cNvSpPr>
            <p:nvPr/>
          </p:nvSpPr>
          <p:spPr bwMode="auto">
            <a:xfrm>
              <a:off x="4512" y="182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КодЗакл</a:t>
              </a:r>
            </a:p>
          </p:txBody>
        </p:sp>
        <p:sp>
          <p:nvSpPr>
            <p:cNvPr id="75797" name="Rectangle 34"/>
            <p:cNvSpPr>
              <a:spLocks noChangeArrowheads="1"/>
            </p:cNvSpPr>
            <p:nvPr/>
          </p:nvSpPr>
          <p:spPr bwMode="auto">
            <a:xfrm>
              <a:off x="4512" y="1968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Сотрудник</a:t>
              </a:r>
            </a:p>
          </p:txBody>
        </p:sp>
        <p:sp>
          <p:nvSpPr>
            <p:cNvPr id="75798" name="Rectangle 35"/>
            <p:cNvSpPr>
              <a:spLocks noChangeArrowheads="1"/>
            </p:cNvSpPr>
            <p:nvPr/>
          </p:nvSpPr>
          <p:spPr bwMode="auto">
            <a:xfrm>
              <a:off x="4512" y="2256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ДатаПриема</a:t>
              </a:r>
            </a:p>
          </p:txBody>
        </p:sp>
        <p:sp>
          <p:nvSpPr>
            <p:cNvPr id="75799" name="Rectangle 36"/>
            <p:cNvSpPr>
              <a:spLocks noChangeArrowheads="1"/>
            </p:cNvSpPr>
            <p:nvPr/>
          </p:nvSpPr>
          <p:spPr bwMode="auto">
            <a:xfrm>
              <a:off x="4512" y="2976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ДатаСледПр</a:t>
              </a:r>
            </a:p>
          </p:txBody>
        </p:sp>
        <p:sp>
          <p:nvSpPr>
            <p:cNvPr id="75800" name="Rectangle 37"/>
            <p:cNvSpPr>
              <a:spLocks noChangeArrowheads="1"/>
            </p:cNvSpPr>
            <p:nvPr/>
          </p:nvSpPr>
          <p:spPr bwMode="auto">
            <a:xfrm>
              <a:off x="4512" y="2688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ДопОписДиа</a:t>
              </a:r>
            </a:p>
          </p:txBody>
        </p:sp>
        <p:sp>
          <p:nvSpPr>
            <p:cNvPr id="75801" name="Rectangle 38"/>
            <p:cNvSpPr>
              <a:spLocks noChangeArrowheads="1"/>
            </p:cNvSpPr>
            <p:nvPr/>
          </p:nvSpPr>
          <p:spPr bwMode="auto">
            <a:xfrm>
              <a:off x="4512" y="3120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ВрСледПрие</a:t>
              </a:r>
            </a:p>
          </p:txBody>
        </p:sp>
        <p:sp>
          <p:nvSpPr>
            <p:cNvPr id="75802" name="Rectangle 39"/>
            <p:cNvSpPr>
              <a:spLocks noChangeArrowheads="1"/>
            </p:cNvSpPr>
            <p:nvPr/>
          </p:nvSpPr>
          <p:spPr bwMode="auto">
            <a:xfrm>
              <a:off x="4512" y="254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Диагноз</a:t>
              </a:r>
            </a:p>
          </p:txBody>
        </p:sp>
        <p:sp>
          <p:nvSpPr>
            <p:cNvPr id="75803" name="Rectangle 40"/>
            <p:cNvSpPr>
              <a:spLocks noChangeArrowheads="1"/>
            </p:cNvSpPr>
            <p:nvPr/>
          </p:nvSpPr>
          <p:spPr bwMode="auto">
            <a:xfrm>
              <a:off x="4512" y="2400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ВремяПрием</a:t>
              </a:r>
            </a:p>
          </p:txBody>
        </p:sp>
        <p:sp>
          <p:nvSpPr>
            <p:cNvPr id="75804" name="Rectangle 41"/>
            <p:cNvSpPr>
              <a:spLocks noChangeArrowheads="1"/>
            </p:cNvSpPr>
            <p:nvPr/>
          </p:nvSpPr>
          <p:spPr bwMode="auto">
            <a:xfrm>
              <a:off x="4512" y="2832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НомБольнЛи</a:t>
              </a:r>
            </a:p>
          </p:txBody>
        </p:sp>
        <p:sp>
          <p:nvSpPr>
            <p:cNvPr id="75805" name="Rectangle 42"/>
            <p:cNvSpPr>
              <a:spLocks noChangeArrowheads="1"/>
            </p:cNvSpPr>
            <p:nvPr/>
          </p:nvSpPr>
          <p:spPr bwMode="auto">
            <a:xfrm>
              <a:off x="4512" y="2112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Пациент</a:t>
              </a:r>
            </a:p>
          </p:txBody>
        </p:sp>
        <p:sp>
          <p:nvSpPr>
            <p:cNvPr id="75806" name="Rectangle 43"/>
            <p:cNvSpPr>
              <a:spLocks noChangeArrowheads="1"/>
            </p:cNvSpPr>
            <p:nvPr/>
          </p:nvSpPr>
          <p:spPr bwMode="auto">
            <a:xfrm>
              <a:off x="4512" y="1968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КодСотр</a:t>
              </a:r>
            </a:p>
          </p:txBody>
        </p:sp>
        <p:sp>
          <p:nvSpPr>
            <p:cNvPr id="75807" name="Rectangle 44"/>
            <p:cNvSpPr>
              <a:spLocks noChangeArrowheads="1"/>
            </p:cNvSpPr>
            <p:nvPr/>
          </p:nvSpPr>
          <p:spPr bwMode="auto">
            <a:xfrm>
              <a:off x="4512" y="2544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КодДиагн</a:t>
              </a:r>
            </a:p>
          </p:txBody>
        </p:sp>
        <p:sp>
          <p:nvSpPr>
            <p:cNvPr id="75808" name="Rectangle 45"/>
            <p:cNvSpPr>
              <a:spLocks noChangeArrowheads="1"/>
            </p:cNvSpPr>
            <p:nvPr/>
          </p:nvSpPr>
          <p:spPr bwMode="auto">
            <a:xfrm>
              <a:off x="4512" y="2112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КодПац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6705600" y="5029200"/>
            <a:ext cx="1600200" cy="914400"/>
            <a:chOff x="3648" y="1536"/>
            <a:chExt cx="1008" cy="576"/>
          </a:xfrm>
        </p:grpSpPr>
        <p:sp>
          <p:nvSpPr>
            <p:cNvPr id="75793" name="Rectangle 53"/>
            <p:cNvSpPr>
              <a:spLocks noChangeArrowheads="1"/>
            </p:cNvSpPr>
            <p:nvPr/>
          </p:nvSpPr>
          <p:spPr bwMode="auto">
            <a:xfrm>
              <a:off x="3648" y="1536"/>
              <a:ext cx="1008" cy="576"/>
            </a:xfrm>
            <a:prstGeom prst="rect">
              <a:avLst/>
            </a:prstGeom>
            <a:solidFill>
              <a:srgbClr val="F8F8F8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5794" name="Rectangle 54"/>
            <p:cNvSpPr>
              <a:spLocks noChangeArrowheads="1"/>
            </p:cNvSpPr>
            <p:nvPr/>
          </p:nvSpPr>
          <p:spPr bwMode="auto">
            <a:xfrm>
              <a:off x="3648" y="1536"/>
              <a:ext cx="1008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</a:p>
          </p:txBody>
        </p:sp>
      </p:grpSp>
      <p:sp>
        <p:nvSpPr>
          <p:cNvPr id="315447" name="Rectangle 55"/>
          <p:cNvSpPr>
            <a:spLocks noChangeArrowheads="1"/>
          </p:cNvSpPr>
          <p:nvPr/>
        </p:nvSpPr>
        <p:spPr bwMode="auto">
          <a:xfrm>
            <a:off x="6781800" y="56388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ДатаПриема</a:t>
            </a:r>
          </a:p>
        </p:txBody>
      </p:sp>
      <p:sp>
        <p:nvSpPr>
          <p:cNvPr id="315448" name="Rectangle 56"/>
          <p:cNvSpPr>
            <a:spLocks noChangeArrowheads="1"/>
          </p:cNvSpPr>
          <p:nvPr/>
        </p:nvSpPr>
        <p:spPr bwMode="auto">
          <a:xfrm>
            <a:off x="6781800" y="5410200"/>
            <a:ext cx="1447800" cy="22860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ФамИОПац</a:t>
            </a:r>
          </a:p>
        </p:txBody>
      </p:sp>
      <p:sp>
        <p:nvSpPr>
          <p:cNvPr id="315449" name="Text Box 57"/>
          <p:cNvSpPr txBox="1">
            <a:spLocks noChangeArrowheads="1"/>
          </p:cNvSpPr>
          <p:nvPr/>
        </p:nvSpPr>
        <p:spPr bwMode="auto">
          <a:xfrm>
            <a:off x="76200" y="2362200"/>
            <a:ext cx="4876800" cy="28543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i="1">
                <a:solidFill>
                  <a:srgbClr val="000000"/>
                </a:solidFill>
                <a:latin typeface="Bookman Old Style" pitchFamily="18" charset="0"/>
              </a:rPr>
              <a:t>Запрос.</a:t>
            </a:r>
            <a:r>
              <a:rPr lang="ru-RU" sz="2000">
                <a:solidFill>
                  <a:srgbClr val="000000"/>
                </a:solidFill>
              </a:rPr>
              <a:t> Выдать список пациентов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 с датами посещения поликлиники, назначенных на повторный прием.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DISTINCT ФамИОПац,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    ДатаПриема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Пациенты, Заключения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WHERE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Пациенты.КодПац=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    Заключения.КодПац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AND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ДатаСледПосещ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IS NOT NULL</a:t>
            </a:r>
            <a:endParaRPr lang="ru-RU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5450" name="Text Box 58"/>
          <p:cNvSpPr txBox="1">
            <a:spLocks noChangeArrowheads="1"/>
          </p:cNvSpPr>
          <p:nvPr/>
        </p:nvSpPr>
        <p:spPr bwMode="auto">
          <a:xfrm>
            <a:off x="76200" y="1524000"/>
            <a:ext cx="8991600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После ключевого слова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WHERE</a:t>
            </a:r>
            <a:r>
              <a:rPr lang="ru-RU" sz="2000">
                <a:solidFill>
                  <a:srgbClr val="000000"/>
                </a:solidFill>
              </a:rPr>
              <a:t> в качестве условия соединения таблиц размещают предикаты сравнения значений их ключевых полей.</a:t>
            </a:r>
          </a:p>
        </p:txBody>
      </p:sp>
      <p:sp>
        <p:nvSpPr>
          <p:cNvPr id="315451" name="Text Box 59"/>
          <p:cNvSpPr txBox="1">
            <a:spLocks noChangeArrowheads="1"/>
          </p:cNvSpPr>
          <p:nvPr/>
        </p:nvSpPr>
        <p:spPr bwMode="auto">
          <a:xfrm>
            <a:off x="76200" y="5257800"/>
            <a:ext cx="4876800" cy="10255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Если значение поля в некоторой записи не задано, оно считается </a:t>
            </a:r>
            <a:r>
              <a:rPr lang="ru-RU" sz="2000" b="1" i="1">
                <a:solidFill>
                  <a:srgbClr val="000000"/>
                </a:solidFill>
                <a:latin typeface="Bookman Old Style" pitchFamily="18" charset="0"/>
              </a:rPr>
              <a:t>неопределен-ным</a:t>
            </a:r>
            <a:r>
              <a:rPr lang="ru-RU" sz="2000">
                <a:solidFill>
                  <a:srgbClr val="000000"/>
                </a:solidFill>
              </a:rPr>
              <a:t> и обозначается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NULL</a:t>
            </a:r>
            <a:r>
              <a:rPr lang="ru-RU" sz="200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315452" name="Text Box 60"/>
          <p:cNvSpPr txBox="1">
            <a:spLocks noChangeArrowheads="1"/>
          </p:cNvSpPr>
          <p:nvPr/>
        </p:nvSpPr>
        <p:spPr bwMode="auto">
          <a:xfrm>
            <a:off x="76200" y="6324600"/>
            <a:ext cx="8991600" cy="4159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Предикаты для проверки на неопределенность: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IS NULL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ru-RU" sz="2000">
                <a:solidFill>
                  <a:srgbClr val="000000"/>
                </a:solidFill>
              </a:rPr>
              <a:t>и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IS NOT NULL</a:t>
            </a:r>
            <a:r>
              <a:rPr lang="ru-RU" sz="2000">
                <a:solidFill>
                  <a:srgbClr val="000000"/>
                </a:solidFill>
              </a:rPr>
              <a:t>.</a:t>
            </a:r>
            <a:endParaRPr lang="ru-RU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92" name="Номер слайда 5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AAEE5-78FA-4AA2-B758-D28EDE0E9813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14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75"/>
                                        <p:tgtEl>
                                          <p:spTgt spid="3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3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animBg="1"/>
      <p:bldP spid="315397" grpId="0" animBg="1" autoUpdateAnimBg="0"/>
      <p:bldP spid="315447" grpId="0" autoUpdateAnimBg="0"/>
      <p:bldP spid="315448" grpId="0" animBg="1" autoUpdateAnimBg="0"/>
      <p:bldP spid="315449" grpId="0" animBg="1" autoUpdateAnimBg="0"/>
      <p:bldP spid="315450" grpId="0" animBg="1" autoUpdateAnimBg="0"/>
      <p:bldP spid="315451" grpId="0" animBg="1" autoUpdateAnimBg="0"/>
      <p:bldP spid="31545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457200" y="3810000"/>
            <a:ext cx="8153400" cy="2743200"/>
            <a:chOff x="288" y="2544"/>
            <a:chExt cx="5136" cy="1728"/>
          </a:xfrm>
        </p:grpSpPr>
        <p:sp>
          <p:nvSpPr>
            <p:cNvPr id="76885" name="Rectangle 2"/>
            <p:cNvSpPr>
              <a:spLocks noChangeArrowheads="1"/>
            </p:cNvSpPr>
            <p:nvPr/>
          </p:nvSpPr>
          <p:spPr bwMode="auto">
            <a:xfrm>
              <a:off x="288" y="2544"/>
              <a:ext cx="5136" cy="172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6886" name="Rectangle 72"/>
            <p:cNvSpPr>
              <a:spLocks noChangeArrowheads="1"/>
            </p:cNvSpPr>
            <p:nvPr/>
          </p:nvSpPr>
          <p:spPr bwMode="auto">
            <a:xfrm>
              <a:off x="336" y="2544"/>
              <a:ext cx="50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Таблица истинности логических операций</a:t>
              </a:r>
            </a:p>
          </p:txBody>
        </p:sp>
      </p:grp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smtClean="0">
                <a:latin typeface="Arial" charset="0"/>
              </a:rPr>
              <a:t>Операции с неопределенным значением</a:t>
            </a: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152400" y="762000"/>
            <a:ext cx="8839200" cy="7683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i="1">
                <a:solidFill>
                  <a:srgbClr val="000000"/>
                </a:solidFill>
                <a:latin typeface="Bookman Old Style" pitchFamily="18" charset="0"/>
              </a:rPr>
              <a:t>Неопределенное значение</a:t>
            </a:r>
            <a:r>
              <a:rPr lang="ru-RU" sz="2400">
                <a:solidFill>
                  <a:srgbClr val="000000"/>
                </a:solidFill>
              </a:rPr>
              <a:t> в теории БД интерпретируется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как значение, неизвестное на данный момент времени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311342" name="Text Box 46"/>
          <p:cNvSpPr txBox="1">
            <a:spLocks noChangeArrowheads="1"/>
          </p:cNvSpPr>
          <p:nvPr/>
        </p:nvSpPr>
        <p:spPr bwMode="auto">
          <a:xfrm>
            <a:off x="76200" y="1752600"/>
            <a:ext cx="8991600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Для неопределенных значений, обозначаемых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NULL</a:t>
            </a:r>
            <a:r>
              <a:rPr lang="ru-RU" sz="2000">
                <a:solidFill>
                  <a:srgbClr val="000000"/>
                </a:solidFill>
              </a:rPr>
              <a:t>, не действуют стандартные правила сравнения: два неопределенных значения всегда не равны друг другу.</a:t>
            </a:r>
          </a:p>
        </p:txBody>
      </p:sp>
      <p:sp>
        <p:nvSpPr>
          <p:cNvPr id="311355" name="Text Box 59"/>
          <p:cNvSpPr txBox="1">
            <a:spLocks noChangeArrowheads="1"/>
          </p:cNvSpPr>
          <p:nvPr/>
        </p:nvSpPr>
        <p:spPr bwMode="auto">
          <a:xfrm>
            <a:off x="76200" y="2743200"/>
            <a:ext cx="8991600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Введение неопределенного значения потребовало расширить в рамках теории БД классическую двузначную логику до трехзначной. </a:t>
            </a:r>
          </a:p>
        </p:txBody>
      </p:sp>
      <p:sp>
        <p:nvSpPr>
          <p:cNvPr id="76808" name="Rectangle 71"/>
          <p:cNvSpPr>
            <a:spLocks noChangeArrowheads="1"/>
          </p:cNvSpPr>
          <p:nvPr/>
        </p:nvSpPr>
        <p:spPr bwMode="auto">
          <a:xfrm>
            <a:off x="533400" y="38100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3733800" y="4419600"/>
            <a:ext cx="1600200" cy="2057400"/>
            <a:chOff x="2352" y="2928"/>
            <a:chExt cx="1008" cy="1296"/>
          </a:xfrm>
        </p:grpSpPr>
        <p:sp>
          <p:nvSpPr>
            <p:cNvPr id="76876" name="Rectangle 82"/>
            <p:cNvSpPr>
              <a:spLocks noChangeArrowheads="1"/>
            </p:cNvSpPr>
            <p:nvPr/>
          </p:nvSpPr>
          <p:spPr bwMode="auto">
            <a:xfrm>
              <a:off x="2352" y="3360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TRUE</a:t>
              </a:r>
            </a:p>
          </p:txBody>
        </p:sp>
        <p:sp>
          <p:nvSpPr>
            <p:cNvPr id="76877" name="Rectangle 83"/>
            <p:cNvSpPr>
              <a:spLocks noChangeArrowheads="1"/>
            </p:cNvSpPr>
            <p:nvPr/>
          </p:nvSpPr>
          <p:spPr bwMode="auto">
            <a:xfrm>
              <a:off x="2352" y="3504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TRUE</a:t>
              </a:r>
            </a:p>
          </p:txBody>
        </p:sp>
        <p:sp>
          <p:nvSpPr>
            <p:cNvPr id="76878" name="Rectangle 84"/>
            <p:cNvSpPr>
              <a:spLocks noChangeArrowheads="1"/>
            </p:cNvSpPr>
            <p:nvPr/>
          </p:nvSpPr>
          <p:spPr bwMode="auto">
            <a:xfrm>
              <a:off x="2352" y="3648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TRUE</a:t>
              </a:r>
            </a:p>
          </p:txBody>
        </p:sp>
        <p:sp>
          <p:nvSpPr>
            <p:cNvPr id="76879" name="Rectangle 85"/>
            <p:cNvSpPr>
              <a:spLocks noChangeArrowheads="1"/>
            </p:cNvSpPr>
            <p:nvPr/>
          </p:nvSpPr>
          <p:spPr bwMode="auto">
            <a:xfrm>
              <a:off x="2352" y="2928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FALSE</a:t>
              </a:r>
            </a:p>
          </p:txBody>
        </p:sp>
        <p:sp>
          <p:nvSpPr>
            <p:cNvPr id="76880" name="Rectangle 86"/>
            <p:cNvSpPr>
              <a:spLocks noChangeArrowheads="1"/>
            </p:cNvSpPr>
            <p:nvPr/>
          </p:nvSpPr>
          <p:spPr bwMode="auto">
            <a:xfrm>
              <a:off x="2352" y="3072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FALSE</a:t>
              </a:r>
            </a:p>
          </p:txBody>
        </p:sp>
        <p:sp>
          <p:nvSpPr>
            <p:cNvPr id="76881" name="Rectangle 87"/>
            <p:cNvSpPr>
              <a:spLocks noChangeArrowheads="1"/>
            </p:cNvSpPr>
            <p:nvPr/>
          </p:nvSpPr>
          <p:spPr bwMode="auto">
            <a:xfrm>
              <a:off x="2352" y="3216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FALSE</a:t>
              </a:r>
            </a:p>
          </p:txBody>
        </p:sp>
        <p:sp>
          <p:nvSpPr>
            <p:cNvPr id="76882" name="Rectangle 88"/>
            <p:cNvSpPr>
              <a:spLocks noChangeArrowheads="1"/>
            </p:cNvSpPr>
            <p:nvPr/>
          </p:nvSpPr>
          <p:spPr bwMode="auto">
            <a:xfrm>
              <a:off x="2352" y="3792"/>
              <a:ext cx="100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76883" name="Rectangle 89"/>
            <p:cNvSpPr>
              <a:spLocks noChangeArrowheads="1"/>
            </p:cNvSpPr>
            <p:nvPr/>
          </p:nvSpPr>
          <p:spPr bwMode="auto">
            <a:xfrm>
              <a:off x="2352" y="3936"/>
              <a:ext cx="100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76884" name="Rectangle 90"/>
            <p:cNvSpPr>
              <a:spLocks noChangeArrowheads="1"/>
            </p:cNvSpPr>
            <p:nvPr/>
          </p:nvSpPr>
          <p:spPr bwMode="auto">
            <a:xfrm>
              <a:off x="2352" y="4080"/>
              <a:ext cx="100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5334000" y="4648200"/>
            <a:ext cx="3200400" cy="228600"/>
            <a:chOff x="3360" y="3072"/>
            <a:chExt cx="2016" cy="144"/>
          </a:xfrm>
        </p:grpSpPr>
        <p:sp>
          <p:nvSpPr>
            <p:cNvPr id="76874" name="Rectangle 92"/>
            <p:cNvSpPr>
              <a:spLocks noChangeArrowheads="1"/>
            </p:cNvSpPr>
            <p:nvPr/>
          </p:nvSpPr>
          <p:spPr bwMode="auto">
            <a:xfrm>
              <a:off x="3360" y="3072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FALSE</a:t>
              </a:r>
            </a:p>
          </p:txBody>
        </p:sp>
        <p:sp>
          <p:nvSpPr>
            <p:cNvPr id="76875" name="Rectangle 102"/>
            <p:cNvSpPr>
              <a:spLocks noChangeArrowheads="1"/>
            </p:cNvSpPr>
            <p:nvPr/>
          </p:nvSpPr>
          <p:spPr bwMode="auto">
            <a:xfrm>
              <a:off x="4368" y="3072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TRUE</a:t>
              </a:r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5334000" y="4876800"/>
            <a:ext cx="3200400" cy="228600"/>
            <a:chOff x="3360" y="3216"/>
            <a:chExt cx="2016" cy="144"/>
          </a:xfrm>
        </p:grpSpPr>
        <p:sp>
          <p:nvSpPr>
            <p:cNvPr id="76872" name="Rectangle 93"/>
            <p:cNvSpPr>
              <a:spLocks noChangeArrowheads="1"/>
            </p:cNvSpPr>
            <p:nvPr/>
          </p:nvSpPr>
          <p:spPr bwMode="auto">
            <a:xfrm>
              <a:off x="3360" y="3216"/>
              <a:ext cx="100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76873" name="Rectangle 103"/>
            <p:cNvSpPr>
              <a:spLocks noChangeArrowheads="1"/>
            </p:cNvSpPr>
            <p:nvPr/>
          </p:nvSpPr>
          <p:spPr bwMode="auto">
            <a:xfrm>
              <a:off x="4368" y="3216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TRUE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5334000" y="5334000"/>
            <a:ext cx="3200400" cy="228600"/>
            <a:chOff x="3360" y="3504"/>
            <a:chExt cx="2016" cy="144"/>
          </a:xfrm>
        </p:grpSpPr>
        <p:sp>
          <p:nvSpPr>
            <p:cNvPr id="76870" name="Rectangle 95"/>
            <p:cNvSpPr>
              <a:spLocks noChangeArrowheads="1"/>
            </p:cNvSpPr>
            <p:nvPr/>
          </p:nvSpPr>
          <p:spPr bwMode="auto">
            <a:xfrm>
              <a:off x="3360" y="3504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FALSE</a:t>
              </a:r>
            </a:p>
          </p:txBody>
        </p:sp>
        <p:sp>
          <p:nvSpPr>
            <p:cNvPr id="76871" name="Rectangle 105"/>
            <p:cNvSpPr>
              <a:spLocks noChangeArrowheads="1"/>
            </p:cNvSpPr>
            <p:nvPr/>
          </p:nvSpPr>
          <p:spPr bwMode="auto">
            <a:xfrm>
              <a:off x="4368" y="3504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FALSE</a:t>
              </a:r>
            </a:p>
          </p:txBody>
        </p: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5334000" y="5105400"/>
            <a:ext cx="3200400" cy="228600"/>
            <a:chOff x="3360" y="3360"/>
            <a:chExt cx="2016" cy="144"/>
          </a:xfrm>
        </p:grpSpPr>
        <p:sp>
          <p:nvSpPr>
            <p:cNvPr id="76868" name="Rectangle 94"/>
            <p:cNvSpPr>
              <a:spLocks noChangeArrowheads="1"/>
            </p:cNvSpPr>
            <p:nvPr/>
          </p:nvSpPr>
          <p:spPr bwMode="auto">
            <a:xfrm>
              <a:off x="3360" y="3360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FALSE</a:t>
              </a:r>
            </a:p>
          </p:txBody>
        </p:sp>
        <p:sp>
          <p:nvSpPr>
            <p:cNvPr id="76869" name="Rectangle 106"/>
            <p:cNvSpPr>
              <a:spLocks noChangeArrowheads="1"/>
            </p:cNvSpPr>
            <p:nvPr/>
          </p:nvSpPr>
          <p:spPr bwMode="auto">
            <a:xfrm>
              <a:off x="4368" y="3360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TRUE</a:t>
              </a:r>
            </a:p>
          </p:txBody>
        </p:sp>
      </p:grpSp>
      <p:grpSp>
        <p:nvGrpSpPr>
          <p:cNvPr id="8" name="Group 128"/>
          <p:cNvGrpSpPr>
            <a:grpSpLocks/>
          </p:cNvGrpSpPr>
          <p:nvPr/>
        </p:nvGrpSpPr>
        <p:grpSpPr bwMode="auto">
          <a:xfrm>
            <a:off x="5334000" y="5562600"/>
            <a:ext cx="3200400" cy="228600"/>
            <a:chOff x="3360" y="3648"/>
            <a:chExt cx="2016" cy="144"/>
          </a:xfrm>
        </p:grpSpPr>
        <p:sp>
          <p:nvSpPr>
            <p:cNvPr id="76866" name="Rectangle 96"/>
            <p:cNvSpPr>
              <a:spLocks noChangeArrowheads="1"/>
            </p:cNvSpPr>
            <p:nvPr/>
          </p:nvSpPr>
          <p:spPr bwMode="auto">
            <a:xfrm>
              <a:off x="3360" y="3648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FALSE</a:t>
              </a:r>
            </a:p>
          </p:txBody>
        </p:sp>
        <p:sp>
          <p:nvSpPr>
            <p:cNvPr id="76867" name="Rectangle 107"/>
            <p:cNvSpPr>
              <a:spLocks noChangeArrowheads="1"/>
            </p:cNvSpPr>
            <p:nvPr/>
          </p:nvSpPr>
          <p:spPr bwMode="auto">
            <a:xfrm>
              <a:off x="4368" y="3648"/>
              <a:ext cx="100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</p:grpSp>
      <p:grpSp>
        <p:nvGrpSpPr>
          <p:cNvPr id="9" name="Group 131"/>
          <p:cNvGrpSpPr>
            <a:grpSpLocks/>
          </p:cNvGrpSpPr>
          <p:nvPr/>
        </p:nvGrpSpPr>
        <p:grpSpPr bwMode="auto">
          <a:xfrm>
            <a:off x="5334000" y="6248400"/>
            <a:ext cx="3200400" cy="228600"/>
            <a:chOff x="3360" y="4080"/>
            <a:chExt cx="2016" cy="144"/>
          </a:xfrm>
        </p:grpSpPr>
        <p:sp>
          <p:nvSpPr>
            <p:cNvPr id="76864" name="Rectangle 99"/>
            <p:cNvSpPr>
              <a:spLocks noChangeArrowheads="1"/>
            </p:cNvSpPr>
            <p:nvPr/>
          </p:nvSpPr>
          <p:spPr bwMode="auto">
            <a:xfrm>
              <a:off x="3360" y="4080"/>
              <a:ext cx="100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76865" name="Rectangle 108"/>
            <p:cNvSpPr>
              <a:spLocks noChangeArrowheads="1"/>
            </p:cNvSpPr>
            <p:nvPr/>
          </p:nvSpPr>
          <p:spPr bwMode="auto">
            <a:xfrm>
              <a:off x="4368" y="4080"/>
              <a:ext cx="100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</p:grpSp>
      <p:grpSp>
        <p:nvGrpSpPr>
          <p:cNvPr id="10" name="Group 130"/>
          <p:cNvGrpSpPr>
            <a:grpSpLocks/>
          </p:cNvGrpSpPr>
          <p:nvPr/>
        </p:nvGrpSpPr>
        <p:grpSpPr bwMode="auto">
          <a:xfrm>
            <a:off x="5334000" y="6019800"/>
            <a:ext cx="3200400" cy="228600"/>
            <a:chOff x="3360" y="3936"/>
            <a:chExt cx="2016" cy="144"/>
          </a:xfrm>
        </p:grpSpPr>
        <p:sp>
          <p:nvSpPr>
            <p:cNvPr id="76862" name="Rectangle 100"/>
            <p:cNvSpPr>
              <a:spLocks noChangeArrowheads="1"/>
            </p:cNvSpPr>
            <p:nvPr/>
          </p:nvSpPr>
          <p:spPr bwMode="auto">
            <a:xfrm>
              <a:off x="3360" y="3936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FALSE</a:t>
              </a:r>
            </a:p>
          </p:txBody>
        </p:sp>
        <p:sp>
          <p:nvSpPr>
            <p:cNvPr id="76863" name="Rectangle 109"/>
            <p:cNvSpPr>
              <a:spLocks noChangeArrowheads="1"/>
            </p:cNvSpPr>
            <p:nvPr/>
          </p:nvSpPr>
          <p:spPr bwMode="auto">
            <a:xfrm>
              <a:off x="4368" y="3936"/>
              <a:ext cx="100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</p:grp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5334000" y="5791200"/>
            <a:ext cx="3200400" cy="228600"/>
            <a:chOff x="3360" y="3792"/>
            <a:chExt cx="2016" cy="144"/>
          </a:xfrm>
        </p:grpSpPr>
        <p:sp>
          <p:nvSpPr>
            <p:cNvPr id="76860" name="Rectangle 97"/>
            <p:cNvSpPr>
              <a:spLocks noChangeArrowheads="1"/>
            </p:cNvSpPr>
            <p:nvPr/>
          </p:nvSpPr>
          <p:spPr bwMode="auto">
            <a:xfrm>
              <a:off x="3360" y="3792"/>
              <a:ext cx="100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76861" name="Rectangle 110"/>
            <p:cNvSpPr>
              <a:spLocks noChangeArrowheads="1"/>
            </p:cNvSpPr>
            <p:nvPr/>
          </p:nvSpPr>
          <p:spPr bwMode="auto">
            <a:xfrm>
              <a:off x="4368" y="3792"/>
              <a:ext cx="1008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TRUE</a:t>
              </a:r>
            </a:p>
          </p:txBody>
        </p:sp>
      </p:grpSp>
      <p:grpSp>
        <p:nvGrpSpPr>
          <p:cNvPr id="12" name="Group 139"/>
          <p:cNvGrpSpPr>
            <a:grpSpLocks/>
          </p:cNvGrpSpPr>
          <p:nvPr/>
        </p:nvGrpSpPr>
        <p:grpSpPr bwMode="auto">
          <a:xfrm>
            <a:off x="533400" y="4419600"/>
            <a:ext cx="3200400" cy="2057400"/>
            <a:chOff x="336" y="2928"/>
            <a:chExt cx="2016" cy="1296"/>
          </a:xfrm>
        </p:grpSpPr>
        <p:grpSp>
          <p:nvGrpSpPr>
            <p:cNvPr id="13" name="Group 121"/>
            <p:cNvGrpSpPr>
              <a:grpSpLocks/>
            </p:cNvGrpSpPr>
            <p:nvPr/>
          </p:nvGrpSpPr>
          <p:grpSpPr bwMode="auto">
            <a:xfrm>
              <a:off x="336" y="2928"/>
              <a:ext cx="2016" cy="1296"/>
              <a:chOff x="336" y="2928"/>
              <a:chExt cx="2016" cy="1296"/>
            </a:xfrm>
          </p:grpSpPr>
          <p:sp>
            <p:nvSpPr>
              <p:cNvPr id="76842" name="Rectangle 55"/>
              <p:cNvSpPr>
                <a:spLocks noChangeArrowheads="1"/>
              </p:cNvSpPr>
              <p:nvPr/>
            </p:nvSpPr>
            <p:spPr bwMode="auto">
              <a:xfrm>
                <a:off x="336" y="3360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FALSE</a:t>
                </a:r>
              </a:p>
            </p:txBody>
          </p:sp>
          <p:sp>
            <p:nvSpPr>
              <p:cNvPr id="76843" name="Rectangle 56"/>
              <p:cNvSpPr>
                <a:spLocks noChangeArrowheads="1"/>
              </p:cNvSpPr>
              <p:nvPr/>
            </p:nvSpPr>
            <p:spPr bwMode="auto">
              <a:xfrm>
                <a:off x="336" y="2928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TRUE</a:t>
                </a:r>
              </a:p>
            </p:txBody>
          </p:sp>
          <p:sp>
            <p:nvSpPr>
              <p:cNvPr id="76844" name="Rectangle 64"/>
              <p:cNvSpPr>
                <a:spLocks noChangeArrowheads="1"/>
              </p:cNvSpPr>
              <p:nvPr/>
            </p:nvSpPr>
            <p:spPr bwMode="auto">
              <a:xfrm>
                <a:off x="336" y="3072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TRUE</a:t>
                </a:r>
              </a:p>
            </p:txBody>
          </p:sp>
          <p:sp>
            <p:nvSpPr>
              <p:cNvPr id="76845" name="Rectangle 65"/>
              <p:cNvSpPr>
                <a:spLocks noChangeArrowheads="1"/>
              </p:cNvSpPr>
              <p:nvPr/>
            </p:nvSpPr>
            <p:spPr bwMode="auto">
              <a:xfrm>
                <a:off x="336" y="3216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TRUE</a:t>
                </a:r>
              </a:p>
            </p:txBody>
          </p:sp>
          <p:sp>
            <p:nvSpPr>
              <p:cNvPr id="76846" name="Rectangle 66"/>
              <p:cNvSpPr>
                <a:spLocks noChangeArrowheads="1"/>
              </p:cNvSpPr>
              <p:nvPr/>
            </p:nvSpPr>
            <p:spPr bwMode="auto">
              <a:xfrm>
                <a:off x="336" y="3504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FALSE</a:t>
                </a:r>
              </a:p>
            </p:txBody>
          </p:sp>
          <p:sp>
            <p:nvSpPr>
              <p:cNvPr id="76847" name="Rectangle 67"/>
              <p:cNvSpPr>
                <a:spLocks noChangeArrowheads="1"/>
              </p:cNvSpPr>
              <p:nvPr/>
            </p:nvSpPr>
            <p:spPr bwMode="auto">
              <a:xfrm>
                <a:off x="336" y="3648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FALSE</a:t>
                </a:r>
              </a:p>
            </p:txBody>
          </p:sp>
          <p:sp>
            <p:nvSpPr>
              <p:cNvPr id="76848" name="Rectangle 68"/>
              <p:cNvSpPr>
                <a:spLocks noChangeArrowheads="1"/>
              </p:cNvSpPr>
              <p:nvPr/>
            </p:nvSpPr>
            <p:spPr bwMode="auto">
              <a:xfrm>
                <a:off x="336" y="3792"/>
                <a:ext cx="100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NULL</a:t>
                </a:r>
              </a:p>
            </p:txBody>
          </p:sp>
          <p:sp>
            <p:nvSpPr>
              <p:cNvPr id="76849" name="Rectangle 69"/>
              <p:cNvSpPr>
                <a:spLocks noChangeArrowheads="1"/>
              </p:cNvSpPr>
              <p:nvPr/>
            </p:nvSpPr>
            <p:spPr bwMode="auto">
              <a:xfrm>
                <a:off x="342" y="3924"/>
                <a:ext cx="100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NULL</a:t>
                </a:r>
              </a:p>
            </p:txBody>
          </p:sp>
          <p:sp>
            <p:nvSpPr>
              <p:cNvPr id="76850" name="Rectangle 70"/>
              <p:cNvSpPr>
                <a:spLocks noChangeArrowheads="1"/>
              </p:cNvSpPr>
              <p:nvPr/>
            </p:nvSpPr>
            <p:spPr bwMode="auto">
              <a:xfrm>
                <a:off x="342" y="4068"/>
                <a:ext cx="100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NULL</a:t>
                </a:r>
              </a:p>
            </p:txBody>
          </p:sp>
          <p:sp>
            <p:nvSpPr>
              <p:cNvPr id="76851" name="Rectangle 73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TRUE</a:t>
                </a:r>
              </a:p>
            </p:txBody>
          </p:sp>
          <p:sp>
            <p:nvSpPr>
              <p:cNvPr id="76852" name="Rectangle 7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FALSE</a:t>
                </a:r>
              </a:p>
            </p:txBody>
          </p:sp>
          <p:sp>
            <p:nvSpPr>
              <p:cNvPr id="76853" name="Rectangle 75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100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NULL</a:t>
                </a:r>
              </a:p>
            </p:txBody>
          </p:sp>
          <p:sp>
            <p:nvSpPr>
              <p:cNvPr id="76854" name="Rectangle 76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TRUE</a:t>
                </a:r>
              </a:p>
            </p:txBody>
          </p:sp>
          <p:sp>
            <p:nvSpPr>
              <p:cNvPr id="76855" name="Rectangle 7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FALSE</a:t>
                </a:r>
              </a:p>
            </p:txBody>
          </p:sp>
          <p:sp>
            <p:nvSpPr>
              <p:cNvPr id="76856" name="Rectangle 78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100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NULL</a:t>
                </a:r>
              </a:p>
            </p:txBody>
          </p:sp>
          <p:sp>
            <p:nvSpPr>
              <p:cNvPr id="76857" name="Rectangle 7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TRUE</a:t>
                </a:r>
              </a:p>
            </p:txBody>
          </p:sp>
          <p:sp>
            <p:nvSpPr>
              <p:cNvPr id="76858" name="Rectangle 80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1008" cy="14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FALSE</a:t>
                </a:r>
              </a:p>
            </p:txBody>
          </p:sp>
          <p:sp>
            <p:nvSpPr>
              <p:cNvPr id="76859" name="Rectangle 81"/>
              <p:cNvSpPr>
                <a:spLocks noChangeArrowheads="1"/>
              </p:cNvSpPr>
              <p:nvPr/>
            </p:nvSpPr>
            <p:spPr bwMode="auto">
              <a:xfrm>
                <a:off x="1344" y="4080"/>
                <a:ext cx="100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NULL</a:t>
                </a:r>
              </a:p>
            </p:txBody>
          </p:sp>
        </p:grpSp>
        <p:sp>
          <p:nvSpPr>
            <p:cNvPr id="76841" name="Line 133"/>
            <p:cNvSpPr>
              <a:spLocks noChangeShapeType="1"/>
            </p:cNvSpPr>
            <p:nvPr/>
          </p:nvSpPr>
          <p:spPr bwMode="auto">
            <a:xfrm>
              <a:off x="2352" y="292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153"/>
          <p:cNvGrpSpPr>
            <a:grpSpLocks/>
          </p:cNvGrpSpPr>
          <p:nvPr/>
        </p:nvGrpSpPr>
        <p:grpSpPr bwMode="auto">
          <a:xfrm>
            <a:off x="533400" y="4114800"/>
            <a:ext cx="8001000" cy="2362200"/>
            <a:chOff x="336" y="2736"/>
            <a:chExt cx="5040" cy="1488"/>
          </a:xfrm>
        </p:grpSpPr>
        <p:sp>
          <p:nvSpPr>
            <p:cNvPr id="76828" name="Rectangle 116"/>
            <p:cNvSpPr>
              <a:spLocks noChangeArrowheads="1"/>
            </p:cNvSpPr>
            <p:nvPr/>
          </p:nvSpPr>
          <p:spPr bwMode="auto">
            <a:xfrm>
              <a:off x="336" y="2928"/>
              <a:ext cx="5040" cy="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grpSp>
          <p:nvGrpSpPr>
            <p:cNvPr id="15" name="Group 150"/>
            <p:cNvGrpSpPr>
              <a:grpSpLocks/>
            </p:cNvGrpSpPr>
            <p:nvPr/>
          </p:nvGrpSpPr>
          <p:grpSpPr bwMode="auto">
            <a:xfrm>
              <a:off x="336" y="2736"/>
              <a:ext cx="5040" cy="1488"/>
              <a:chOff x="336" y="2736"/>
              <a:chExt cx="5040" cy="1488"/>
            </a:xfrm>
          </p:grpSpPr>
          <p:grpSp>
            <p:nvGrpSpPr>
              <p:cNvPr id="16" name="Group 115"/>
              <p:cNvGrpSpPr>
                <a:grpSpLocks/>
              </p:cNvGrpSpPr>
              <p:nvPr/>
            </p:nvGrpSpPr>
            <p:grpSpPr bwMode="auto">
              <a:xfrm>
                <a:off x="336" y="2736"/>
                <a:ext cx="5040" cy="192"/>
                <a:chOff x="336" y="2736"/>
                <a:chExt cx="5040" cy="192"/>
              </a:xfrm>
            </p:grpSpPr>
            <p:sp>
              <p:nvSpPr>
                <p:cNvPr id="76834" name="Rectangle 54"/>
                <p:cNvSpPr>
                  <a:spLocks noChangeArrowheads="1"/>
                </p:cNvSpPr>
                <p:nvPr/>
              </p:nvSpPr>
              <p:spPr bwMode="auto">
                <a:xfrm>
                  <a:off x="336" y="2736"/>
                  <a:ext cx="1008" cy="192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b="1">
                      <a:solidFill>
                        <a:srgbClr val="000000"/>
                      </a:solidFill>
                      <a:latin typeface="Arial" charset="0"/>
                    </a:rPr>
                    <a:t>A</a:t>
                  </a:r>
                  <a:endParaRPr 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35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36"/>
                  <a:ext cx="1008" cy="192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b="1">
                      <a:solidFill>
                        <a:srgbClr val="000000"/>
                      </a:solidFill>
                      <a:latin typeface="Arial" charset="0"/>
                    </a:rPr>
                    <a:t>B</a:t>
                  </a:r>
                  <a:endParaRPr 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36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2" y="2736"/>
                  <a:ext cx="1008" cy="192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b="1">
                      <a:solidFill>
                        <a:srgbClr val="000000"/>
                      </a:solidFill>
                      <a:latin typeface="Arial" charset="0"/>
                    </a:rPr>
                    <a:t>NOT  A</a:t>
                  </a:r>
                  <a:endParaRPr 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37" name="Rectangle 62"/>
                <p:cNvSpPr>
                  <a:spLocks noChangeArrowheads="1"/>
                </p:cNvSpPr>
                <p:nvPr/>
              </p:nvSpPr>
              <p:spPr bwMode="auto">
                <a:xfrm>
                  <a:off x="3360" y="2736"/>
                  <a:ext cx="1008" cy="192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b="1">
                      <a:solidFill>
                        <a:srgbClr val="000000"/>
                      </a:solidFill>
                      <a:latin typeface="Arial" charset="0"/>
                    </a:rPr>
                    <a:t>A  AND  B</a:t>
                  </a:r>
                  <a:endParaRPr 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38" name="Rectangle 63"/>
                <p:cNvSpPr>
                  <a:spLocks noChangeArrowheads="1"/>
                </p:cNvSpPr>
                <p:nvPr/>
              </p:nvSpPr>
              <p:spPr bwMode="auto">
                <a:xfrm>
                  <a:off x="4368" y="2736"/>
                  <a:ext cx="1008" cy="192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b="1">
                      <a:solidFill>
                        <a:srgbClr val="000000"/>
                      </a:solidFill>
                      <a:latin typeface="Arial" charset="0"/>
                    </a:rPr>
                    <a:t>A  OR  B</a:t>
                  </a:r>
                  <a:endParaRPr 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39" name="Rectangle 114"/>
                <p:cNvSpPr>
                  <a:spLocks noChangeArrowheads="1"/>
                </p:cNvSpPr>
                <p:nvPr/>
              </p:nvSpPr>
              <p:spPr bwMode="auto">
                <a:xfrm>
                  <a:off x="336" y="2736"/>
                  <a:ext cx="50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12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6831" name="Rectangle 148"/>
              <p:cNvSpPr>
                <a:spLocks noChangeArrowheads="1"/>
              </p:cNvSpPr>
              <p:nvPr/>
            </p:nvSpPr>
            <p:spPr bwMode="auto">
              <a:xfrm>
                <a:off x="336" y="2736"/>
                <a:ext cx="5040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2" name="Line 118"/>
              <p:cNvSpPr>
                <a:spLocks noChangeShapeType="1"/>
              </p:cNvSpPr>
              <p:nvPr/>
            </p:nvSpPr>
            <p:spPr bwMode="auto">
              <a:xfrm>
                <a:off x="2352" y="2736"/>
                <a:ext cx="0" cy="1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3" name="Rectangle 149"/>
              <p:cNvSpPr>
                <a:spLocks noChangeArrowheads="1"/>
              </p:cNvSpPr>
              <p:nvPr/>
            </p:nvSpPr>
            <p:spPr bwMode="auto">
              <a:xfrm>
                <a:off x="336" y="2736"/>
                <a:ext cx="5040" cy="14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7" name="Group 152"/>
          <p:cNvGrpSpPr>
            <a:grpSpLocks/>
          </p:cNvGrpSpPr>
          <p:nvPr/>
        </p:nvGrpSpPr>
        <p:grpSpPr bwMode="auto">
          <a:xfrm>
            <a:off x="5334000" y="4419600"/>
            <a:ext cx="3200400" cy="228600"/>
            <a:chOff x="3360" y="2928"/>
            <a:chExt cx="2016" cy="144"/>
          </a:xfrm>
        </p:grpSpPr>
        <p:grpSp>
          <p:nvGrpSpPr>
            <p:cNvPr id="18" name="Group 141"/>
            <p:cNvGrpSpPr>
              <a:grpSpLocks/>
            </p:cNvGrpSpPr>
            <p:nvPr/>
          </p:nvGrpSpPr>
          <p:grpSpPr bwMode="auto">
            <a:xfrm>
              <a:off x="3360" y="2928"/>
              <a:ext cx="2016" cy="144"/>
              <a:chOff x="3360" y="2928"/>
              <a:chExt cx="2016" cy="144"/>
            </a:xfrm>
          </p:grpSpPr>
          <p:grpSp>
            <p:nvGrpSpPr>
              <p:cNvPr id="19" name="Group 123"/>
              <p:cNvGrpSpPr>
                <a:grpSpLocks/>
              </p:cNvGrpSpPr>
              <p:nvPr/>
            </p:nvGrpSpPr>
            <p:grpSpPr bwMode="auto">
              <a:xfrm>
                <a:off x="3360" y="2928"/>
                <a:ext cx="2016" cy="144"/>
                <a:chOff x="3360" y="2928"/>
                <a:chExt cx="2016" cy="144"/>
              </a:xfrm>
            </p:grpSpPr>
            <p:sp>
              <p:nvSpPr>
                <p:cNvPr id="76826" name="Rectangle 91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1008" cy="144"/>
                </a:xfrm>
                <a:prstGeom prst="rect">
                  <a:avLst/>
                </a:prstGeom>
                <a:solidFill>
                  <a:srgbClr val="F8F8F8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>
                      <a:solidFill>
                        <a:srgbClr val="000000"/>
                      </a:solidFill>
                      <a:latin typeface="Arial" charset="0"/>
                    </a:rPr>
                    <a:t>TRUE</a:t>
                  </a:r>
                </a:p>
              </p:txBody>
            </p:sp>
            <p:sp>
              <p:nvSpPr>
                <p:cNvPr id="76827" name="Rectangle 101"/>
                <p:cNvSpPr>
                  <a:spLocks noChangeArrowheads="1"/>
                </p:cNvSpPr>
                <p:nvPr/>
              </p:nvSpPr>
              <p:spPr bwMode="auto">
                <a:xfrm>
                  <a:off x="4368" y="2928"/>
                  <a:ext cx="1008" cy="144"/>
                </a:xfrm>
                <a:prstGeom prst="rect">
                  <a:avLst/>
                </a:prstGeom>
                <a:solidFill>
                  <a:srgbClr val="F8F8F8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>
                      <a:solidFill>
                        <a:srgbClr val="000000"/>
                      </a:solidFill>
                      <a:latin typeface="Arial" charset="0"/>
                    </a:rPr>
                    <a:t>TRUE</a:t>
                  </a:r>
                </a:p>
              </p:txBody>
            </p:sp>
          </p:grpSp>
          <p:sp>
            <p:nvSpPr>
              <p:cNvPr id="76825" name="Line 140"/>
              <p:cNvSpPr>
                <a:spLocks noChangeShapeType="1"/>
              </p:cNvSpPr>
              <p:nvPr/>
            </p:nvSpPr>
            <p:spPr bwMode="auto">
              <a:xfrm>
                <a:off x="5376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6823" name="Line 151"/>
            <p:cNvSpPr>
              <a:spLocks noChangeShapeType="1"/>
            </p:cNvSpPr>
            <p:nvPr/>
          </p:nvSpPr>
          <p:spPr bwMode="auto">
            <a:xfrm>
              <a:off x="5376" y="292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sp>
        <p:nvSpPr>
          <p:cNvPr id="76821" name="Номер слайда 8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C83ED-6BE5-4D3F-8BE0-36B9C3245EA0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15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 animBg="1" autoUpdateAnimBg="0"/>
      <p:bldP spid="311342" grpId="0" animBg="1" autoUpdateAnimBg="0"/>
      <p:bldP spid="31135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76200" y="1905000"/>
            <a:ext cx="8991600" cy="2819400"/>
            <a:chOff x="48" y="1200"/>
            <a:chExt cx="5664" cy="1776"/>
          </a:xfrm>
        </p:grpSpPr>
        <p:sp>
          <p:nvSpPr>
            <p:cNvPr id="77881" name="Text Box 92"/>
            <p:cNvSpPr txBox="1">
              <a:spLocks noChangeArrowheads="1"/>
            </p:cNvSpPr>
            <p:nvPr/>
          </p:nvSpPr>
          <p:spPr bwMode="auto">
            <a:xfrm>
              <a:off x="48" y="1200"/>
              <a:ext cx="5664" cy="177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77882" name="Text Box 119"/>
            <p:cNvSpPr txBox="1">
              <a:spLocks noChangeArrowheads="1"/>
            </p:cNvSpPr>
            <p:nvPr/>
          </p:nvSpPr>
          <p:spPr bwMode="auto">
            <a:xfrm>
              <a:off x="96" y="1248"/>
              <a:ext cx="5568" cy="634"/>
            </a:xfrm>
            <a:prstGeom prst="rect">
              <a:avLst/>
            </a:prstGeom>
            <a:solidFill>
              <a:srgbClr val="FFFFCC"/>
            </a:solidFill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В результате для полученных групп записей можно определить некоторые характерные значения с помощью </a:t>
              </a:r>
              <a:r>
                <a:rPr lang="ru-RU" sz="2000" b="1" i="1">
                  <a:solidFill>
                    <a:srgbClr val="000000"/>
                  </a:solidFill>
                  <a:latin typeface="Bookman Old Style" pitchFamily="18" charset="0"/>
                </a:rPr>
                <a:t>агрегатных функций</a:t>
              </a:r>
              <a:r>
                <a:rPr lang="ru-RU" sz="2000">
                  <a:solidFill>
                    <a:srgbClr val="000000"/>
                  </a:solidFill>
                </a:rPr>
                <a:t>,</a:t>
              </a:r>
              <a:r>
                <a:rPr lang="ru-RU" sz="2000" b="1" i="1">
                  <a:solidFill>
                    <a:srgbClr val="000000"/>
                  </a:solidFill>
                  <a:latin typeface="Bookman Old Style" pitchFamily="18" charset="0"/>
                </a:rPr>
                <a:t> </a:t>
              </a:r>
              <a:r>
                <a:rPr lang="ru-RU" sz="2000">
                  <a:solidFill>
                    <a:srgbClr val="000000"/>
                  </a:solidFill>
                </a:rPr>
                <a:t>вычисляющих одно</a:t>
              </a:r>
              <a:r>
                <a:rPr lang="ru-RU" sz="2000" b="1" i="1">
                  <a:solidFill>
                    <a:srgbClr val="000000"/>
                  </a:solidFill>
                  <a:latin typeface="Bookman Old Style" pitchFamily="18" charset="0"/>
                </a:rPr>
                <a:t> </a:t>
              </a:r>
              <a:r>
                <a:rPr lang="ru-RU" sz="2000">
                  <a:solidFill>
                    <a:srgbClr val="000000"/>
                  </a:solidFill>
                </a:rPr>
                <a:t>значение для каждой группы:</a:t>
              </a:r>
            </a:p>
          </p:txBody>
        </p:sp>
      </p:grpSp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5410200" y="2819400"/>
            <a:ext cx="3581400" cy="39624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7828" name="Line 3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smtClean="0">
                <a:latin typeface="Arial" charset="0"/>
              </a:rPr>
              <a:t>Группировка данных в таблицах 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304800" y="685800"/>
            <a:ext cx="8534400" cy="109696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Для анализа данных с одинаковыми значениями атрибутов записи таблицы разбиваются на группы. Интересующие значения указываются после ключевого слова 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GROUP BY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309325" name="Text Box 77"/>
          <p:cNvSpPr txBox="1">
            <a:spLocks noChangeArrowheads="1"/>
          </p:cNvSpPr>
          <p:nvPr/>
        </p:nvSpPr>
        <p:spPr bwMode="auto">
          <a:xfrm>
            <a:off x="76200" y="4800600"/>
            <a:ext cx="5257800" cy="16351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i="1">
                <a:solidFill>
                  <a:srgbClr val="000000"/>
                </a:solidFill>
                <a:latin typeface="Bookman Old Style" pitchFamily="18" charset="0"/>
              </a:rPr>
              <a:t>Запрос.</a:t>
            </a:r>
            <a:r>
              <a:rPr lang="ru-RU" sz="2000">
                <a:solidFill>
                  <a:srgbClr val="000000"/>
                </a:solidFill>
              </a:rPr>
              <a:t> Сколько корпусов на каждом обслуживаемом поликлиникой участке.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НомерУчастка, COUNT (*)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Участки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GROUP BY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НомерУчастка</a:t>
            </a:r>
            <a:endParaRPr lang="ru-RU" sz="2000" b="1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6400800" y="3048000"/>
            <a:ext cx="1600200" cy="1600200"/>
            <a:chOff x="3360" y="1728"/>
            <a:chExt cx="1008" cy="1008"/>
          </a:xfrm>
        </p:grpSpPr>
        <p:grpSp>
          <p:nvGrpSpPr>
            <p:cNvPr id="4" name="Group 82"/>
            <p:cNvGrpSpPr>
              <a:grpSpLocks/>
            </p:cNvGrpSpPr>
            <p:nvPr/>
          </p:nvGrpSpPr>
          <p:grpSpPr bwMode="auto">
            <a:xfrm>
              <a:off x="3360" y="1728"/>
              <a:ext cx="1008" cy="1008"/>
              <a:chOff x="1392" y="3168"/>
              <a:chExt cx="1008" cy="1008"/>
            </a:xfrm>
          </p:grpSpPr>
          <p:sp>
            <p:nvSpPr>
              <p:cNvPr id="77879" name="Rectangle 83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1008" cy="1008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7880" name="Rectangle 84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1008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Участки</a:t>
                </a:r>
              </a:p>
            </p:txBody>
          </p:sp>
        </p:grpSp>
        <p:sp>
          <p:nvSpPr>
            <p:cNvPr id="77873" name="Rectangle 85"/>
            <p:cNvSpPr>
              <a:spLocks noChangeArrowheads="1"/>
            </p:cNvSpPr>
            <p:nvPr/>
          </p:nvSpPr>
          <p:spPr bwMode="auto">
            <a:xfrm>
              <a:off x="3408" y="1968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КодАдреса</a:t>
              </a:r>
            </a:p>
          </p:txBody>
        </p:sp>
        <p:sp>
          <p:nvSpPr>
            <p:cNvPr id="77874" name="Rectangle 86"/>
            <p:cNvSpPr>
              <a:spLocks noChangeArrowheads="1"/>
            </p:cNvSpPr>
            <p:nvPr/>
          </p:nvSpPr>
          <p:spPr bwMode="auto">
            <a:xfrm>
              <a:off x="3408" y="2112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Улица</a:t>
              </a:r>
              <a:endParaRPr lang="ru-RU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875" name="Rectangle 87"/>
            <p:cNvSpPr>
              <a:spLocks noChangeArrowheads="1"/>
            </p:cNvSpPr>
            <p:nvPr/>
          </p:nvSpPr>
          <p:spPr bwMode="auto">
            <a:xfrm>
              <a:off x="3408" y="2256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НомДома</a:t>
              </a:r>
            </a:p>
          </p:txBody>
        </p:sp>
        <p:sp>
          <p:nvSpPr>
            <p:cNvPr id="77876" name="Rectangle 88"/>
            <p:cNvSpPr>
              <a:spLocks noChangeArrowheads="1"/>
            </p:cNvSpPr>
            <p:nvPr/>
          </p:nvSpPr>
          <p:spPr bwMode="auto">
            <a:xfrm>
              <a:off x="3408" y="2544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НомУчастка</a:t>
              </a:r>
            </a:p>
          </p:txBody>
        </p:sp>
        <p:sp>
          <p:nvSpPr>
            <p:cNvPr id="77877" name="Rectangle 89"/>
            <p:cNvSpPr>
              <a:spLocks noChangeArrowheads="1"/>
            </p:cNvSpPr>
            <p:nvPr/>
          </p:nvSpPr>
          <p:spPr bwMode="auto">
            <a:xfrm>
              <a:off x="3408" y="2400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НомКорп</a:t>
              </a:r>
            </a:p>
          </p:txBody>
        </p:sp>
        <p:sp>
          <p:nvSpPr>
            <p:cNvPr id="77878" name="Rectangle 90"/>
            <p:cNvSpPr>
              <a:spLocks noChangeArrowheads="1"/>
            </p:cNvSpPr>
            <p:nvPr/>
          </p:nvSpPr>
          <p:spPr bwMode="auto">
            <a:xfrm>
              <a:off x="3408" y="2112"/>
              <a:ext cx="912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КодУлицы</a:t>
              </a:r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52400" y="2971800"/>
            <a:ext cx="3962400" cy="457200"/>
            <a:chOff x="96" y="1872"/>
            <a:chExt cx="2496" cy="288"/>
          </a:xfrm>
        </p:grpSpPr>
        <p:sp>
          <p:nvSpPr>
            <p:cNvPr id="77870" name="Text Box 95"/>
            <p:cNvSpPr txBox="1">
              <a:spLocks noChangeArrowheads="1"/>
            </p:cNvSpPr>
            <p:nvPr/>
          </p:nvSpPr>
          <p:spPr bwMode="auto">
            <a:xfrm>
              <a:off x="96" y="1872"/>
              <a:ext cx="672" cy="288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COUNT</a:t>
              </a:r>
              <a:endParaRPr lang="ru-RU" sz="2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871" name="Text Box 96"/>
            <p:cNvSpPr txBox="1">
              <a:spLocks noChangeArrowheads="1"/>
            </p:cNvSpPr>
            <p:nvPr/>
          </p:nvSpPr>
          <p:spPr bwMode="auto">
            <a:xfrm>
              <a:off x="768" y="1872"/>
              <a:ext cx="1824" cy="288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Количество записей</a:t>
              </a:r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152400" y="3276600"/>
            <a:ext cx="3962400" cy="457200"/>
            <a:chOff x="96" y="2064"/>
            <a:chExt cx="2496" cy="288"/>
          </a:xfrm>
        </p:grpSpPr>
        <p:sp>
          <p:nvSpPr>
            <p:cNvPr id="77868" name="Text Box 98"/>
            <p:cNvSpPr txBox="1">
              <a:spLocks noChangeArrowheads="1"/>
            </p:cNvSpPr>
            <p:nvPr/>
          </p:nvSpPr>
          <p:spPr bwMode="auto">
            <a:xfrm>
              <a:off x="96" y="2064"/>
              <a:ext cx="672" cy="288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SUM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77869" name="Text Box 99"/>
            <p:cNvSpPr txBox="1">
              <a:spLocks noChangeArrowheads="1"/>
            </p:cNvSpPr>
            <p:nvPr/>
          </p:nvSpPr>
          <p:spPr bwMode="auto">
            <a:xfrm>
              <a:off x="768" y="2064"/>
              <a:ext cx="1824" cy="288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Сумма значений</a:t>
              </a:r>
            </a:p>
          </p:txBody>
        </p: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152400" y="3581400"/>
            <a:ext cx="3962400" cy="457200"/>
            <a:chOff x="96" y="2256"/>
            <a:chExt cx="2496" cy="288"/>
          </a:xfrm>
        </p:grpSpPr>
        <p:sp>
          <p:nvSpPr>
            <p:cNvPr id="77866" name="Text Box 101"/>
            <p:cNvSpPr txBox="1">
              <a:spLocks noChangeArrowheads="1"/>
            </p:cNvSpPr>
            <p:nvPr/>
          </p:nvSpPr>
          <p:spPr bwMode="auto">
            <a:xfrm>
              <a:off x="96" y="2256"/>
              <a:ext cx="672" cy="288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AVG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77867" name="Text Box 102"/>
            <p:cNvSpPr txBox="1">
              <a:spLocks noChangeArrowheads="1"/>
            </p:cNvSpPr>
            <p:nvPr/>
          </p:nvSpPr>
          <p:spPr bwMode="auto">
            <a:xfrm>
              <a:off x="768" y="2256"/>
              <a:ext cx="1824" cy="288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Среднее значение</a:t>
              </a:r>
            </a:p>
          </p:txBody>
        </p:sp>
      </p:grpSp>
      <p:grpSp>
        <p:nvGrpSpPr>
          <p:cNvPr id="8" name="Group 127"/>
          <p:cNvGrpSpPr>
            <a:grpSpLocks/>
          </p:cNvGrpSpPr>
          <p:nvPr/>
        </p:nvGrpSpPr>
        <p:grpSpPr bwMode="auto">
          <a:xfrm>
            <a:off x="152400" y="3886200"/>
            <a:ext cx="3962400" cy="457200"/>
            <a:chOff x="96" y="2448"/>
            <a:chExt cx="2496" cy="288"/>
          </a:xfrm>
        </p:grpSpPr>
        <p:sp>
          <p:nvSpPr>
            <p:cNvPr id="77864" name="Text Box 104"/>
            <p:cNvSpPr txBox="1">
              <a:spLocks noChangeArrowheads="1"/>
            </p:cNvSpPr>
            <p:nvPr/>
          </p:nvSpPr>
          <p:spPr bwMode="auto">
            <a:xfrm>
              <a:off x="96" y="2448"/>
              <a:ext cx="672" cy="288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MIN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77865" name="Text Box 105"/>
            <p:cNvSpPr txBox="1">
              <a:spLocks noChangeArrowheads="1"/>
            </p:cNvSpPr>
            <p:nvPr/>
          </p:nvSpPr>
          <p:spPr bwMode="auto">
            <a:xfrm>
              <a:off x="768" y="2448"/>
              <a:ext cx="1824" cy="288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Минимальное значение</a:t>
              </a:r>
            </a:p>
          </p:txBody>
        </p:sp>
      </p:grp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152400" y="4191000"/>
            <a:ext cx="3962400" cy="457200"/>
            <a:chOff x="96" y="2640"/>
            <a:chExt cx="2496" cy="288"/>
          </a:xfrm>
        </p:grpSpPr>
        <p:sp>
          <p:nvSpPr>
            <p:cNvPr id="77862" name="Text Box 107"/>
            <p:cNvSpPr txBox="1">
              <a:spLocks noChangeArrowheads="1"/>
            </p:cNvSpPr>
            <p:nvPr/>
          </p:nvSpPr>
          <p:spPr bwMode="auto">
            <a:xfrm>
              <a:off x="96" y="2640"/>
              <a:ext cx="672" cy="288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MAX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77863" name="Text Box 108"/>
            <p:cNvSpPr txBox="1">
              <a:spLocks noChangeArrowheads="1"/>
            </p:cNvSpPr>
            <p:nvPr/>
          </p:nvSpPr>
          <p:spPr bwMode="auto">
            <a:xfrm>
              <a:off x="768" y="2640"/>
              <a:ext cx="1824" cy="288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Максимальное значение</a:t>
              </a:r>
            </a:p>
          </p:txBody>
        </p:sp>
      </p:grpSp>
      <p:grpSp>
        <p:nvGrpSpPr>
          <p:cNvPr id="10" name="Group 145"/>
          <p:cNvGrpSpPr>
            <a:grpSpLocks/>
          </p:cNvGrpSpPr>
          <p:nvPr/>
        </p:nvGrpSpPr>
        <p:grpSpPr bwMode="auto">
          <a:xfrm>
            <a:off x="5715000" y="5791200"/>
            <a:ext cx="3048000" cy="228600"/>
            <a:chOff x="3696" y="4128"/>
            <a:chExt cx="1920" cy="144"/>
          </a:xfrm>
        </p:grpSpPr>
        <p:sp>
          <p:nvSpPr>
            <p:cNvPr id="77860" name="Rectangle 130"/>
            <p:cNvSpPr>
              <a:spLocks noChangeArrowheads="1"/>
            </p:cNvSpPr>
            <p:nvPr/>
          </p:nvSpPr>
          <p:spPr bwMode="auto">
            <a:xfrm>
              <a:off x="3696" y="4128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77861" name="Rectangle 138"/>
            <p:cNvSpPr>
              <a:spLocks noChangeArrowheads="1"/>
            </p:cNvSpPr>
            <p:nvPr/>
          </p:nvSpPr>
          <p:spPr bwMode="auto">
            <a:xfrm>
              <a:off x="4656" y="4128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11" name="Group 144"/>
          <p:cNvGrpSpPr>
            <a:grpSpLocks/>
          </p:cNvGrpSpPr>
          <p:nvPr/>
        </p:nvGrpSpPr>
        <p:grpSpPr bwMode="auto">
          <a:xfrm>
            <a:off x="5715000" y="5562600"/>
            <a:ext cx="3048000" cy="228600"/>
            <a:chOff x="3696" y="3984"/>
            <a:chExt cx="1920" cy="144"/>
          </a:xfrm>
        </p:grpSpPr>
        <p:sp>
          <p:nvSpPr>
            <p:cNvPr id="77858" name="Rectangle 131"/>
            <p:cNvSpPr>
              <a:spLocks noChangeArrowheads="1"/>
            </p:cNvSpPr>
            <p:nvPr/>
          </p:nvSpPr>
          <p:spPr bwMode="auto">
            <a:xfrm>
              <a:off x="3696" y="3984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7859" name="Rectangle 139"/>
            <p:cNvSpPr>
              <a:spLocks noChangeArrowheads="1"/>
            </p:cNvSpPr>
            <p:nvPr/>
          </p:nvSpPr>
          <p:spPr bwMode="auto">
            <a:xfrm>
              <a:off x="4656" y="3984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12" name="Group 143"/>
          <p:cNvGrpSpPr>
            <a:grpSpLocks/>
          </p:cNvGrpSpPr>
          <p:nvPr/>
        </p:nvGrpSpPr>
        <p:grpSpPr bwMode="auto">
          <a:xfrm>
            <a:off x="5715000" y="5334000"/>
            <a:ext cx="3048000" cy="228600"/>
            <a:chOff x="3696" y="3840"/>
            <a:chExt cx="1920" cy="144"/>
          </a:xfrm>
        </p:grpSpPr>
        <p:sp>
          <p:nvSpPr>
            <p:cNvPr id="77855" name="Rectangle 129"/>
            <p:cNvSpPr>
              <a:spLocks noChangeArrowheads="1"/>
            </p:cNvSpPr>
            <p:nvPr/>
          </p:nvSpPr>
          <p:spPr bwMode="auto">
            <a:xfrm>
              <a:off x="3696" y="3840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7856" name="Rectangle 137"/>
            <p:cNvSpPr>
              <a:spLocks noChangeArrowheads="1"/>
            </p:cNvSpPr>
            <p:nvPr/>
          </p:nvSpPr>
          <p:spPr bwMode="auto">
            <a:xfrm>
              <a:off x="4656" y="3840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77857" name="Line 140"/>
            <p:cNvSpPr>
              <a:spLocks noChangeShapeType="1"/>
            </p:cNvSpPr>
            <p:nvPr/>
          </p:nvSpPr>
          <p:spPr bwMode="auto">
            <a:xfrm>
              <a:off x="4656" y="38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sp>
        <p:nvSpPr>
          <p:cNvPr id="309394" name="Text Box 146"/>
          <p:cNvSpPr txBox="1">
            <a:spLocks noChangeArrowheads="1"/>
          </p:cNvSpPr>
          <p:nvPr/>
        </p:nvSpPr>
        <p:spPr bwMode="auto">
          <a:xfrm>
            <a:off x="228600" y="5029200"/>
            <a:ext cx="5257800" cy="16351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i="1">
                <a:solidFill>
                  <a:srgbClr val="000000"/>
                </a:solidFill>
                <a:latin typeface="Bookman Old Style" pitchFamily="18" charset="0"/>
              </a:rPr>
              <a:t>Запрос.</a:t>
            </a:r>
            <a:r>
              <a:rPr lang="ru-RU" sz="2000">
                <a:solidFill>
                  <a:srgbClr val="000000"/>
                </a:solidFill>
              </a:rPr>
              <a:t> Сколько участков обслуживает поликлиника (ск.разных номеров участков).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COUNT (DISTINCT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НомУчастка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Участки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GROUP BY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НомерУчастка</a:t>
            </a:r>
            <a:endParaRPr lang="ru-RU" sz="2000" b="1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3" name="Group 156"/>
          <p:cNvGrpSpPr>
            <a:grpSpLocks/>
          </p:cNvGrpSpPr>
          <p:nvPr/>
        </p:nvGrpSpPr>
        <p:grpSpPr bwMode="auto">
          <a:xfrm>
            <a:off x="5715000" y="4724400"/>
            <a:ext cx="3048000" cy="1295400"/>
            <a:chOff x="3600" y="2976"/>
            <a:chExt cx="1920" cy="816"/>
          </a:xfrm>
        </p:grpSpPr>
        <p:sp>
          <p:nvSpPr>
            <p:cNvPr id="77850" name="Rectangle 133"/>
            <p:cNvSpPr>
              <a:spLocks noChangeArrowheads="1"/>
            </p:cNvSpPr>
            <p:nvPr/>
          </p:nvSpPr>
          <p:spPr bwMode="auto">
            <a:xfrm>
              <a:off x="3600" y="2976"/>
              <a:ext cx="1920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</a:p>
          </p:txBody>
        </p:sp>
        <p:sp>
          <p:nvSpPr>
            <p:cNvPr id="77851" name="Rectangle 134"/>
            <p:cNvSpPr>
              <a:spLocks noChangeArrowheads="1"/>
            </p:cNvSpPr>
            <p:nvPr/>
          </p:nvSpPr>
          <p:spPr bwMode="auto">
            <a:xfrm>
              <a:off x="3600" y="3168"/>
              <a:ext cx="960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НомУчастка</a:t>
              </a:r>
            </a:p>
          </p:txBody>
        </p:sp>
        <p:sp>
          <p:nvSpPr>
            <p:cNvPr id="77852" name="Rectangle 141"/>
            <p:cNvSpPr>
              <a:spLocks noChangeArrowheads="1"/>
            </p:cNvSpPr>
            <p:nvPr/>
          </p:nvSpPr>
          <p:spPr bwMode="auto">
            <a:xfrm>
              <a:off x="4560" y="3168"/>
              <a:ext cx="960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COUNT (*)</a:t>
              </a:r>
              <a:endParaRPr lang="ru-RU" sz="2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853" name="Line 136"/>
            <p:cNvSpPr>
              <a:spLocks noChangeShapeType="1"/>
            </p:cNvSpPr>
            <p:nvPr/>
          </p:nvSpPr>
          <p:spPr bwMode="auto">
            <a:xfrm>
              <a:off x="3600" y="3360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7854" name="Rectangle 135"/>
            <p:cNvSpPr>
              <a:spLocks noChangeArrowheads="1"/>
            </p:cNvSpPr>
            <p:nvPr/>
          </p:nvSpPr>
          <p:spPr bwMode="auto">
            <a:xfrm>
              <a:off x="3600" y="2976"/>
              <a:ext cx="1920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sp>
        <p:nvSpPr>
          <p:cNvPr id="309395" name="Rectangle 147"/>
          <p:cNvSpPr>
            <a:spLocks noChangeArrowheads="1"/>
          </p:cNvSpPr>
          <p:nvPr/>
        </p:nvSpPr>
        <p:spPr bwMode="auto">
          <a:xfrm>
            <a:off x="6553200" y="6477000"/>
            <a:ext cx="1524000" cy="228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grpSp>
        <p:nvGrpSpPr>
          <p:cNvPr id="14" name="Group 155"/>
          <p:cNvGrpSpPr>
            <a:grpSpLocks/>
          </p:cNvGrpSpPr>
          <p:nvPr/>
        </p:nvGrpSpPr>
        <p:grpSpPr bwMode="auto">
          <a:xfrm>
            <a:off x="6553200" y="5867400"/>
            <a:ext cx="1524000" cy="838200"/>
            <a:chOff x="4128" y="3696"/>
            <a:chExt cx="960" cy="528"/>
          </a:xfrm>
        </p:grpSpPr>
        <p:sp>
          <p:nvSpPr>
            <p:cNvPr id="77846" name="Rectangle 151"/>
            <p:cNvSpPr>
              <a:spLocks noChangeArrowheads="1"/>
            </p:cNvSpPr>
            <p:nvPr/>
          </p:nvSpPr>
          <p:spPr bwMode="auto">
            <a:xfrm>
              <a:off x="4128" y="3696"/>
              <a:ext cx="960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</a:p>
          </p:txBody>
        </p:sp>
        <p:sp>
          <p:nvSpPr>
            <p:cNvPr id="77847" name="Rectangle 152"/>
            <p:cNvSpPr>
              <a:spLocks noChangeArrowheads="1"/>
            </p:cNvSpPr>
            <p:nvPr/>
          </p:nvSpPr>
          <p:spPr bwMode="auto">
            <a:xfrm>
              <a:off x="4128" y="3888"/>
              <a:ext cx="960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COUNT (DI</a:t>
              </a:r>
              <a:endParaRPr lang="ru-RU" sz="2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848" name="Rectangle 153"/>
            <p:cNvSpPr>
              <a:spLocks noChangeArrowheads="1"/>
            </p:cNvSpPr>
            <p:nvPr/>
          </p:nvSpPr>
          <p:spPr bwMode="auto">
            <a:xfrm>
              <a:off x="4128" y="3696"/>
              <a:ext cx="960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7849" name="Line 154"/>
            <p:cNvSpPr>
              <a:spLocks noChangeShapeType="1"/>
            </p:cNvSpPr>
            <p:nvPr/>
          </p:nvSpPr>
          <p:spPr bwMode="auto">
            <a:xfrm>
              <a:off x="4128" y="408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sp>
        <p:nvSpPr>
          <p:cNvPr id="77845" name="Номер слайда 5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97574E-57CC-4835-9396-3534941C0ACD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16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0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0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  <p:bldP spid="309253" grpId="0" animBg="1" autoUpdateAnimBg="0"/>
      <p:bldP spid="309325" grpId="0" animBg="1" autoUpdateAnimBg="0"/>
      <p:bldP spid="309394" grpId="0" animBg="1" autoUpdateAnimBg="0"/>
      <p:bldP spid="30939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76200" y="685800"/>
            <a:ext cx="8991600" cy="60007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b="1" i="1">
                <a:solidFill>
                  <a:srgbClr val="000000"/>
                </a:solidFill>
                <a:latin typeface="Bookman Old Style" pitchFamily="18" charset="0"/>
              </a:rPr>
              <a:t>Запрос.</a:t>
            </a:r>
            <a:r>
              <a:rPr lang="ru-RU" sz="2000">
                <a:solidFill>
                  <a:srgbClr val="000000"/>
                </a:solidFill>
              </a:rPr>
              <a:t> Какие отделения поликлиники и какое количество пенсионеров 2-го участка с диагнозом «Радикулит» посетило за осенне-зимний период 2000-01гг? </a:t>
            </a:r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smtClean="0">
                <a:latin typeface="Arial" charset="0"/>
              </a:rPr>
              <a:t>Пример сложного запроса </a:t>
            </a: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76200" y="1371600"/>
            <a:ext cx="8991600" cy="35052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 rot="10800000" flipH="1">
            <a:off x="1828800" y="1981200"/>
            <a:ext cx="609600" cy="457200"/>
            <a:chOff x="2208" y="1536"/>
            <a:chExt cx="672" cy="432"/>
          </a:xfrm>
        </p:grpSpPr>
        <p:sp>
          <p:nvSpPr>
            <p:cNvPr id="78973" name="Line 22"/>
            <p:cNvSpPr>
              <a:spLocks noChangeShapeType="1"/>
            </p:cNvSpPr>
            <p:nvPr/>
          </p:nvSpPr>
          <p:spPr bwMode="auto">
            <a:xfrm flipV="1">
              <a:off x="2304" y="1536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8974" name="Line 23"/>
            <p:cNvSpPr>
              <a:spLocks noChangeShapeType="1"/>
            </p:cNvSpPr>
            <p:nvPr/>
          </p:nvSpPr>
          <p:spPr bwMode="auto">
            <a:xfrm>
              <a:off x="2208" y="19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8975" name="Line 24"/>
            <p:cNvSpPr>
              <a:spLocks noChangeShapeType="1"/>
            </p:cNvSpPr>
            <p:nvPr/>
          </p:nvSpPr>
          <p:spPr bwMode="auto">
            <a:xfrm>
              <a:off x="2784" y="15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828800" y="1614488"/>
            <a:ext cx="609600" cy="747712"/>
            <a:chOff x="1200" y="921"/>
            <a:chExt cx="384" cy="471"/>
          </a:xfrm>
        </p:grpSpPr>
        <p:sp>
          <p:nvSpPr>
            <p:cNvPr id="78971" name="Text Box 26"/>
            <p:cNvSpPr txBox="1">
              <a:spLocks noChangeArrowheads="1"/>
            </p:cNvSpPr>
            <p:nvPr/>
          </p:nvSpPr>
          <p:spPr bwMode="auto">
            <a:xfrm>
              <a:off x="1200" y="921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8972" name="Text Box 27"/>
            <p:cNvSpPr txBox="1">
              <a:spLocks noChangeArrowheads="1"/>
            </p:cNvSpPr>
            <p:nvPr/>
          </p:nvSpPr>
          <p:spPr bwMode="auto">
            <a:xfrm>
              <a:off x="1392" y="1161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N</a:t>
              </a:r>
              <a:endParaRPr 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58"/>
          <p:cNvGrpSpPr>
            <a:grpSpLocks/>
          </p:cNvGrpSpPr>
          <p:nvPr/>
        </p:nvGrpSpPr>
        <p:grpSpPr bwMode="auto">
          <a:xfrm>
            <a:off x="4267200" y="3733800"/>
            <a:ext cx="990600" cy="442913"/>
            <a:chOff x="2688" y="2352"/>
            <a:chExt cx="624" cy="279"/>
          </a:xfrm>
        </p:grpSpPr>
        <p:sp>
          <p:nvSpPr>
            <p:cNvPr id="78969" name="Text Box 57"/>
            <p:cNvSpPr txBox="1">
              <a:spLocks noChangeArrowheads="1"/>
            </p:cNvSpPr>
            <p:nvPr/>
          </p:nvSpPr>
          <p:spPr bwMode="auto">
            <a:xfrm>
              <a:off x="3143" y="2400"/>
              <a:ext cx="1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N</a:t>
              </a: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78970" name="Text Box 58"/>
            <p:cNvSpPr txBox="1">
              <a:spLocks noChangeArrowheads="1"/>
            </p:cNvSpPr>
            <p:nvPr/>
          </p:nvSpPr>
          <p:spPr bwMode="auto">
            <a:xfrm>
              <a:off x="2688" y="2352"/>
              <a:ext cx="1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4648200" y="3048000"/>
            <a:ext cx="609600" cy="533400"/>
            <a:chOff x="2736" y="2784"/>
            <a:chExt cx="384" cy="192"/>
          </a:xfrm>
        </p:grpSpPr>
        <p:sp>
          <p:nvSpPr>
            <p:cNvPr id="78966" name="Line 74"/>
            <p:cNvSpPr>
              <a:spLocks noChangeShapeType="1"/>
            </p:cNvSpPr>
            <p:nvPr/>
          </p:nvSpPr>
          <p:spPr bwMode="auto">
            <a:xfrm>
              <a:off x="2736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8967" name="Line 75"/>
            <p:cNvSpPr>
              <a:spLocks noChangeShapeType="1"/>
            </p:cNvSpPr>
            <p:nvPr/>
          </p:nvSpPr>
          <p:spPr bwMode="auto">
            <a:xfrm>
              <a:off x="2832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8968" name="Line 76"/>
            <p:cNvSpPr>
              <a:spLocks noChangeShapeType="1"/>
            </p:cNvSpPr>
            <p:nvPr/>
          </p:nvSpPr>
          <p:spPr bwMode="auto">
            <a:xfrm flipH="1">
              <a:off x="3024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4648200" y="2681288"/>
            <a:ext cx="609600" cy="823912"/>
            <a:chOff x="2928" y="1689"/>
            <a:chExt cx="384" cy="519"/>
          </a:xfrm>
        </p:grpSpPr>
        <p:sp>
          <p:nvSpPr>
            <p:cNvPr id="78964" name="Text Box 78"/>
            <p:cNvSpPr txBox="1">
              <a:spLocks noChangeArrowheads="1"/>
            </p:cNvSpPr>
            <p:nvPr/>
          </p:nvSpPr>
          <p:spPr bwMode="auto">
            <a:xfrm>
              <a:off x="3143" y="1977"/>
              <a:ext cx="1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N</a:t>
              </a: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78965" name="Text Box 79"/>
            <p:cNvSpPr txBox="1">
              <a:spLocks noChangeArrowheads="1"/>
            </p:cNvSpPr>
            <p:nvPr/>
          </p:nvSpPr>
          <p:spPr bwMode="auto">
            <a:xfrm>
              <a:off x="2928" y="1689"/>
              <a:ext cx="1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7" name="Group 93"/>
          <p:cNvGrpSpPr>
            <a:grpSpLocks/>
          </p:cNvGrpSpPr>
          <p:nvPr/>
        </p:nvGrpSpPr>
        <p:grpSpPr bwMode="auto">
          <a:xfrm flipV="1">
            <a:off x="3886200" y="2133600"/>
            <a:ext cx="3429000" cy="152400"/>
            <a:chOff x="2494" y="1343"/>
            <a:chExt cx="1970" cy="673"/>
          </a:xfrm>
        </p:grpSpPr>
        <p:sp>
          <p:nvSpPr>
            <p:cNvPr id="78961" name="Line 94"/>
            <p:cNvSpPr>
              <a:spLocks noChangeShapeType="1"/>
            </p:cNvSpPr>
            <p:nvPr/>
          </p:nvSpPr>
          <p:spPr bwMode="auto">
            <a:xfrm rot="10800000" flipH="1" flipV="1">
              <a:off x="2592" y="1344"/>
              <a:ext cx="16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8962" name="Line 95"/>
            <p:cNvSpPr>
              <a:spLocks noChangeShapeType="1"/>
            </p:cNvSpPr>
            <p:nvPr/>
          </p:nvSpPr>
          <p:spPr bwMode="auto">
            <a:xfrm rot="10800000" flipH="1" flipV="1">
              <a:off x="2494" y="1343"/>
              <a:ext cx="9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8963" name="Line 96"/>
            <p:cNvSpPr>
              <a:spLocks noChangeShapeType="1"/>
            </p:cNvSpPr>
            <p:nvPr/>
          </p:nvSpPr>
          <p:spPr bwMode="auto">
            <a:xfrm rot="10800000" flipH="1">
              <a:off x="4272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155"/>
          <p:cNvGrpSpPr>
            <a:grpSpLocks/>
          </p:cNvGrpSpPr>
          <p:nvPr/>
        </p:nvGrpSpPr>
        <p:grpSpPr bwMode="auto">
          <a:xfrm>
            <a:off x="3886200" y="1766888"/>
            <a:ext cx="3429000" cy="519112"/>
            <a:chOff x="2448" y="1113"/>
            <a:chExt cx="2160" cy="327"/>
          </a:xfrm>
        </p:grpSpPr>
        <p:sp>
          <p:nvSpPr>
            <p:cNvPr id="78959" name="Text Box 98"/>
            <p:cNvSpPr txBox="1">
              <a:spLocks noChangeArrowheads="1"/>
            </p:cNvSpPr>
            <p:nvPr/>
          </p:nvSpPr>
          <p:spPr bwMode="auto">
            <a:xfrm>
              <a:off x="2448" y="120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8960" name="Text Box 99"/>
            <p:cNvSpPr txBox="1">
              <a:spLocks noChangeArrowheads="1"/>
            </p:cNvSpPr>
            <p:nvPr/>
          </p:nvSpPr>
          <p:spPr bwMode="auto">
            <a:xfrm>
              <a:off x="4416" y="1113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N</a:t>
              </a:r>
            </a:p>
          </p:txBody>
        </p:sp>
      </p:grpSp>
      <p:grpSp>
        <p:nvGrpSpPr>
          <p:cNvPr id="9" name="Group 100"/>
          <p:cNvGrpSpPr>
            <a:grpSpLocks/>
          </p:cNvGrpSpPr>
          <p:nvPr/>
        </p:nvGrpSpPr>
        <p:grpSpPr bwMode="auto">
          <a:xfrm>
            <a:off x="6705600" y="2362200"/>
            <a:ext cx="609600" cy="152400"/>
            <a:chOff x="3696" y="2160"/>
            <a:chExt cx="768" cy="192"/>
          </a:xfrm>
        </p:grpSpPr>
        <p:sp>
          <p:nvSpPr>
            <p:cNvPr id="78956" name="Line 101"/>
            <p:cNvSpPr>
              <a:spLocks noChangeShapeType="1"/>
            </p:cNvSpPr>
            <p:nvPr/>
          </p:nvSpPr>
          <p:spPr bwMode="auto">
            <a:xfrm rot="10800000" flipH="1">
              <a:off x="3792" y="2160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8957" name="Line 102"/>
            <p:cNvSpPr>
              <a:spLocks noChangeShapeType="1"/>
            </p:cNvSpPr>
            <p:nvPr/>
          </p:nvSpPr>
          <p:spPr bwMode="auto">
            <a:xfrm rot="10800000" flipH="1" flipV="1">
              <a:off x="3696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8958" name="Line 103"/>
            <p:cNvSpPr>
              <a:spLocks noChangeShapeType="1"/>
            </p:cNvSpPr>
            <p:nvPr/>
          </p:nvSpPr>
          <p:spPr bwMode="auto">
            <a:xfrm rot="10800000" flipH="1">
              <a:off x="4368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156"/>
          <p:cNvGrpSpPr>
            <a:grpSpLocks/>
          </p:cNvGrpSpPr>
          <p:nvPr/>
        </p:nvGrpSpPr>
        <p:grpSpPr bwMode="auto">
          <a:xfrm>
            <a:off x="6705600" y="2147888"/>
            <a:ext cx="609600" cy="657225"/>
            <a:chOff x="4224" y="1353"/>
            <a:chExt cx="384" cy="414"/>
          </a:xfrm>
        </p:grpSpPr>
        <p:sp>
          <p:nvSpPr>
            <p:cNvPr id="78954" name="Text Box 105"/>
            <p:cNvSpPr txBox="1">
              <a:spLocks noChangeArrowheads="1"/>
            </p:cNvSpPr>
            <p:nvPr/>
          </p:nvSpPr>
          <p:spPr bwMode="auto">
            <a:xfrm>
              <a:off x="4224" y="1353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8955" name="Text Box 106"/>
            <p:cNvSpPr txBox="1">
              <a:spLocks noChangeArrowheads="1"/>
            </p:cNvSpPr>
            <p:nvPr/>
          </p:nvSpPr>
          <p:spPr bwMode="auto">
            <a:xfrm>
              <a:off x="4416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N</a:t>
              </a:r>
            </a:p>
          </p:txBody>
        </p:sp>
      </p:grp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2438400" y="1752600"/>
            <a:ext cx="1447800" cy="2971800"/>
            <a:chOff x="1584" y="1008"/>
            <a:chExt cx="912" cy="187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584" y="1008"/>
              <a:ext cx="912" cy="1872"/>
              <a:chOff x="1584" y="1008"/>
              <a:chExt cx="912" cy="1872"/>
            </a:xfrm>
          </p:grpSpPr>
          <p:sp>
            <p:nvSpPr>
              <p:cNvPr id="78952" name="Rectangle 8"/>
              <p:cNvSpPr>
                <a:spLocks noChangeArrowheads="1"/>
              </p:cNvSpPr>
              <p:nvPr/>
            </p:nvSpPr>
            <p:spPr bwMode="auto">
              <a:xfrm>
                <a:off x="1584" y="1008"/>
                <a:ext cx="912" cy="1872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53" name="Rectangle 9"/>
              <p:cNvSpPr>
                <a:spLocks noChangeArrowheads="1"/>
              </p:cNvSpPr>
              <p:nvPr/>
            </p:nvSpPr>
            <p:spPr bwMode="auto">
              <a:xfrm>
                <a:off x="1584" y="1008"/>
                <a:ext cx="912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Сотрудники</a:t>
                </a:r>
              </a:p>
            </p:txBody>
          </p:sp>
        </p:grpSp>
        <p:grpSp>
          <p:nvGrpSpPr>
            <p:cNvPr id="13" name="Group 118"/>
            <p:cNvGrpSpPr>
              <a:grpSpLocks/>
            </p:cNvGrpSpPr>
            <p:nvPr/>
          </p:nvGrpSpPr>
          <p:grpSpPr bwMode="auto">
            <a:xfrm>
              <a:off x="1632" y="1248"/>
              <a:ext cx="816" cy="1584"/>
              <a:chOff x="1632" y="1248"/>
              <a:chExt cx="816" cy="1584"/>
            </a:xfrm>
          </p:grpSpPr>
          <p:sp>
            <p:nvSpPr>
              <p:cNvPr id="78939" name="Rectangle 10"/>
              <p:cNvSpPr>
                <a:spLocks noChangeArrowheads="1"/>
              </p:cNvSpPr>
              <p:nvPr/>
            </p:nvSpPr>
            <p:spPr bwMode="auto">
              <a:xfrm>
                <a:off x="1632" y="1968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i="1">
                    <a:solidFill>
                      <a:srgbClr val="000000"/>
                    </a:solidFill>
                    <a:latin typeface="Arial" charset="0"/>
                  </a:rPr>
                  <a:t>Должность</a:t>
                </a:r>
              </a:p>
            </p:txBody>
          </p:sp>
          <p:sp>
            <p:nvSpPr>
              <p:cNvPr id="78940" name="Rectangle 11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ФамИОСот</a:t>
                </a:r>
              </a:p>
            </p:txBody>
          </p:sp>
          <p:sp>
            <p:nvSpPr>
              <p:cNvPr id="78941" name="Rectangle 12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Ставка</a:t>
                </a:r>
              </a:p>
            </p:txBody>
          </p:sp>
          <p:sp>
            <p:nvSpPr>
              <p:cNvPr id="78942" name="Rectangle 13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ПерсНадб</a:t>
                </a:r>
              </a:p>
            </p:txBody>
          </p:sp>
          <p:sp>
            <p:nvSpPr>
              <p:cNvPr id="78943" name="Rectangle 14"/>
              <p:cNvSpPr>
                <a:spLocks noChangeArrowheads="1"/>
              </p:cNvSpPr>
              <p:nvPr/>
            </p:nvSpPr>
            <p:spPr bwMode="auto">
              <a:xfrm>
                <a:off x="1632" y="2400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Кабинет</a:t>
                </a:r>
              </a:p>
            </p:txBody>
          </p:sp>
          <p:sp>
            <p:nvSpPr>
              <p:cNvPr id="78944" name="Rectangle 15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ВнутрТеле</a:t>
                </a:r>
              </a:p>
            </p:txBody>
          </p:sp>
          <p:sp>
            <p:nvSpPr>
              <p:cNvPr id="78945" name="Rectangle 16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i="1">
                    <a:solidFill>
                      <a:srgbClr val="000000"/>
                    </a:solidFill>
                    <a:latin typeface="Arial" charset="0"/>
                  </a:rPr>
                  <a:t>Подраздел</a:t>
                </a:r>
              </a:p>
            </p:txBody>
          </p:sp>
          <p:sp>
            <p:nvSpPr>
              <p:cNvPr id="78946" name="Rectangle 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ИмяСотр</a:t>
                </a:r>
              </a:p>
            </p:txBody>
          </p:sp>
          <p:sp>
            <p:nvSpPr>
              <p:cNvPr id="78947" name="Rectangle 18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ОтчСотр</a:t>
                </a:r>
              </a:p>
            </p:txBody>
          </p:sp>
          <p:sp>
            <p:nvSpPr>
              <p:cNvPr id="78948" name="Rectangle 19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ФамСотр</a:t>
                </a:r>
              </a:p>
            </p:txBody>
          </p:sp>
          <p:sp>
            <p:nvSpPr>
              <p:cNvPr id="78949" name="Rectangle 20"/>
              <p:cNvSpPr>
                <a:spLocks noChangeArrowheads="1"/>
              </p:cNvSpPr>
              <p:nvPr/>
            </p:nvSpPr>
            <p:spPr bwMode="auto">
              <a:xfrm>
                <a:off x="1632" y="1248"/>
                <a:ext cx="81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b="1">
                    <a:solidFill>
                      <a:srgbClr val="000000"/>
                    </a:solidFill>
                    <a:latin typeface="Arial" charset="0"/>
                  </a:rPr>
                  <a:t>КодСотр</a:t>
                </a:r>
              </a:p>
            </p:txBody>
          </p:sp>
          <p:sp>
            <p:nvSpPr>
              <p:cNvPr id="78950" name="Rectangle 10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816" cy="144"/>
              </a:xfrm>
              <a:prstGeom prst="rect">
                <a:avLst/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КодПодр</a:t>
                </a:r>
              </a:p>
            </p:txBody>
          </p:sp>
          <p:sp>
            <p:nvSpPr>
              <p:cNvPr id="78951" name="Rectangle 108"/>
              <p:cNvSpPr>
                <a:spLocks noChangeArrowheads="1"/>
              </p:cNvSpPr>
              <p:nvPr/>
            </p:nvSpPr>
            <p:spPr bwMode="auto">
              <a:xfrm>
                <a:off x="1632" y="1968"/>
                <a:ext cx="816" cy="144"/>
              </a:xfrm>
              <a:prstGeom prst="rect">
                <a:avLst/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КодДолжн</a:t>
                </a:r>
              </a:p>
            </p:txBody>
          </p:sp>
        </p:grp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7315200" y="1447800"/>
            <a:ext cx="1676400" cy="2743200"/>
            <a:chOff x="4464" y="1584"/>
            <a:chExt cx="1056" cy="1728"/>
          </a:xfrm>
        </p:grpSpPr>
        <p:grpSp>
          <p:nvGrpSpPr>
            <p:cNvPr id="15" name="Group 80"/>
            <p:cNvGrpSpPr>
              <a:grpSpLocks/>
            </p:cNvGrpSpPr>
            <p:nvPr/>
          </p:nvGrpSpPr>
          <p:grpSpPr bwMode="auto">
            <a:xfrm>
              <a:off x="4464" y="1584"/>
              <a:ext cx="1056" cy="1728"/>
              <a:chOff x="4464" y="1584"/>
              <a:chExt cx="1056" cy="1728"/>
            </a:xfrm>
          </p:grpSpPr>
          <p:sp>
            <p:nvSpPr>
              <p:cNvPr id="78935" name="Rectangle 81"/>
              <p:cNvSpPr>
                <a:spLocks noChangeArrowheads="1"/>
              </p:cNvSpPr>
              <p:nvPr/>
            </p:nvSpPr>
            <p:spPr bwMode="auto">
              <a:xfrm>
                <a:off x="4464" y="1584"/>
                <a:ext cx="1056" cy="1728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36" name="Rectangle 82"/>
              <p:cNvSpPr>
                <a:spLocks noChangeArrowheads="1"/>
              </p:cNvSpPr>
              <p:nvPr/>
            </p:nvSpPr>
            <p:spPr bwMode="auto">
              <a:xfrm>
                <a:off x="4464" y="1584"/>
                <a:ext cx="1056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Заключения</a:t>
                </a:r>
              </a:p>
            </p:txBody>
          </p:sp>
        </p:grpSp>
        <p:sp>
          <p:nvSpPr>
            <p:cNvPr id="78922" name="Rectangle 83"/>
            <p:cNvSpPr>
              <a:spLocks noChangeArrowheads="1"/>
            </p:cNvSpPr>
            <p:nvPr/>
          </p:nvSpPr>
          <p:spPr bwMode="auto">
            <a:xfrm>
              <a:off x="4512" y="182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КодЗакл</a:t>
              </a:r>
            </a:p>
          </p:txBody>
        </p:sp>
        <p:sp>
          <p:nvSpPr>
            <p:cNvPr id="78923" name="Rectangle 84"/>
            <p:cNvSpPr>
              <a:spLocks noChangeArrowheads="1"/>
            </p:cNvSpPr>
            <p:nvPr/>
          </p:nvSpPr>
          <p:spPr bwMode="auto">
            <a:xfrm>
              <a:off x="4512" y="1968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Сотрудник</a:t>
              </a:r>
            </a:p>
          </p:txBody>
        </p:sp>
        <p:sp>
          <p:nvSpPr>
            <p:cNvPr id="78924" name="Rectangle 85"/>
            <p:cNvSpPr>
              <a:spLocks noChangeArrowheads="1"/>
            </p:cNvSpPr>
            <p:nvPr/>
          </p:nvSpPr>
          <p:spPr bwMode="auto">
            <a:xfrm>
              <a:off x="4512" y="2256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ДатаПриема</a:t>
              </a:r>
            </a:p>
          </p:txBody>
        </p:sp>
        <p:sp>
          <p:nvSpPr>
            <p:cNvPr id="78925" name="Rectangle 86"/>
            <p:cNvSpPr>
              <a:spLocks noChangeArrowheads="1"/>
            </p:cNvSpPr>
            <p:nvPr/>
          </p:nvSpPr>
          <p:spPr bwMode="auto">
            <a:xfrm>
              <a:off x="4512" y="2976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ДатаСледПр</a:t>
              </a:r>
            </a:p>
          </p:txBody>
        </p:sp>
        <p:sp>
          <p:nvSpPr>
            <p:cNvPr id="78926" name="Rectangle 87"/>
            <p:cNvSpPr>
              <a:spLocks noChangeArrowheads="1"/>
            </p:cNvSpPr>
            <p:nvPr/>
          </p:nvSpPr>
          <p:spPr bwMode="auto">
            <a:xfrm>
              <a:off x="4512" y="2688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ДопОписДиа</a:t>
              </a:r>
            </a:p>
          </p:txBody>
        </p:sp>
        <p:sp>
          <p:nvSpPr>
            <p:cNvPr id="78927" name="Rectangle 88"/>
            <p:cNvSpPr>
              <a:spLocks noChangeArrowheads="1"/>
            </p:cNvSpPr>
            <p:nvPr/>
          </p:nvSpPr>
          <p:spPr bwMode="auto">
            <a:xfrm>
              <a:off x="4512" y="3120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ВрСледПрие</a:t>
              </a:r>
            </a:p>
          </p:txBody>
        </p:sp>
        <p:sp>
          <p:nvSpPr>
            <p:cNvPr id="78928" name="Rectangle 89"/>
            <p:cNvSpPr>
              <a:spLocks noChangeArrowheads="1"/>
            </p:cNvSpPr>
            <p:nvPr/>
          </p:nvSpPr>
          <p:spPr bwMode="auto">
            <a:xfrm>
              <a:off x="4512" y="254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Диагноз</a:t>
              </a:r>
            </a:p>
          </p:txBody>
        </p:sp>
        <p:sp>
          <p:nvSpPr>
            <p:cNvPr id="78929" name="Rectangle 90"/>
            <p:cNvSpPr>
              <a:spLocks noChangeArrowheads="1"/>
            </p:cNvSpPr>
            <p:nvPr/>
          </p:nvSpPr>
          <p:spPr bwMode="auto">
            <a:xfrm>
              <a:off x="4512" y="2400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ВремяПрием</a:t>
              </a:r>
            </a:p>
          </p:txBody>
        </p:sp>
        <p:sp>
          <p:nvSpPr>
            <p:cNvPr id="78930" name="Rectangle 91"/>
            <p:cNvSpPr>
              <a:spLocks noChangeArrowheads="1"/>
            </p:cNvSpPr>
            <p:nvPr/>
          </p:nvSpPr>
          <p:spPr bwMode="auto">
            <a:xfrm>
              <a:off x="4512" y="2832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НомБольнЛи</a:t>
              </a:r>
            </a:p>
          </p:txBody>
        </p:sp>
        <p:sp>
          <p:nvSpPr>
            <p:cNvPr id="78931" name="Rectangle 92"/>
            <p:cNvSpPr>
              <a:spLocks noChangeArrowheads="1"/>
            </p:cNvSpPr>
            <p:nvPr/>
          </p:nvSpPr>
          <p:spPr bwMode="auto">
            <a:xfrm>
              <a:off x="4512" y="2112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Пациент</a:t>
              </a:r>
            </a:p>
          </p:txBody>
        </p:sp>
        <p:sp>
          <p:nvSpPr>
            <p:cNvPr id="78932" name="Rectangle 112"/>
            <p:cNvSpPr>
              <a:spLocks noChangeArrowheads="1"/>
            </p:cNvSpPr>
            <p:nvPr/>
          </p:nvSpPr>
          <p:spPr bwMode="auto">
            <a:xfrm>
              <a:off x="4512" y="1968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КодСотр</a:t>
              </a:r>
            </a:p>
          </p:txBody>
        </p:sp>
        <p:sp>
          <p:nvSpPr>
            <p:cNvPr id="78933" name="Rectangle 113"/>
            <p:cNvSpPr>
              <a:spLocks noChangeArrowheads="1"/>
            </p:cNvSpPr>
            <p:nvPr/>
          </p:nvSpPr>
          <p:spPr bwMode="auto">
            <a:xfrm>
              <a:off x="4512" y="2544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КодДиагн</a:t>
              </a:r>
            </a:p>
          </p:txBody>
        </p:sp>
        <p:sp>
          <p:nvSpPr>
            <p:cNvPr id="78934" name="Rectangle 114"/>
            <p:cNvSpPr>
              <a:spLocks noChangeArrowheads="1"/>
            </p:cNvSpPr>
            <p:nvPr/>
          </p:nvSpPr>
          <p:spPr bwMode="auto">
            <a:xfrm>
              <a:off x="4512" y="2112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КодПац</a:t>
              </a:r>
            </a:p>
          </p:txBody>
        </p:sp>
      </p:grpSp>
      <p:grpSp>
        <p:nvGrpSpPr>
          <p:cNvPr id="16" name="Group 119"/>
          <p:cNvGrpSpPr>
            <a:grpSpLocks/>
          </p:cNvGrpSpPr>
          <p:nvPr/>
        </p:nvGrpSpPr>
        <p:grpSpPr bwMode="auto">
          <a:xfrm>
            <a:off x="3124200" y="2514600"/>
            <a:ext cx="1524000" cy="1143000"/>
            <a:chOff x="1824" y="2448"/>
            <a:chExt cx="960" cy="720"/>
          </a:xfrm>
        </p:grpSpPr>
        <p:grpSp>
          <p:nvGrpSpPr>
            <p:cNvPr id="17" name="Group 59"/>
            <p:cNvGrpSpPr>
              <a:grpSpLocks/>
            </p:cNvGrpSpPr>
            <p:nvPr/>
          </p:nvGrpSpPr>
          <p:grpSpPr bwMode="auto">
            <a:xfrm>
              <a:off x="1824" y="2448"/>
              <a:ext cx="960" cy="720"/>
              <a:chOff x="1776" y="2592"/>
              <a:chExt cx="960" cy="720"/>
            </a:xfrm>
          </p:grpSpPr>
          <p:sp>
            <p:nvSpPr>
              <p:cNvPr id="78919" name="Rectangle 6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960" cy="720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20" name="Rectangle 61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960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СоцПолож</a:t>
                </a:r>
              </a:p>
            </p:txBody>
          </p:sp>
        </p:grpSp>
        <p:sp>
          <p:nvSpPr>
            <p:cNvPr id="78916" name="Rectangle 62"/>
            <p:cNvSpPr>
              <a:spLocks noChangeArrowheads="1"/>
            </p:cNvSpPr>
            <p:nvPr/>
          </p:nvSpPr>
          <p:spPr bwMode="auto">
            <a:xfrm>
              <a:off x="1872" y="2688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КодСоцПол</a:t>
              </a:r>
            </a:p>
          </p:txBody>
        </p:sp>
        <p:sp>
          <p:nvSpPr>
            <p:cNvPr id="78917" name="Rectangle 63"/>
            <p:cNvSpPr>
              <a:spLocks noChangeArrowheads="1"/>
            </p:cNvSpPr>
            <p:nvPr/>
          </p:nvSpPr>
          <p:spPr bwMode="auto">
            <a:xfrm>
              <a:off x="1872" y="2832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НаимСоцПо</a:t>
              </a:r>
            </a:p>
          </p:txBody>
        </p:sp>
        <p:sp>
          <p:nvSpPr>
            <p:cNvPr id="78918" name="Rectangle 64"/>
            <p:cNvSpPr>
              <a:spLocks noChangeArrowheads="1"/>
            </p:cNvSpPr>
            <p:nvPr/>
          </p:nvSpPr>
          <p:spPr bwMode="auto">
            <a:xfrm>
              <a:off x="1872" y="2976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Группа</a:t>
              </a:r>
            </a:p>
          </p:txBody>
        </p:sp>
      </p:grpSp>
      <p:grpSp>
        <p:nvGrpSpPr>
          <p:cNvPr id="18" name="Group 159"/>
          <p:cNvGrpSpPr>
            <a:grpSpLocks/>
          </p:cNvGrpSpPr>
          <p:nvPr/>
        </p:nvGrpSpPr>
        <p:grpSpPr bwMode="auto">
          <a:xfrm>
            <a:off x="152400" y="1447800"/>
            <a:ext cx="1676400" cy="3200400"/>
            <a:chOff x="96" y="912"/>
            <a:chExt cx="1056" cy="2016"/>
          </a:xfrm>
        </p:grpSpPr>
        <p:grpSp>
          <p:nvGrpSpPr>
            <p:cNvPr id="19" name="Group 117"/>
            <p:cNvGrpSpPr>
              <a:grpSpLocks/>
            </p:cNvGrpSpPr>
            <p:nvPr/>
          </p:nvGrpSpPr>
          <p:grpSpPr bwMode="auto">
            <a:xfrm>
              <a:off x="96" y="912"/>
              <a:ext cx="1056" cy="2016"/>
              <a:chOff x="144" y="816"/>
              <a:chExt cx="1056" cy="2016"/>
            </a:xfrm>
          </p:grpSpPr>
          <p:grpSp>
            <p:nvGrpSpPr>
              <p:cNvPr id="20" name="Group 28"/>
              <p:cNvGrpSpPr>
                <a:grpSpLocks/>
              </p:cNvGrpSpPr>
              <p:nvPr/>
            </p:nvGrpSpPr>
            <p:grpSpPr bwMode="auto">
              <a:xfrm>
                <a:off x="144" y="816"/>
                <a:ext cx="1056" cy="2016"/>
                <a:chOff x="144" y="816"/>
                <a:chExt cx="1056" cy="2016"/>
              </a:xfrm>
            </p:grpSpPr>
            <p:sp>
              <p:nvSpPr>
                <p:cNvPr id="78913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" y="816"/>
                  <a:ext cx="1056" cy="2016"/>
                </a:xfrm>
                <a:prstGeom prst="rect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914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" y="816"/>
                  <a:ext cx="1056" cy="192"/>
                </a:xfrm>
                <a:prstGeom prst="rect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>
                      <a:solidFill>
                        <a:srgbClr val="000000"/>
                      </a:solidFill>
                    </a:rPr>
                    <a:t>Подразделения</a:t>
                  </a:r>
                </a:p>
              </p:txBody>
            </p:sp>
          </p:grpSp>
          <p:sp>
            <p:nvSpPr>
              <p:cNvPr id="78902" name="Rectangle 31"/>
              <p:cNvSpPr>
                <a:spLocks noChangeArrowheads="1"/>
              </p:cNvSpPr>
              <p:nvPr/>
            </p:nvSpPr>
            <p:spPr bwMode="auto">
              <a:xfrm>
                <a:off x="192" y="105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b="1">
                    <a:solidFill>
                      <a:srgbClr val="000000"/>
                    </a:solidFill>
                    <a:latin typeface="Arial" charset="0"/>
                  </a:rPr>
                  <a:t>КодПодр</a:t>
                </a:r>
              </a:p>
            </p:txBody>
          </p:sp>
          <p:sp>
            <p:nvSpPr>
              <p:cNvPr id="78903" name="Rectangle 32"/>
              <p:cNvSpPr>
                <a:spLocks noChangeArrowheads="1"/>
              </p:cNvSpPr>
              <p:nvPr/>
            </p:nvSpPr>
            <p:spPr bwMode="auto">
              <a:xfrm>
                <a:off x="192" y="1200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НаимПодр</a:t>
                </a:r>
              </a:p>
            </p:txBody>
          </p:sp>
          <p:sp>
            <p:nvSpPr>
              <p:cNvPr id="78904" name="Rectangle 33"/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ФамРуковод</a:t>
                </a:r>
              </a:p>
            </p:txBody>
          </p:sp>
          <p:sp>
            <p:nvSpPr>
              <p:cNvPr id="78905" name="Rectangle 34"/>
              <p:cNvSpPr>
                <a:spLocks noChangeArrowheads="1"/>
              </p:cNvSpPr>
              <p:nvPr/>
            </p:nvSpPr>
            <p:spPr bwMode="auto">
              <a:xfrm>
                <a:off x="192" y="2352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ОкладРуково</a:t>
                </a:r>
              </a:p>
            </p:txBody>
          </p:sp>
          <p:sp>
            <p:nvSpPr>
              <p:cNvPr id="78906" name="Rectangle 35"/>
              <p:cNvSpPr>
                <a:spLocks noChangeArrowheads="1"/>
              </p:cNvSpPr>
              <p:nvPr/>
            </p:nvSpPr>
            <p:spPr bwMode="auto">
              <a:xfrm>
                <a:off x="192" y="1920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КабРуковод</a:t>
                </a:r>
              </a:p>
            </p:txBody>
          </p:sp>
          <p:sp>
            <p:nvSpPr>
              <p:cNvPr id="78907" name="Rectangle 36"/>
              <p:cNvSpPr>
                <a:spLocks noChangeArrowheads="1"/>
              </p:cNvSpPr>
              <p:nvPr/>
            </p:nvSpPr>
            <p:spPr bwMode="auto">
              <a:xfrm>
                <a:off x="201" y="2208"/>
                <a:ext cx="95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ВнТелефРуко</a:t>
                </a:r>
              </a:p>
            </p:txBody>
          </p:sp>
          <p:sp>
            <p:nvSpPr>
              <p:cNvPr id="78908" name="Rectangle 37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ДолжнРуково</a:t>
                </a:r>
              </a:p>
            </p:txBody>
          </p:sp>
          <p:sp>
            <p:nvSpPr>
              <p:cNvPr id="78909" name="Rectangle 38"/>
              <p:cNvSpPr>
                <a:spLocks noChangeArrowheads="1"/>
              </p:cNvSpPr>
              <p:nvPr/>
            </p:nvSpPr>
            <p:spPr bwMode="auto">
              <a:xfrm>
                <a:off x="192" y="177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ОтчРуковод</a:t>
                </a:r>
              </a:p>
            </p:txBody>
          </p:sp>
          <p:sp>
            <p:nvSpPr>
              <p:cNvPr id="78910" name="Rectangle 39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ИмяРуковод</a:t>
                </a:r>
              </a:p>
            </p:txBody>
          </p:sp>
          <p:sp>
            <p:nvSpPr>
              <p:cNvPr id="78911" name="Rectangle 40"/>
              <p:cNvSpPr>
                <a:spLocks noChangeArrowheads="1"/>
              </p:cNvSpPr>
              <p:nvPr/>
            </p:nvSpPr>
            <p:spPr bwMode="auto">
              <a:xfrm>
                <a:off x="192" y="2064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ТелефРуково</a:t>
                </a:r>
              </a:p>
            </p:txBody>
          </p:sp>
          <p:sp>
            <p:nvSpPr>
              <p:cNvPr id="78912" name="Rectangle 41"/>
              <p:cNvSpPr>
                <a:spLocks noChangeArrowheads="1"/>
              </p:cNvSpPr>
              <p:nvPr/>
            </p:nvSpPr>
            <p:spPr bwMode="auto">
              <a:xfrm>
                <a:off x="192" y="1344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  <a:latin typeface="Arial" charset="0"/>
                  </a:rPr>
                  <a:t>ТелефПодр</a:t>
                </a:r>
              </a:p>
            </p:txBody>
          </p:sp>
        </p:grpSp>
        <p:sp>
          <p:nvSpPr>
            <p:cNvPr id="78900" name="Rectangle 125"/>
            <p:cNvSpPr>
              <a:spLocks noChangeArrowheads="1"/>
            </p:cNvSpPr>
            <p:nvPr/>
          </p:nvSpPr>
          <p:spPr bwMode="auto">
            <a:xfrm>
              <a:off x="144" y="2736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ФамИОРуков</a:t>
              </a:r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5257800" y="1981200"/>
            <a:ext cx="1447800" cy="2514600"/>
            <a:chOff x="3168" y="2016"/>
            <a:chExt cx="912" cy="1584"/>
          </a:xfrm>
        </p:grpSpPr>
        <p:grpSp>
          <p:nvGrpSpPr>
            <p:cNvPr id="22" name="Group 127"/>
            <p:cNvGrpSpPr>
              <a:grpSpLocks/>
            </p:cNvGrpSpPr>
            <p:nvPr/>
          </p:nvGrpSpPr>
          <p:grpSpPr bwMode="auto">
            <a:xfrm>
              <a:off x="3168" y="2016"/>
              <a:ext cx="912" cy="1584"/>
              <a:chOff x="2784" y="2016"/>
              <a:chExt cx="912" cy="1584"/>
            </a:xfrm>
          </p:grpSpPr>
          <p:sp>
            <p:nvSpPr>
              <p:cNvPr id="78897" name="Rectangle 128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912" cy="1584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8898" name="Rectangle 129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912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Пациенты</a:t>
                </a:r>
              </a:p>
            </p:txBody>
          </p:sp>
        </p:grpSp>
        <p:sp>
          <p:nvSpPr>
            <p:cNvPr id="78886" name="Rectangle 130"/>
            <p:cNvSpPr>
              <a:spLocks noChangeArrowheads="1"/>
            </p:cNvSpPr>
            <p:nvPr/>
          </p:nvSpPr>
          <p:spPr bwMode="auto">
            <a:xfrm>
              <a:off x="3216" y="2256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КодПац</a:t>
              </a:r>
            </a:p>
          </p:txBody>
        </p:sp>
        <p:sp>
          <p:nvSpPr>
            <p:cNvPr id="78887" name="Rectangle 131"/>
            <p:cNvSpPr>
              <a:spLocks noChangeArrowheads="1"/>
            </p:cNvSpPr>
            <p:nvPr/>
          </p:nvSpPr>
          <p:spPr bwMode="auto">
            <a:xfrm>
              <a:off x="3216" y="2832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ГодРожд</a:t>
              </a:r>
            </a:p>
          </p:txBody>
        </p:sp>
        <p:sp>
          <p:nvSpPr>
            <p:cNvPr id="78888" name="Rectangle 132"/>
            <p:cNvSpPr>
              <a:spLocks noChangeArrowheads="1"/>
            </p:cNvSpPr>
            <p:nvPr/>
          </p:nvSpPr>
          <p:spPr bwMode="auto">
            <a:xfrm>
              <a:off x="3216" y="3408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ФамИОПац</a:t>
              </a:r>
            </a:p>
          </p:txBody>
        </p:sp>
        <p:sp>
          <p:nvSpPr>
            <p:cNvPr id="78889" name="Rectangle 133"/>
            <p:cNvSpPr>
              <a:spLocks noChangeArrowheads="1"/>
            </p:cNvSpPr>
            <p:nvPr/>
          </p:nvSpPr>
          <p:spPr bwMode="auto">
            <a:xfrm>
              <a:off x="3216" y="2976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СоцПолож</a:t>
              </a:r>
            </a:p>
          </p:txBody>
        </p:sp>
        <p:sp>
          <p:nvSpPr>
            <p:cNvPr id="78890" name="Rectangle 134"/>
            <p:cNvSpPr>
              <a:spLocks noChangeArrowheads="1"/>
            </p:cNvSpPr>
            <p:nvPr/>
          </p:nvSpPr>
          <p:spPr bwMode="auto">
            <a:xfrm>
              <a:off x="3216" y="3120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Участок</a:t>
              </a:r>
            </a:p>
          </p:txBody>
        </p:sp>
        <p:sp>
          <p:nvSpPr>
            <p:cNvPr id="78891" name="Rectangle 135"/>
            <p:cNvSpPr>
              <a:spLocks noChangeArrowheads="1"/>
            </p:cNvSpPr>
            <p:nvPr/>
          </p:nvSpPr>
          <p:spPr bwMode="auto">
            <a:xfrm>
              <a:off x="3216" y="3264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ДомТелеф</a:t>
              </a:r>
            </a:p>
          </p:txBody>
        </p:sp>
        <p:sp>
          <p:nvSpPr>
            <p:cNvPr id="78892" name="Rectangle 136"/>
            <p:cNvSpPr>
              <a:spLocks noChangeArrowheads="1"/>
            </p:cNvSpPr>
            <p:nvPr/>
          </p:nvSpPr>
          <p:spPr bwMode="auto">
            <a:xfrm>
              <a:off x="3216" y="2544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ИмяПац</a:t>
              </a:r>
            </a:p>
          </p:txBody>
        </p:sp>
        <p:sp>
          <p:nvSpPr>
            <p:cNvPr id="78893" name="Rectangle 137"/>
            <p:cNvSpPr>
              <a:spLocks noChangeArrowheads="1"/>
            </p:cNvSpPr>
            <p:nvPr/>
          </p:nvSpPr>
          <p:spPr bwMode="auto">
            <a:xfrm>
              <a:off x="3216" y="2688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ОтчПац</a:t>
              </a:r>
            </a:p>
          </p:txBody>
        </p:sp>
        <p:sp>
          <p:nvSpPr>
            <p:cNvPr id="78894" name="Rectangle 138"/>
            <p:cNvSpPr>
              <a:spLocks noChangeArrowheads="1"/>
            </p:cNvSpPr>
            <p:nvPr/>
          </p:nvSpPr>
          <p:spPr bwMode="auto">
            <a:xfrm>
              <a:off x="3216" y="2400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ФамПац</a:t>
              </a:r>
            </a:p>
          </p:txBody>
        </p:sp>
        <p:sp>
          <p:nvSpPr>
            <p:cNvPr id="78895" name="Rectangle 139"/>
            <p:cNvSpPr>
              <a:spLocks noChangeArrowheads="1"/>
            </p:cNvSpPr>
            <p:nvPr/>
          </p:nvSpPr>
          <p:spPr bwMode="auto">
            <a:xfrm>
              <a:off x="3216" y="2976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КодСоцПол</a:t>
              </a:r>
            </a:p>
          </p:txBody>
        </p:sp>
        <p:sp>
          <p:nvSpPr>
            <p:cNvPr id="78896" name="Rectangle 140"/>
            <p:cNvSpPr>
              <a:spLocks noChangeArrowheads="1"/>
            </p:cNvSpPr>
            <p:nvPr/>
          </p:nvSpPr>
          <p:spPr bwMode="auto">
            <a:xfrm>
              <a:off x="3216" y="3120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КодАдреса</a:t>
              </a:r>
            </a:p>
          </p:txBody>
        </p:sp>
      </p:grpSp>
      <p:grpSp>
        <p:nvGrpSpPr>
          <p:cNvPr id="23" name="Group 120"/>
          <p:cNvGrpSpPr>
            <a:grpSpLocks/>
          </p:cNvGrpSpPr>
          <p:nvPr/>
        </p:nvGrpSpPr>
        <p:grpSpPr bwMode="auto">
          <a:xfrm>
            <a:off x="2667000" y="3200400"/>
            <a:ext cx="1600200" cy="1600200"/>
            <a:chOff x="1440" y="3216"/>
            <a:chExt cx="1008" cy="1008"/>
          </a:xfrm>
        </p:grpSpPr>
        <p:grpSp>
          <p:nvGrpSpPr>
            <p:cNvPr id="24" name="Group 65"/>
            <p:cNvGrpSpPr>
              <a:grpSpLocks/>
            </p:cNvGrpSpPr>
            <p:nvPr/>
          </p:nvGrpSpPr>
          <p:grpSpPr bwMode="auto">
            <a:xfrm>
              <a:off x="1440" y="3216"/>
              <a:ext cx="1008" cy="1008"/>
              <a:chOff x="1392" y="3168"/>
              <a:chExt cx="1008" cy="1008"/>
            </a:xfrm>
          </p:grpSpPr>
          <p:sp>
            <p:nvSpPr>
              <p:cNvPr id="78883" name="Rectangle 66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1008" cy="1008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8884" name="Rectangle 6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1008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Участки</a:t>
                </a:r>
              </a:p>
            </p:txBody>
          </p:sp>
        </p:grpSp>
        <p:sp>
          <p:nvSpPr>
            <p:cNvPr id="78877" name="Rectangle 68"/>
            <p:cNvSpPr>
              <a:spLocks noChangeArrowheads="1"/>
            </p:cNvSpPr>
            <p:nvPr/>
          </p:nvSpPr>
          <p:spPr bwMode="auto">
            <a:xfrm>
              <a:off x="1488" y="3456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КодАдреса</a:t>
              </a:r>
            </a:p>
          </p:txBody>
        </p:sp>
        <p:sp>
          <p:nvSpPr>
            <p:cNvPr id="78878" name="Rectangle 69"/>
            <p:cNvSpPr>
              <a:spLocks noChangeArrowheads="1"/>
            </p:cNvSpPr>
            <p:nvPr/>
          </p:nvSpPr>
          <p:spPr bwMode="auto">
            <a:xfrm>
              <a:off x="1488" y="3600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i="1">
                  <a:solidFill>
                    <a:srgbClr val="000000"/>
                  </a:solidFill>
                  <a:latin typeface="Arial" charset="0"/>
                </a:rPr>
                <a:t>Улица</a:t>
              </a:r>
              <a:endParaRPr lang="ru-RU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879" name="Rectangle 70"/>
            <p:cNvSpPr>
              <a:spLocks noChangeArrowheads="1"/>
            </p:cNvSpPr>
            <p:nvPr/>
          </p:nvSpPr>
          <p:spPr bwMode="auto">
            <a:xfrm>
              <a:off x="1488" y="3744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НомДома</a:t>
              </a:r>
            </a:p>
          </p:txBody>
        </p:sp>
        <p:sp>
          <p:nvSpPr>
            <p:cNvPr id="78880" name="Rectangle 71"/>
            <p:cNvSpPr>
              <a:spLocks noChangeArrowheads="1"/>
            </p:cNvSpPr>
            <p:nvPr/>
          </p:nvSpPr>
          <p:spPr bwMode="auto">
            <a:xfrm>
              <a:off x="1488" y="4032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НомУчастка</a:t>
              </a:r>
            </a:p>
          </p:txBody>
        </p:sp>
        <p:sp>
          <p:nvSpPr>
            <p:cNvPr id="78881" name="Rectangle 72"/>
            <p:cNvSpPr>
              <a:spLocks noChangeArrowheads="1"/>
            </p:cNvSpPr>
            <p:nvPr/>
          </p:nvSpPr>
          <p:spPr bwMode="auto">
            <a:xfrm>
              <a:off x="1488" y="3888"/>
              <a:ext cx="9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НомКорп</a:t>
              </a:r>
            </a:p>
          </p:txBody>
        </p:sp>
        <p:sp>
          <p:nvSpPr>
            <p:cNvPr id="78882" name="Rectangle 111"/>
            <p:cNvSpPr>
              <a:spLocks noChangeArrowheads="1"/>
            </p:cNvSpPr>
            <p:nvPr/>
          </p:nvSpPr>
          <p:spPr bwMode="auto">
            <a:xfrm>
              <a:off x="1488" y="3600"/>
              <a:ext cx="912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КодУлицы</a:t>
              </a:r>
            </a:p>
          </p:txBody>
        </p:sp>
      </p:grpSp>
      <p:grpSp>
        <p:nvGrpSpPr>
          <p:cNvPr id="25" name="Group 52"/>
          <p:cNvGrpSpPr>
            <a:grpSpLocks/>
          </p:cNvGrpSpPr>
          <p:nvPr/>
        </p:nvGrpSpPr>
        <p:grpSpPr bwMode="auto">
          <a:xfrm flipV="1">
            <a:off x="4267200" y="3733800"/>
            <a:ext cx="990600" cy="76200"/>
            <a:chOff x="2400" y="3120"/>
            <a:chExt cx="816" cy="432"/>
          </a:xfrm>
        </p:grpSpPr>
        <p:sp>
          <p:nvSpPr>
            <p:cNvPr id="78873" name="Line 53"/>
            <p:cNvSpPr>
              <a:spLocks noChangeShapeType="1"/>
            </p:cNvSpPr>
            <p:nvPr/>
          </p:nvSpPr>
          <p:spPr bwMode="auto">
            <a:xfrm rot="10800000" flipH="1">
              <a:off x="2496" y="3120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8874" name="Line 54"/>
            <p:cNvSpPr>
              <a:spLocks noChangeShapeType="1"/>
            </p:cNvSpPr>
            <p:nvPr/>
          </p:nvSpPr>
          <p:spPr bwMode="auto">
            <a:xfrm rot="10800000" flipH="1" flipV="1">
              <a:off x="2400" y="35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8875" name="Line 55"/>
            <p:cNvSpPr>
              <a:spLocks noChangeShapeType="1"/>
            </p:cNvSpPr>
            <p:nvPr/>
          </p:nvSpPr>
          <p:spPr bwMode="auto">
            <a:xfrm rot="10800000" flipH="1">
              <a:off x="3120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sp>
        <p:nvSpPr>
          <p:cNvPr id="323737" name="Text Box 153"/>
          <p:cNvSpPr txBox="1">
            <a:spLocks noChangeArrowheads="1"/>
          </p:cNvSpPr>
          <p:nvPr/>
        </p:nvSpPr>
        <p:spPr bwMode="auto">
          <a:xfrm>
            <a:off x="228600" y="4003675"/>
            <a:ext cx="8534400" cy="28543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DISTINCT Подразделения.НаимПодр,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    COUNT(DISTINCT Участки.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НомУчастка)</a:t>
            </a:r>
            <a:endParaRPr lang="en-US" sz="2000" b="1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Подразделения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WHERE . . . &lt;</a:t>
            </a:r>
            <a:r>
              <a:rPr lang="ru-RU" sz="2000">
                <a:solidFill>
                  <a:srgbClr val="000000"/>
                </a:solidFill>
              </a:rPr>
              <a:t>предикаты сравнения значений ключевых полей таблиц</a:t>
            </a:r>
            <a:r>
              <a:rPr lang="en-US" sz="2000">
                <a:solidFill>
                  <a:srgbClr val="000000"/>
                </a:solidFill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  . . .</a:t>
            </a:r>
            <a:endParaRPr lang="ru-RU" sz="2000" b="1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    AND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СоцПол.НаимСоцПол = «Пенсионер»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AND Участки.НомУчастка = 2</a:t>
            </a:r>
            <a:endParaRPr lang="ru-RU" sz="2000" b="1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AND Заключения.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КодДиагн = 158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AND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Заключения.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ДатаПриема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BETWEEN 01.10.00 AND 1.04.01 GROUP BY Подразделения.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НаимПодр</a:t>
            </a:r>
          </a:p>
        </p:txBody>
      </p:sp>
      <p:sp>
        <p:nvSpPr>
          <p:cNvPr id="323738" name="Text Box 154"/>
          <p:cNvSpPr txBox="1">
            <a:spLocks noChangeArrowheads="1"/>
          </p:cNvSpPr>
          <p:nvPr/>
        </p:nvSpPr>
        <p:spPr bwMode="auto">
          <a:xfrm>
            <a:off x="457200" y="5029200"/>
            <a:ext cx="8534400" cy="16351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WHERE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Подразделения.КодПодр = Сотрудники.КодПодр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AND Сотрудники.КодСотр = Заключения.КодСотр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    AND Заключения.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КодПац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 =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 Пациенты.КодПац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AND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Пациенты.КодСоцПол = СоцПол.КодСоцПол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    AND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Пациенты.КодАдреса = Участки.КодАдреса</a:t>
            </a:r>
          </a:p>
        </p:txBody>
      </p:sp>
      <p:sp>
        <p:nvSpPr>
          <p:cNvPr id="78872" name="Номер слайда 1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48D93-B152-4783-9D29-D756671E1A85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17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2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 animBg="1" autoUpdateAnimBg="0"/>
      <p:bldP spid="323589" grpId="0" animBg="1"/>
      <p:bldP spid="323737" grpId="0" animBg="1" autoUpdateAnimBg="0"/>
      <p:bldP spid="32373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smtClean="0">
                <a:latin typeface="Arial" charset="0"/>
              </a:rPr>
              <a:t>Язык запросов </a:t>
            </a:r>
            <a:r>
              <a:rPr lang="en-US" sz="3200" b="1" smtClean="0">
                <a:latin typeface="Arial" charset="0"/>
              </a:rPr>
              <a:t>SQL</a:t>
            </a:r>
            <a:endParaRPr lang="ru-RU" sz="3200" b="1" smtClean="0">
              <a:latin typeface="Arial" charset="0"/>
            </a:endParaRP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76200" y="685800"/>
            <a:ext cx="8991600" cy="7683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Для получения сведений из БД пользователь дает СУБД </a:t>
            </a:r>
            <a:r>
              <a:rPr lang="ru-RU" sz="2400" b="1" i="1">
                <a:solidFill>
                  <a:srgbClr val="000000"/>
                </a:solidFill>
                <a:latin typeface="Bookman Old Style" pitchFamily="18" charset="0"/>
              </a:rPr>
              <a:t>запрос</a:t>
            </a:r>
            <a:r>
              <a:rPr lang="ru-RU" sz="2400">
                <a:solidFill>
                  <a:srgbClr val="000000"/>
                </a:solidFill>
              </a:rPr>
              <a:t>. СУБД обрабатывает его и отправляет пользователю результат.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76200" y="1600200"/>
            <a:ext cx="8991600" cy="10255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Запросы к СУБД формулируются на специальных </a:t>
            </a:r>
            <a:r>
              <a:rPr lang="ru-RU" sz="2000" b="1" i="1">
                <a:solidFill>
                  <a:srgbClr val="000000"/>
                </a:solidFill>
                <a:latin typeface="Bookman Old Style" pitchFamily="18" charset="0"/>
              </a:rPr>
              <a:t>языках запросов</a:t>
            </a:r>
            <a:r>
              <a:rPr lang="ru-RU" sz="2000">
                <a:solidFill>
                  <a:srgbClr val="000000"/>
                </a:solidFill>
              </a:rPr>
              <a:t>.  С их помощью указывается какие данные надо получить, но не задается способ выполнения в отличие от языков программирования.</a:t>
            </a:r>
            <a:endParaRPr lang="ru-RU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76200" y="2819400"/>
            <a:ext cx="8991600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</a:rPr>
              <a:t>Фактическим стандартом языка запросов для современных реляционных СУБД является </a:t>
            </a:r>
            <a:r>
              <a:rPr lang="en-US" sz="2000" b="1" i="1" dirty="0">
                <a:solidFill>
                  <a:srgbClr val="000000"/>
                </a:solidFill>
                <a:latin typeface="Bookman Old Style" pitchFamily="18" charset="0"/>
              </a:rPr>
              <a:t>SQL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latin typeface="Bookman Old Style" pitchFamily="18" charset="0"/>
              </a:rPr>
              <a:t>Structured Query Language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версий</a:t>
            </a:r>
            <a:r>
              <a:rPr lang="en-US" sz="2000" dirty="0">
                <a:solidFill>
                  <a:srgbClr val="000000"/>
                </a:solidFill>
              </a:rPr>
              <a:t> 2 и 3 - </a:t>
            </a:r>
            <a:r>
              <a:rPr lang="en-US" sz="2000" b="1" i="1" dirty="0">
                <a:solidFill>
                  <a:srgbClr val="000000"/>
                </a:solidFill>
                <a:latin typeface="Bookman Old Style" pitchFamily="18" charset="0"/>
              </a:rPr>
              <a:t>SQL2</a:t>
            </a: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, </a:t>
            </a:r>
            <a:r>
              <a:rPr lang="en-US" sz="2000" b="1" i="1" dirty="0">
                <a:solidFill>
                  <a:srgbClr val="000000"/>
                </a:solidFill>
                <a:latin typeface="Bookman Old Style" pitchFamily="18" charset="0"/>
              </a:rPr>
              <a:t>SQL3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  <a:endParaRPr lang="ru-RU" sz="20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1438" y="3786188"/>
            <a:ext cx="8991600" cy="2895600"/>
            <a:chOff x="99" y="2352"/>
            <a:chExt cx="5664" cy="1824"/>
          </a:xfrm>
        </p:grpSpPr>
        <p:sp>
          <p:nvSpPr>
            <p:cNvPr id="66594" name="Text Box 8"/>
            <p:cNvSpPr txBox="1">
              <a:spLocks noChangeArrowheads="1"/>
            </p:cNvSpPr>
            <p:nvPr/>
          </p:nvSpPr>
          <p:spPr bwMode="auto">
            <a:xfrm>
              <a:off x="99" y="2352"/>
              <a:ext cx="5664" cy="182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66595" name="Text Box 9"/>
            <p:cNvSpPr txBox="1">
              <a:spLocks noChangeArrowheads="1"/>
            </p:cNvSpPr>
            <p:nvPr/>
          </p:nvSpPr>
          <p:spPr bwMode="auto">
            <a:xfrm>
              <a:off x="152" y="2379"/>
              <a:ext cx="5509" cy="197"/>
            </a:xfrm>
            <a:prstGeom prst="rect">
              <a:avLst/>
            </a:prstGeom>
            <a:solidFill>
              <a:srgbClr val="FFFFCC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Запросы на языке </a:t>
              </a:r>
              <a:r>
                <a:rPr lang="en-US" sz="2000">
                  <a:solidFill>
                    <a:srgbClr val="000000"/>
                  </a:solidFill>
                </a:rPr>
                <a:t>SQL</a:t>
              </a:r>
              <a:r>
                <a:rPr lang="ru-RU" sz="2000">
                  <a:solidFill>
                    <a:srgbClr val="000000"/>
                  </a:solidFill>
                </a:rPr>
                <a:t> строятся с использованием операторов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62000" y="4114800"/>
            <a:ext cx="4953000" cy="304800"/>
            <a:chOff x="480" y="2592"/>
            <a:chExt cx="3120" cy="192"/>
          </a:xfrm>
        </p:grpSpPr>
        <p:sp>
          <p:nvSpPr>
            <p:cNvPr id="66592" name="Text Box 11"/>
            <p:cNvSpPr txBox="1">
              <a:spLocks noChangeArrowheads="1"/>
            </p:cNvSpPr>
            <p:nvPr/>
          </p:nvSpPr>
          <p:spPr bwMode="auto">
            <a:xfrm>
              <a:off x="480" y="2592"/>
              <a:ext cx="1344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SELECT</a:t>
              </a:r>
              <a:endParaRPr lang="ru-RU" sz="2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6593" name="Text Box 12"/>
            <p:cNvSpPr txBox="1">
              <a:spLocks noChangeArrowheads="1"/>
            </p:cNvSpPr>
            <p:nvPr/>
          </p:nvSpPr>
          <p:spPr bwMode="auto">
            <a:xfrm>
              <a:off x="1824" y="2592"/>
              <a:ext cx="1776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Выбрать строки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62000" y="4419600"/>
            <a:ext cx="4953000" cy="304800"/>
            <a:chOff x="480" y="2784"/>
            <a:chExt cx="3120" cy="192"/>
          </a:xfrm>
        </p:grpSpPr>
        <p:sp>
          <p:nvSpPr>
            <p:cNvPr id="66590" name="Text Box 14"/>
            <p:cNvSpPr txBox="1">
              <a:spLocks noChangeArrowheads="1"/>
            </p:cNvSpPr>
            <p:nvPr/>
          </p:nvSpPr>
          <p:spPr bwMode="auto">
            <a:xfrm>
              <a:off x="480" y="2784"/>
              <a:ext cx="1344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INSERT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66591" name="Text Box 15"/>
            <p:cNvSpPr txBox="1">
              <a:spLocks noChangeArrowheads="1"/>
            </p:cNvSpPr>
            <p:nvPr/>
          </p:nvSpPr>
          <p:spPr bwMode="auto">
            <a:xfrm>
              <a:off x="1824" y="2784"/>
              <a:ext cx="1776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Вставить строку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762000" y="4724400"/>
            <a:ext cx="4953000" cy="304800"/>
            <a:chOff x="480" y="2976"/>
            <a:chExt cx="3120" cy="192"/>
          </a:xfrm>
        </p:grpSpPr>
        <p:sp>
          <p:nvSpPr>
            <p:cNvPr id="66588" name="Text Box 17"/>
            <p:cNvSpPr txBox="1">
              <a:spLocks noChangeArrowheads="1"/>
            </p:cNvSpPr>
            <p:nvPr/>
          </p:nvSpPr>
          <p:spPr bwMode="auto">
            <a:xfrm>
              <a:off x="480" y="2976"/>
              <a:ext cx="1344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UPDATE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66589" name="Text Box 18"/>
            <p:cNvSpPr txBox="1">
              <a:spLocks noChangeArrowheads="1"/>
            </p:cNvSpPr>
            <p:nvPr/>
          </p:nvSpPr>
          <p:spPr bwMode="auto">
            <a:xfrm>
              <a:off x="1824" y="2976"/>
              <a:ext cx="1776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Обновить строку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62000" y="5029200"/>
            <a:ext cx="4953000" cy="304800"/>
            <a:chOff x="480" y="3168"/>
            <a:chExt cx="3120" cy="192"/>
          </a:xfrm>
        </p:grpSpPr>
        <p:sp>
          <p:nvSpPr>
            <p:cNvPr id="66586" name="Text Box 20"/>
            <p:cNvSpPr txBox="1">
              <a:spLocks noChangeArrowheads="1"/>
            </p:cNvSpPr>
            <p:nvPr/>
          </p:nvSpPr>
          <p:spPr bwMode="auto">
            <a:xfrm>
              <a:off x="480" y="3168"/>
              <a:ext cx="1344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DELETE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66587" name="Text Box 21"/>
            <p:cNvSpPr txBox="1">
              <a:spLocks noChangeArrowheads="1"/>
            </p:cNvSpPr>
            <p:nvPr/>
          </p:nvSpPr>
          <p:spPr bwMode="auto">
            <a:xfrm>
              <a:off x="1824" y="3168"/>
              <a:ext cx="1776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Удалить строки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62000" y="5334000"/>
            <a:ext cx="4953000" cy="304800"/>
            <a:chOff x="480" y="3360"/>
            <a:chExt cx="3120" cy="192"/>
          </a:xfrm>
        </p:grpSpPr>
        <p:sp>
          <p:nvSpPr>
            <p:cNvPr id="66584" name="Text Box 23"/>
            <p:cNvSpPr txBox="1">
              <a:spLocks noChangeArrowheads="1"/>
            </p:cNvSpPr>
            <p:nvPr/>
          </p:nvSpPr>
          <p:spPr bwMode="auto">
            <a:xfrm>
              <a:off x="480" y="3360"/>
              <a:ext cx="1344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COMMIT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66585" name="Text Box 24"/>
            <p:cNvSpPr txBox="1">
              <a:spLocks noChangeArrowheads="1"/>
            </p:cNvSpPr>
            <p:nvPr/>
          </p:nvSpPr>
          <p:spPr bwMode="auto">
            <a:xfrm>
              <a:off x="1824" y="3360"/>
              <a:ext cx="1776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Завершить транзакцию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62000" y="5638800"/>
            <a:ext cx="4953000" cy="304800"/>
            <a:chOff x="480" y="3552"/>
            <a:chExt cx="3120" cy="192"/>
          </a:xfrm>
        </p:grpSpPr>
        <p:sp>
          <p:nvSpPr>
            <p:cNvPr id="66582" name="Text Box 26"/>
            <p:cNvSpPr txBox="1">
              <a:spLocks noChangeArrowheads="1"/>
            </p:cNvSpPr>
            <p:nvPr/>
          </p:nvSpPr>
          <p:spPr bwMode="auto">
            <a:xfrm>
              <a:off x="480" y="3552"/>
              <a:ext cx="1344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ROLLBACK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66583" name="Text Box 27"/>
            <p:cNvSpPr txBox="1">
              <a:spLocks noChangeArrowheads="1"/>
            </p:cNvSpPr>
            <p:nvPr/>
          </p:nvSpPr>
          <p:spPr bwMode="auto">
            <a:xfrm>
              <a:off x="1824" y="3552"/>
              <a:ext cx="1776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Откатить транзакцию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762000" y="5943600"/>
            <a:ext cx="4953000" cy="304800"/>
            <a:chOff x="480" y="3744"/>
            <a:chExt cx="3120" cy="192"/>
          </a:xfrm>
        </p:grpSpPr>
        <p:sp>
          <p:nvSpPr>
            <p:cNvPr id="66580" name="Text Box 29"/>
            <p:cNvSpPr txBox="1">
              <a:spLocks noChangeArrowheads="1"/>
            </p:cNvSpPr>
            <p:nvPr/>
          </p:nvSpPr>
          <p:spPr bwMode="auto">
            <a:xfrm>
              <a:off x="480" y="3744"/>
              <a:ext cx="1344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CREATE</a:t>
              </a:r>
              <a:r>
                <a:rPr lang="ru-RU" sz="2000">
                  <a:solidFill>
                    <a:srgbClr val="000000"/>
                  </a:solidFill>
                </a:rPr>
                <a:t> </a:t>
              </a: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TABLE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66581" name="Text Box 30"/>
            <p:cNvSpPr txBox="1">
              <a:spLocks noChangeArrowheads="1"/>
            </p:cNvSpPr>
            <p:nvPr/>
          </p:nvSpPr>
          <p:spPr bwMode="auto">
            <a:xfrm>
              <a:off x="1824" y="3744"/>
              <a:ext cx="1776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Создать таблицу</a:t>
              </a: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762000" y="6248400"/>
            <a:ext cx="4953000" cy="304800"/>
            <a:chOff x="480" y="3936"/>
            <a:chExt cx="3120" cy="192"/>
          </a:xfrm>
        </p:grpSpPr>
        <p:sp>
          <p:nvSpPr>
            <p:cNvPr id="66578" name="Text Box 32"/>
            <p:cNvSpPr txBox="1">
              <a:spLocks noChangeArrowheads="1"/>
            </p:cNvSpPr>
            <p:nvPr/>
          </p:nvSpPr>
          <p:spPr bwMode="auto">
            <a:xfrm>
              <a:off x="480" y="3936"/>
              <a:ext cx="1344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CREATE</a:t>
              </a:r>
              <a:r>
                <a:rPr lang="ru-RU" sz="2000">
                  <a:solidFill>
                    <a:srgbClr val="000000"/>
                  </a:solidFill>
                </a:rPr>
                <a:t> </a:t>
              </a:r>
              <a:r>
                <a:rPr lang="ru-RU" sz="2000" b="1">
                  <a:solidFill>
                    <a:srgbClr val="000000"/>
                  </a:solidFill>
                  <a:latin typeface="Arial" charset="0"/>
                </a:rPr>
                <a:t>INDEX</a:t>
              </a: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66579" name="Text Box 33"/>
            <p:cNvSpPr txBox="1">
              <a:spLocks noChangeArrowheads="1"/>
            </p:cNvSpPr>
            <p:nvPr/>
          </p:nvSpPr>
          <p:spPr bwMode="auto">
            <a:xfrm>
              <a:off x="1824" y="3936"/>
              <a:ext cx="1776" cy="192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solidFill>
                    <a:srgbClr val="000000"/>
                  </a:solidFill>
                </a:rPr>
                <a:t>Создать индекс</a:t>
              </a:r>
            </a:p>
          </p:txBody>
        </p:sp>
      </p:grpSp>
      <p:sp>
        <p:nvSpPr>
          <p:cNvPr id="303138" name="Text Box 34"/>
          <p:cNvSpPr txBox="1">
            <a:spLocks noChangeArrowheads="1"/>
          </p:cNvSpPr>
          <p:nvPr/>
        </p:nvSpPr>
        <p:spPr bwMode="auto">
          <a:xfrm>
            <a:off x="5943600" y="4495800"/>
            <a:ext cx="2819400" cy="1025525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Результат выполнения запроса формируется в виде таблицы.</a:t>
            </a: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2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nimBg="1" autoUpdateAnimBg="0"/>
      <p:bldP spid="303109" grpId="0" animBg="1" autoUpdateAnimBg="0"/>
      <p:bldP spid="303110" grpId="0" animBg="1" autoUpdateAnimBg="0"/>
      <p:bldP spid="30313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6909F2-4B52-4123-80DB-8D69E0602CF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Формы языка 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ru-RU" sz="2000" b="1" smtClean="0"/>
          </a:p>
          <a:p>
            <a:pPr eaLnBrk="1" hangingPunct="1"/>
            <a:r>
              <a:rPr lang="ru-RU" sz="2000" b="1" smtClean="0"/>
              <a:t>Интерактивный</a:t>
            </a:r>
            <a:r>
              <a:rPr lang="ru-RU" sz="2000" smtClean="0"/>
              <a:t> SQL. позволяет конечному пользователю в интерактивном режиме выполнять SQL-операторы. Все СУБД предоставляют инструментальные средства для работы с базой данных в интерактивном режиме. Например, СУБД Oracle включает утилиту SQL*Plus, позволяющую в строчном режиме выполнять большинство SQL-операторов</a:t>
            </a:r>
          </a:p>
          <a:p>
            <a:pPr eaLnBrk="1" hangingPunct="1"/>
            <a:r>
              <a:rPr lang="ru-RU" sz="2000" b="1" smtClean="0"/>
              <a:t>Статический</a:t>
            </a:r>
            <a:r>
              <a:rPr lang="ru-RU" sz="2000" smtClean="0"/>
              <a:t> SQL. может реализовываться как встроенный SQL или модульный SQL. Операторы статического SQL определены уже в момент компиляции программы</a:t>
            </a:r>
          </a:p>
          <a:p>
            <a:pPr eaLnBrk="1" hangingPunct="1"/>
            <a:r>
              <a:rPr lang="ru-RU" sz="2000" b="1" smtClean="0"/>
              <a:t>Динамический</a:t>
            </a:r>
            <a:r>
              <a:rPr lang="ru-RU" sz="2000" smtClean="0"/>
              <a:t> SQL. позволяет формировать операторы SQL во время выполнения программы</a:t>
            </a:r>
          </a:p>
          <a:p>
            <a:pPr eaLnBrk="1" hangingPunct="1"/>
            <a:r>
              <a:rPr lang="ru-RU" sz="2000" b="1" smtClean="0"/>
              <a:t>Встроенный</a:t>
            </a:r>
            <a:r>
              <a:rPr lang="ru-RU" sz="2000" smtClean="0"/>
              <a:t> SQL. позволяет включать операторы SQL в код программы на другом языке программирования (например, С++).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08B37E-4F4A-4806-898E-B08174AAA71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417513"/>
          </a:xfrm>
        </p:spPr>
        <p:txBody>
          <a:bodyPr/>
          <a:lstStyle/>
          <a:p>
            <a:pPr eaLnBrk="1" hangingPunct="1"/>
            <a:r>
              <a:rPr lang="ru-RU" smtClean="0"/>
              <a:t>Группы операторов SQL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42938"/>
            <a:ext cx="8713787" cy="568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200" dirty="0" smtClean="0"/>
              <a:t>Язык </a:t>
            </a:r>
            <a:r>
              <a:rPr lang="ru-RU" sz="2200" dirty="0" err="1" smtClean="0"/>
              <a:t>SQL</a:t>
            </a:r>
            <a:r>
              <a:rPr lang="ru-RU" sz="2200" dirty="0" smtClean="0"/>
              <a:t> определяет:</a:t>
            </a:r>
          </a:p>
          <a:p>
            <a:pPr eaLnBrk="1" hangingPunct="1"/>
            <a:r>
              <a:rPr lang="ru-RU" sz="2200" dirty="0" smtClean="0"/>
              <a:t>операторы языка, называемые иногда командами языка </a:t>
            </a:r>
            <a:r>
              <a:rPr lang="ru-RU" sz="2200" dirty="0" err="1" smtClean="0"/>
              <a:t>SQL</a:t>
            </a:r>
            <a:r>
              <a:rPr lang="ru-RU" sz="2200" dirty="0" smtClean="0"/>
              <a:t>;</a:t>
            </a:r>
          </a:p>
          <a:p>
            <a:pPr eaLnBrk="1" hangingPunct="1"/>
            <a:r>
              <a:rPr lang="ru-RU" sz="2200" dirty="0" smtClean="0"/>
              <a:t>типы данных;</a:t>
            </a:r>
          </a:p>
          <a:p>
            <a:pPr eaLnBrk="1" hangingPunct="1"/>
            <a:r>
              <a:rPr lang="ru-RU" sz="2200" dirty="0" smtClean="0"/>
              <a:t>набор встроенных функций.</a:t>
            </a:r>
          </a:p>
          <a:p>
            <a:pPr eaLnBrk="1" hangingPunct="1">
              <a:buFontTx/>
              <a:buNone/>
            </a:pPr>
            <a:r>
              <a:rPr lang="ru-RU" sz="2200" dirty="0" smtClean="0"/>
              <a:t>По своему логическому назначению операторы языка </a:t>
            </a:r>
            <a:r>
              <a:rPr lang="ru-RU" sz="2200" dirty="0" err="1" smtClean="0"/>
              <a:t>SQL</a:t>
            </a:r>
            <a:r>
              <a:rPr lang="ru-RU" sz="2200" dirty="0" smtClean="0"/>
              <a:t> часто разбиваются на следующие группы:</a:t>
            </a:r>
          </a:p>
          <a:p>
            <a:pPr eaLnBrk="1" hangingPunct="1"/>
            <a:r>
              <a:rPr lang="ru-RU" sz="2200" dirty="0" smtClean="0"/>
              <a:t>язык определения данных </a:t>
            </a:r>
            <a:r>
              <a:rPr lang="ru-RU" sz="2200" dirty="0" err="1" smtClean="0"/>
              <a:t>DDL</a:t>
            </a:r>
            <a:r>
              <a:rPr lang="ru-RU" sz="2200" dirty="0" smtClean="0"/>
              <a:t> (</a:t>
            </a:r>
            <a:r>
              <a:rPr lang="ru-RU" sz="2200" dirty="0" err="1" smtClean="0"/>
              <a:t>Data</a:t>
            </a:r>
            <a:r>
              <a:rPr lang="ru-RU" sz="2200" dirty="0" smtClean="0"/>
              <a:t> </a:t>
            </a:r>
            <a:r>
              <a:rPr lang="ru-RU" sz="2200" dirty="0" err="1" smtClean="0"/>
              <a:t>Definition</a:t>
            </a:r>
            <a:r>
              <a:rPr lang="ru-RU" sz="2200" dirty="0" smtClean="0"/>
              <a:t> </a:t>
            </a:r>
            <a:r>
              <a:rPr lang="ru-RU" sz="2200" dirty="0" err="1" smtClean="0"/>
              <a:t>Language</a:t>
            </a:r>
            <a:r>
              <a:rPr lang="ru-RU" sz="2200" dirty="0" smtClean="0"/>
              <a:t>):</a:t>
            </a:r>
          </a:p>
          <a:p>
            <a:pPr lvl="1" eaLnBrk="1" hangingPunct="1"/>
            <a:r>
              <a:rPr lang="en-US" sz="2000" dirty="0" smtClean="0"/>
              <a:t>CREATE TABLE, ALTER TABLE, DROP TABLE, CREATE INDEX, ALTER INDEX, DROP INDEX</a:t>
            </a:r>
            <a:endParaRPr lang="ru-RU" sz="2200" dirty="0" smtClean="0"/>
          </a:p>
          <a:p>
            <a:pPr eaLnBrk="1" hangingPunct="1"/>
            <a:r>
              <a:rPr lang="ru-RU" sz="2200" dirty="0" smtClean="0"/>
              <a:t>язык манипулирования данными </a:t>
            </a:r>
            <a:r>
              <a:rPr lang="ru-RU" sz="2200" dirty="0" err="1" smtClean="0"/>
              <a:t>DML</a:t>
            </a:r>
            <a:r>
              <a:rPr lang="ru-RU" sz="2200" dirty="0" smtClean="0"/>
              <a:t> (</a:t>
            </a:r>
            <a:r>
              <a:rPr lang="ru-RU" sz="2200" dirty="0" err="1" smtClean="0"/>
              <a:t>Data</a:t>
            </a:r>
            <a:r>
              <a:rPr lang="ru-RU" sz="2200" dirty="0" smtClean="0"/>
              <a:t> </a:t>
            </a:r>
            <a:r>
              <a:rPr lang="ru-RU" sz="2200" dirty="0" err="1" smtClean="0"/>
              <a:t>Manipulation</a:t>
            </a:r>
            <a:r>
              <a:rPr lang="ru-RU" sz="2200" dirty="0" smtClean="0"/>
              <a:t> </a:t>
            </a:r>
            <a:r>
              <a:rPr lang="ru-RU" sz="2200" dirty="0" err="1" smtClean="0"/>
              <a:t>Language</a:t>
            </a:r>
            <a:r>
              <a:rPr lang="ru-RU" sz="2200" dirty="0" smtClean="0"/>
              <a:t>): </a:t>
            </a:r>
          </a:p>
          <a:p>
            <a:pPr lvl="1" eaLnBrk="1" hangingPunct="1"/>
            <a:r>
              <a:rPr lang="ru-RU" sz="2200" dirty="0" err="1" smtClean="0"/>
              <a:t>SELECT</a:t>
            </a:r>
            <a:r>
              <a:rPr lang="ru-RU" sz="2200" dirty="0" smtClean="0"/>
              <a:t> - извлечение данных из одной или нескольких таблиц; </a:t>
            </a:r>
          </a:p>
          <a:p>
            <a:pPr lvl="1" eaLnBrk="1" hangingPunct="1"/>
            <a:r>
              <a:rPr lang="ru-RU" sz="2000" dirty="0" err="1" smtClean="0"/>
              <a:t>INSERT</a:t>
            </a:r>
            <a:r>
              <a:rPr lang="ru-RU" sz="2000" dirty="0" smtClean="0"/>
              <a:t> - добавление строк в таблицу;</a:t>
            </a:r>
          </a:p>
          <a:p>
            <a:pPr lvl="1" eaLnBrk="1" hangingPunct="1"/>
            <a:r>
              <a:rPr lang="ru-RU" sz="2000" dirty="0" err="1" smtClean="0"/>
              <a:t>DELETE</a:t>
            </a:r>
            <a:r>
              <a:rPr lang="ru-RU" sz="2000" dirty="0" smtClean="0"/>
              <a:t> - удаление строк из таблицы;</a:t>
            </a:r>
          </a:p>
          <a:p>
            <a:pPr lvl="1" eaLnBrk="1" hangingPunct="1"/>
            <a:r>
              <a:rPr lang="ru-RU" sz="2000" dirty="0" err="1" smtClean="0"/>
              <a:t>UPDATE</a:t>
            </a:r>
            <a:r>
              <a:rPr lang="ru-RU" sz="2000" dirty="0" smtClean="0"/>
              <a:t> - изменение значений полей в таблице.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2E3398-CB22-47CA-A9FA-B4720C49C86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Фазы выполнения SQL-оператора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b="1" smtClean="0"/>
              <a:t>SELECT A,B,C, FROM X,Y WHERE A&lt;500 AND C='ASF' parse</a:t>
            </a:r>
            <a:r>
              <a:rPr lang="ru-RU" smtClean="0"/>
              <a:t> - Синтаксический разбор оператора</a:t>
            </a:r>
          </a:p>
          <a:p>
            <a:pPr eaLnBrk="1" hangingPunct="1">
              <a:buFontTx/>
              <a:buNone/>
            </a:pPr>
            <a:r>
              <a:rPr lang="ru-RU" smtClean="0"/>
              <a:t>	</a:t>
            </a:r>
            <a:r>
              <a:rPr lang="ru-RU" b="1" smtClean="0"/>
              <a:t>validate</a:t>
            </a:r>
            <a:r>
              <a:rPr lang="ru-RU" smtClean="0"/>
              <a:t> - Проверка привилегий пользователя,проверка действительности имен системных каталогов, таблиц и названий полей</a:t>
            </a:r>
          </a:p>
          <a:p>
            <a:pPr eaLnBrk="1" hangingPunct="1">
              <a:buFontTx/>
              <a:buNone/>
            </a:pPr>
            <a:r>
              <a:rPr lang="ru-RU" b="1" smtClean="0"/>
              <a:t>	access</a:t>
            </a:r>
            <a:r>
              <a:rPr lang="ru-RU" smtClean="0"/>
              <a:t> </a:t>
            </a:r>
            <a:r>
              <a:rPr lang="ru-RU" b="1" smtClean="0"/>
              <a:t>plan</a:t>
            </a:r>
            <a:r>
              <a:rPr lang="ru-RU" smtClean="0"/>
              <a:t> - Генерация плана доступа к ресурсам. План доступа - это двоичное представление выполнимого кода по отношению к данным, сохраняемым в БД</a:t>
            </a:r>
          </a:p>
          <a:p>
            <a:pPr eaLnBrk="1" hangingPunct="1">
              <a:buFontTx/>
              <a:buNone/>
            </a:pPr>
            <a:r>
              <a:rPr lang="ru-RU" smtClean="0"/>
              <a:t>	</a:t>
            </a:r>
            <a:r>
              <a:rPr lang="ru-RU" b="1" smtClean="0"/>
              <a:t>optimize</a:t>
            </a:r>
            <a:r>
              <a:rPr lang="ru-RU" smtClean="0"/>
              <a:t> - Оптимизация плана доступа. Для увеличения скорости поиска данных могут применяться индексы. Оптимизация использования взаимосвязанных таблиц</a:t>
            </a:r>
          </a:p>
          <a:p>
            <a:pPr eaLnBrk="1" hangingPunct="1">
              <a:buFontTx/>
              <a:buNone/>
            </a:pPr>
            <a:r>
              <a:rPr lang="ru-RU" smtClean="0"/>
              <a:t>	</a:t>
            </a:r>
            <a:r>
              <a:rPr lang="ru-RU" b="1" smtClean="0"/>
              <a:t>execute</a:t>
            </a:r>
            <a:r>
              <a:rPr lang="ru-RU" smtClean="0"/>
              <a:t> - Выполнение оператора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7"/>
          <p:cNvSpPr txBox="1">
            <a:spLocks noChangeArrowheads="1"/>
          </p:cNvSpPr>
          <p:nvPr/>
        </p:nvSpPr>
        <p:spPr bwMode="auto">
          <a:xfrm>
            <a:off x="152400" y="4054494"/>
            <a:ext cx="2133600" cy="304800"/>
          </a:xfrm>
          <a:prstGeom prst="rect">
            <a:avLst/>
          </a:prstGeom>
          <a:solidFill>
            <a:srgbClr val="FFFFCC">
              <a:alpha val="50195"/>
            </a:srgb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  <a:latin typeface="Arial" charset="0"/>
              </a:rPr>
              <a:t>UPDATE</a:t>
            </a: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67587" name="Text Box 20"/>
          <p:cNvSpPr txBox="1">
            <a:spLocks noChangeArrowheads="1"/>
          </p:cNvSpPr>
          <p:nvPr/>
        </p:nvSpPr>
        <p:spPr bwMode="auto">
          <a:xfrm>
            <a:off x="285750" y="5697557"/>
            <a:ext cx="2133600" cy="304800"/>
          </a:xfrm>
          <a:prstGeom prst="rect">
            <a:avLst/>
          </a:prstGeom>
          <a:solidFill>
            <a:srgbClr val="FFFFCC">
              <a:alpha val="50195"/>
            </a:srgb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srgbClr val="000000"/>
                </a:solidFill>
                <a:latin typeface="Arial" charset="0"/>
              </a:rPr>
              <a:t>DELETE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67588" name="Text Box 14"/>
          <p:cNvSpPr txBox="1">
            <a:spLocks noChangeArrowheads="1"/>
          </p:cNvSpPr>
          <p:nvPr/>
        </p:nvSpPr>
        <p:spPr bwMode="auto">
          <a:xfrm>
            <a:off x="571500" y="1697057"/>
            <a:ext cx="2133600" cy="304800"/>
          </a:xfrm>
          <a:prstGeom prst="rect">
            <a:avLst/>
          </a:prstGeom>
          <a:solidFill>
            <a:srgbClr val="FFFFCC">
              <a:alpha val="50195"/>
            </a:srgb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CREATE</a:t>
            </a:r>
            <a:endParaRPr lang="ru-RU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9" name="Прямоугольник 6"/>
          <p:cNvSpPr>
            <a:spLocks noChangeArrowheads="1"/>
          </p:cNvSpPr>
          <p:nvPr/>
        </p:nvSpPr>
        <p:spPr bwMode="auto">
          <a:xfrm>
            <a:off x="2000250" y="1554182"/>
            <a:ext cx="7000875" cy="13239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CREATE TABLE student </a:t>
            </a:r>
            <a:endParaRPr lang="ru-RU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St_id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NOT NULL PRIMARY KEY,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St_name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varchar</a:t>
            </a:r>
            <a:r>
              <a:rPr lang="en-US" sz="2000" dirty="0">
                <a:solidFill>
                  <a:srgbClr val="000000"/>
                </a:solidFill>
              </a:rPr>
              <a:t>(45) NOT NULL,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Speciality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(10) not null);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67590" name="Text Box 14"/>
          <p:cNvSpPr txBox="1">
            <a:spLocks noChangeArrowheads="1"/>
          </p:cNvSpPr>
          <p:nvPr/>
        </p:nvSpPr>
        <p:spPr bwMode="auto">
          <a:xfrm>
            <a:off x="214313" y="3143248"/>
            <a:ext cx="2133600" cy="304800"/>
          </a:xfrm>
          <a:prstGeom prst="rect">
            <a:avLst/>
          </a:prstGeom>
          <a:solidFill>
            <a:srgbClr val="FFFFCC">
              <a:alpha val="50195"/>
            </a:srgb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srgbClr val="000000"/>
                </a:solidFill>
                <a:latin typeface="Arial" charset="0"/>
              </a:rPr>
              <a:t>INSERT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67591" name="Прямоугольник 8"/>
          <p:cNvSpPr>
            <a:spLocks noChangeArrowheads="1"/>
          </p:cNvSpPr>
          <p:nvPr/>
        </p:nvSpPr>
        <p:spPr bwMode="auto">
          <a:xfrm>
            <a:off x="2357438" y="3006727"/>
            <a:ext cx="6429375" cy="708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insert into student (</a:t>
            </a:r>
            <a:r>
              <a:rPr lang="en-US" sz="2000" dirty="0" err="1">
                <a:solidFill>
                  <a:srgbClr val="000000"/>
                </a:solidFill>
              </a:rPr>
              <a:t>St_id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St_name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Speciality</a:t>
            </a:r>
            <a:r>
              <a:rPr lang="en-US" sz="2000" dirty="0">
                <a:solidFill>
                  <a:srgbClr val="000000"/>
                </a:solidFill>
              </a:rPr>
              <a:t>) values 	(1, "</a:t>
            </a:r>
            <a:r>
              <a:rPr lang="en-US" sz="2000" dirty="0" err="1">
                <a:solidFill>
                  <a:srgbClr val="000000"/>
                </a:solidFill>
              </a:rPr>
              <a:t>Иванов</a:t>
            </a:r>
            <a:r>
              <a:rPr lang="en-US" sz="2000" dirty="0">
                <a:solidFill>
                  <a:srgbClr val="000000"/>
                </a:solidFill>
              </a:rPr>
              <a:t>", 2),	(2, "</a:t>
            </a:r>
            <a:r>
              <a:rPr lang="en-US" sz="2000" dirty="0" err="1">
                <a:solidFill>
                  <a:srgbClr val="000000"/>
                </a:solidFill>
              </a:rPr>
              <a:t>Петров</a:t>
            </a:r>
            <a:r>
              <a:rPr lang="en-US" sz="2000" dirty="0">
                <a:solidFill>
                  <a:srgbClr val="000000"/>
                </a:solidFill>
              </a:rPr>
              <a:t>", 1);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67592" name="Прямоугольник 9"/>
          <p:cNvSpPr>
            <a:spLocks noChangeArrowheads="1"/>
          </p:cNvSpPr>
          <p:nvPr/>
        </p:nvSpPr>
        <p:spPr bwMode="auto">
          <a:xfrm>
            <a:off x="2428875" y="3911619"/>
            <a:ext cx="6500813" cy="1016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000000"/>
                </a:solidFill>
              </a:rPr>
              <a:t>UPDATE</a:t>
            </a:r>
            <a:r>
              <a:rPr lang="ru-RU" sz="2000">
                <a:solidFill>
                  <a:srgbClr val="000000"/>
                </a:solidFill>
              </a:rPr>
              <a:t> </a:t>
            </a:r>
            <a:r>
              <a:rPr lang="ru-RU" sz="2000" b="1">
                <a:solidFill>
                  <a:srgbClr val="000000"/>
                </a:solidFill>
              </a:rPr>
              <a:t>имя_таблицы</a:t>
            </a:r>
            <a:r>
              <a:rPr lang="ru-RU" sz="2000">
                <a:solidFill>
                  <a:srgbClr val="000000"/>
                </a:solidFill>
              </a:rPr>
              <a:t> </a:t>
            </a:r>
            <a:r>
              <a:rPr lang="ru-RU" sz="2000" b="1">
                <a:solidFill>
                  <a:srgbClr val="000000"/>
                </a:solidFill>
              </a:rPr>
              <a:t>SET</a:t>
            </a:r>
            <a:r>
              <a:rPr lang="ru-RU" sz="200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имя_столбца_1=значение, ..., имя_столбца_n=значение [WHERE УСЛОВИЕ];</a:t>
            </a:r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2500313" y="5599132"/>
            <a:ext cx="6215062" cy="6159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</a:rPr>
              <a:t>DELETE FROM </a:t>
            </a:r>
            <a:r>
              <a:rPr lang="en-US" sz="2000" dirty="0" err="1">
                <a:solidFill>
                  <a:srgbClr val="000000"/>
                </a:solidFill>
              </a:rPr>
              <a:t>имя_таблицы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000000"/>
                </a:solidFill>
              </a:rPr>
              <a:t>WHERE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условие_удаления</a:t>
            </a:r>
            <a:r>
              <a:rPr lang="en-US" sz="2000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67594" name="Номер слайда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7BA0B-C97F-4253-BAC9-42827EF1B0BE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2914" y="214290"/>
            <a:ext cx="8696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Примеры языка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манипулирования данными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7772400" cy="4286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ru-RU" sz="2800" smtClean="0">
                <a:latin typeface="Arial" charset="0"/>
                <a:cs typeface="Arial" charset="0"/>
              </a:rPr>
              <a:t>Создание таблицы (Пример)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715375" cy="4022725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CREATE TABLE </a:t>
            </a:r>
            <a:r>
              <a:rPr lang="en-US" sz="2200" b="1" smtClean="0"/>
              <a:t>attainment</a:t>
            </a:r>
            <a:r>
              <a:rPr lang="en-US" sz="2200" smtClean="0"/>
              <a:t>(    </a:t>
            </a:r>
            <a:endParaRPr lang="ru-RU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200" smtClean="0"/>
              <a:t>	</a:t>
            </a:r>
            <a:r>
              <a:rPr lang="en-US" sz="2200" b="1" smtClean="0"/>
              <a:t>At_id</a:t>
            </a:r>
            <a:r>
              <a:rPr lang="en-US" sz="2200" smtClean="0"/>
              <a:t> </a:t>
            </a:r>
            <a:r>
              <a:rPr lang="ru-RU" sz="2200" smtClean="0"/>
              <a:t>   </a:t>
            </a:r>
            <a:r>
              <a:rPr lang="en-US" sz="2200" smtClean="0"/>
              <a:t>int(</a:t>
            </a:r>
            <a:r>
              <a:rPr lang="ru-RU" sz="2200" smtClean="0"/>
              <a:t>3</a:t>
            </a:r>
            <a:r>
              <a:rPr lang="en-US" sz="2200" smtClean="0"/>
              <a:t>) NOT NULL PRIMARY KEY,    </a:t>
            </a:r>
            <a:endParaRPr lang="ru-RU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200" smtClean="0"/>
              <a:t>	</a:t>
            </a:r>
            <a:r>
              <a:rPr lang="en-US" sz="2200" b="1" smtClean="0"/>
              <a:t>St_id</a:t>
            </a:r>
            <a:r>
              <a:rPr lang="en-US" sz="2200" smtClean="0"/>
              <a:t> </a:t>
            </a:r>
            <a:r>
              <a:rPr lang="ru-RU" sz="2200" smtClean="0"/>
              <a:t>    </a:t>
            </a:r>
            <a:r>
              <a:rPr lang="en-US" sz="2200" smtClean="0"/>
              <a:t>int(</a:t>
            </a:r>
            <a:r>
              <a:rPr lang="ru-RU" sz="2200" smtClean="0"/>
              <a:t>3</a:t>
            </a:r>
            <a:r>
              <a:rPr lang="en-US" sz="2200" smtClean="0"/>
              <a:t>) NOT NULL,    </a:t>
            </a:r>
            <a:endParaRPr lang="ru-RU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200" smtClean="0"/>
              <a:t>	</a:t>
            </a:r>
            <a:r>
              <a:rPr lang="en-US" sz="2200" b="1" smtClean="0"/>
              <a:t>Sub_id</a:t>
            </a:r>
            <a:r>
              <a:rPr lang="en-US" sz="2200" smtClean="0"/>
              <a:t> </a:t>
            </a:r>
            <a:r>
              <a:rPr lang="ru-RU" sz="2200" smtClean="0"/>
              <a:t> </a:t>
            </a:r>
            <a:r>
              <a:rPr lang="en-US" sz="2200" smtClean="0"/>
              <a:t>int(</a:t>
            </a:r>
            <a:r>
              <a:rPr lang="ru-RU" sz="2200" smtClean="0"/>
              <a:t>3</a:t>
            </a:r>
            <a:r>
              <a:rPr lang="en-US" sz="2200" smtClean="0"/>
              <a:t>) NOT NULL,    </a:t>
            </a:r>
            <a:endParaRPr lang="ru-RU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200" smtClean="0"/>
              <a:t>	</a:t>
            </a:r>
            <a:r>
              <a:rPr lang="en-US" sz="2200" b="1" smtClean="0"/>
              <a:t>T_id</a:t>
            </a:r>
            <a:r>
              <a:rPr lang="en-US" sz="2200" smtClean="0"/>
              <a:t> </a:t>
            </a:r>
            <a:r>
              <a:rPr lang="ru-RU" sz="2200" smtClean="0"/>
              <a:t>     </a:t>
            </a:r>
            <a:r>
              <a:rPr lang="en-US" sz="2200" smtClean="0"/>
              <a:t>int(</a:t>
            </a:r>
            <a:r>
              <a:rPr lang="ru-RU" sz="2200" smtClean="0"/>
              <a:t>3</a:t>
            </a:r>
            <a:r>
              <a:rPr lang="en-US" sz="2200" smtClean="0"/>
              <a:t>) NOT NULL,    </a:t>
            </a:r>
            <a:endParaRPr lang="ru-RU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200" smtClean="0"/>
              <a:t>	</a:t>
            </a:r>
            <a:r>
              <a:rPr lang="en-US" sz="2200" b="1" smtClean="0"/>
              <a:t>Date</a:t>
            </a:r>
            <a:r>
              <a:rPr lang="en-US" sz="2200" smtClean="0"/>
              <a:t> </a:t>
            </a:r>
            <a:r>
              <a:rPr lang="ru-RU" sz="2200" smtClean="0"/>
              <a:t>    </a:t>
            </a:r>
            <a:r>
              <a:rPr lang="en-US" sz="2200" smtClean="0"/>
              <a:t>date,    </a:t>
            </a:r>
            <a:endParaRPr lang="ru-RU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200" smtClean="0"/>
              <a:t>	</a:t>
            </a:r>
            <a:r>
              <a:rPr lang="en-US" sz="2200" b="1" smtClean="0"/>
              <a:t>Rating</a:t>
            </a:r>
            <a:r>
              <a:rPr lang="en-US" sz="2200" smtClean="0"/>
              <a:t> </a:t>
            </a:r>
            <a:r>
              <a:rPr lang="ru-RU" sz="2200" smtClean="0"/>
              <a:t>  </a:t>
            </a:r>
            <a:r>
              <a:rPr lang="en-US" sz="2200" smtClean="0"/>
              <a:t>int(4) NOT NULL,    </a:t>
            </a:r>
            <a:endParaRPr lang="ru-RU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200" smtClean="0"/>
              <a:t>	</a:t>
            </a:r>
            <a:r>
              <a:rPr lang="en-US" sz="2200" smtClean="0"/>
              <a:t>FOREIGN KEY(</a:t>
            </a:r>
            <a:r>
              <a:rPr lang="en-US" sz="2200" b="1" smtClean="0"/>
              <a:t>St_id</a:t>
            </a:r>
            <a:r>
              <a:rPr lang="en-US" sz="2200" smtClean="0"/>
              <a:t>) REFERENCES </a:t>
            </a:r>
            <a:r>
              <a:rPr lang="en-US" sz="2200" b="1" smtClean="0"/>
              <a:t>student(St_id)</a:t>
            </a:r>
            <a:r>
              <a:rPr lang="en-US" sz="2200" smtClean="0"/>
              <a:t>,    </a:t>
            </a:r>
            <a:endParaRPr lang="ru-RU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200" smtClean="0"/>
              <a:t>	</a:t>
            </a:r>
            <a:r>
              <a:rPr lang="en-US" sz="2200" smtClean="0"/>
              <a:t>FOREIGN KEY(</a:t>
            </a:r>
            <a:r>
              <a:rPr lang="en-US" sz="2200" b="1" smtClean="0"/>
              <a:t>Sub_id</a:t>
            </a:r>
            <a:r>
              <a:rPr lang="en-US" sz="2200" smtClean="0"/>
              <a:t>) REFERENCES </a:t>
            </a:r>
            <a:r>
              <a:rPr lang="en-US" sz="2200" b="1" smtClean="0"/>
              <a:t>subject(Sub_id</a:t>
            </a:r>
            <a:r>
              <a:rPr lang="en-US" sz="2200" smtClean="0"/>
              <a:t>),   </a:t>
            </a:r>
            <a:endParaRPr lang="ru-RU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</a:t>
            </a:r>
            <a:r>
              <a:rPr lang="ru-RU" sz="2200" smtClean="0"/>
              <a:t>	</a:t>
            </a:r>
            <a:r>
              <a:rPr lang="en-US" sz="2200" smtClean="0"/>
              <a:t>FOREIGN KEY(</a:t>
            </a:r>
            <a:r>
              <a:rPr lang="en-US" sz="2200" b="1" smtClean="0"/>
              <a:t>T_id</a:t>
            </a:r>
            <a:r>
              <a:rPr lang="en-US" sz="2200" smtClean="0"/>
              <a:t>) REFERENCES </a:t>
            </a:r>
            <a:r>
              <a:rPr lang="en-US" sz="2200" b="1" smtClean="0"/>
              <a:t>teacher(T_id</a:t>
            </a:r>
            <a:r>
              <a:rPr lang="en-US" sz="2200" smtClean="0"/>
              <a:t>)</a:t>
            </a:r>
            <a:r>
              <a:rPr lang="ru-RU" sz="2200" smtClean="0"/>
              <a:t>);</a:t>
            </a:r>
          </a:p>
        </p:txBody>
      </p:sp>
      <p:sp>
        <p:nvSpPr>
          <p:cNvPr id="6861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7DB55E-39BA-49CF-B846-186E32EFE0FF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32" name="Text Box 76"/>
          <p:cNvSpPr txBox="1">
            <a:spLocks noChangeArrowheads="1"/>
          </p:cNvSpPr>
          <p:nvPr/>
        </p:nvSpPr>
        <p:spPr bwMode="auto">
          <a:xfrm>
            <a:off x="76200" y="1524000"/>
            <a:ext cx="8991600" cy="13303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Самый простой запрос содержит только два обязательных </a:t>
            </a:r>
            <a:r>
              <a:rPr lang="ru-RU" sz="2000" b="1" i="1">
                <a:solidFill>
                  <a:srgbClr val="000000"/>
                </a:solidFill>
                <a:latin typeface="Bookman Old Style" pitchFamily="18" charset="0"/>
              </a:rPr>
              <a:t>ключевых слова</a:t>
            </a:r>
            <a:r>
              <a:rPr lang="ru-RU" sz="2000">
                <a:solidFill>
                  <a:srgbClr val="000000"/>
                </a:solidFill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которые включает в себя запрос любой сложности: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ru-RU" sz="2000">
                <a:solidFill>
                  <a:srgbClr val="000000"/>
                </a:solidFill>
              </a:rPr>
              <a:t>и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FROM: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Улицы, ТипыБолезней</a:t>
            </a:r>
            <a:r>
              <a:rPr lang="en-US" sz="2000">
                <a:solidFill>
                  <a:srgbClr val="000000"/>
                </a:solidFill>
              </a:rPr>
              <a:t> </a:t>
            </a: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4419600" y="2286000"/>
            <a:ext cx="4648200" cy="44958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0660" name="Line 3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066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smtClean="0">
                <a:latin typeface="Arial" charset="0"/>
              </a:rPr>
              <a:t>Оператор </a:t>
            </a:r>
            <a:r>
              <a:rPr lang="en-US" sz="3200" b="1" smtClean="0">
                <a:latin typeface="Arial" charset="0"/>
              </a:rPr>
              <a:t>SELECT</a:t>
            </a:r>
            <a:endParaRPr lang="ru-RU" sz="3200" b="1" smtClean="0">
              <a:latin typeface="Arial" charset="0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304800" y="685800"/>
            <a:ext cx="8534400" cy="7683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>
                <a:solidFill>
                  <a:srgbClr val="000000"/>
                </a:solidFill>
              </a:rPr>
              <a:t>Оператор выбора строк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ru-RU" sz="2400">
                <a:solidFill>
                  <a:srgbClr val="000000"/>
                </a:solidFill>
              </a:rPr>
              <a:t> реализует </a:t>
            </a:r>
            <a:r>
              <a:rPr lang="ru-RU" sz="2400" b="1" i="1">
                <a:solidFill>
                  <a:srgbClr val="000000"/>
                </a:solidFill>
                <a:latin typeface="Bookman Old Style" pitchFamily="18" charset="0"/>
              </a:rPr>
              <a:t>все операции</a:t>
            </a:r>
            <a:r>
              <a:rPr lang="ru-RU" sz="2400">
                <a:solidFill>
                  <a:srgbClr val="000000"/>
                </a:solidFill>
              </a:rPr>
              <a:t> реляционной алгебры и имеет достаточно сложный синтаксис.</a:t>
            </a:r>
          </a:p>
        </p:txBody>
      </p:sp>
      <p:sp>
        <p:nvSpPr>
          <p:cNvPr id="301133" name="Text Box 77"/>
          <p:cNvSpPr txBox="1">
            <a:spLocks noChangeArrowheads="1"/>
          </p:cNvSpPr>
          <p:nvPr/>
        </p:nvSpPr>
        <p:spPr bwMode="auto">
          <a:xfrm>
            <a:off x="76200" y="3124200"/>
            <a:ext cx="4267200" cy="10255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Общий синтаксис запроса:</a:t>
            </a:r>
            <a:endParaRPr lang="en-US" sz="2000" b="1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SELECT &lt;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имена полей (что)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FROM &lt;</a:t>
            </a:r>
            <a:r>
              <a:rPr lang="ru-RU" sz="2000" b="1">
                <a:solidFill>
                  <a:srgbClr val="000000"/>
                </a:solidFill>
                <a:latin typeface="Arial" charset="0"/>
              </a:rPr>
              <a:t>имена таблиц (откуда)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&gt;</a:t>
            </a: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301136" name="Text Box 80"/>
          <p:cNvSpPr txBox="1">
            <a:spLocks noChangeArrowheads="1"/>
          </p:cNvSpPr>
          <p:nvPr/>
        </p:nvSpPr>
        <p:spPr bwMode="auto">
          <a:xfrm>
            <a:off x="76200" y="4495800"/>
            <a:ext cx="4267200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Символ * (звезда) используется для выбора всех полей исходных таблиц.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4572000" y="2362200"/>
            <a:ext cx="1524000" cy="914400"/>
            <a:chOff x="96" y="3648"/>
            <a:chExt cx="960" cy="576"/>
          </a:xfrm>
        </p:grpSpPr>
        <p:grpSp>
          <p:nvGrpSpPr>
            <p:cNvPr id="3" name="Group 82"/>
            <p:cNvGrpSpPr>
              <a:grpSpLocks/>
            </p:cNvGrpSpPr>
            <p:nvPr/>
          </p:nvGrpSpPr>
          <p:grpSpPr bwMode="auto">
            <a:xfrm>
              <a:off x="96" y="3648"/>
              <a:ext cx="960" cy="576"/>
              <a:chOff x="96" y="3648"/>
              <a:chExt cx="960" cy="576"/>
            </a:xfrm>
          </p:grpSpPr>
          <p:sp>
            <p:nvSpPr>
              <p:cNvPr id="70736" name="Rectangle 83"/>
              <p:cNvSpPr>
                <a:spLocks noChangeArrowheads="1"/>
              </p:cNvSpPr>
              <p:nvPr/>
            </p:nvSpPr>
            <p:spPr bwMode="auto">
              <a:xfrm>
                <a:off x="96" y="3648"/>
                <a:ext cx="960" cy="576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37" name="Rectangle 84"/>
              <p:cNvSpPr>
                <a:spLocks noChangeArrowheads="1"/>
              </p:cNvSpPr>
              <p:nvPr/>
            </p:nvSpPr>
            <p:spPr bwMode="auto">
              <a:xfrm>
                <a:off x="96" y="3648"/>
                <a:ext cx="960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Улицы</a:t>
                </a:r>
              </a:p>
            </p:txBody>
          </p:sp>
        </p:grpSp>
        <p:sp>
          <p:nvSpPr>
            <p:cNvPr id="70734" name="Rectangle 85"/>
            <p:cNvSpPr>
              <a:spLocks noChangeArrowheads="1"/>
            </p:cNvSpPr>
            <p:nvPr/>
          </p:nvSpPr>
          <p:spPr bwMode="auto">
            <a:xfrm>
              <a:off x="144" y="3888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КодУлицы</a:t>
              </a:r>
            </a:p>
          </p:txBody>
        </p:sp>
        <p:sp>
          <p:nvSpPr>
            <p:cNvPr id="70735" name="Rectangle 86"/>
            <p:cNvSpPr>
              <a:spLocks noChangeArrowheads="1"/>
            </p:cNvSpPr>
            <p:nvPr/>
          </p:nvSpPr>
          <p:spPr bwMode="auto">
            <a:xfrm>
              <a:off x="144" y="4032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НаимУлицы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7239000" y="2362200"/>
            <a:ext cx="1676400" cy="914400"/>
            <a:chOff x="2736" y="1200"/>
            <a:chExt cx="1056" cy="576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736" y="1200"/>
              <a:ext cx="1056" cy="576"/>
              <a:chOff x="2736" y="1200"/>
              <a:chExt cx="1056" cy="576"/>
            </a:xfrm>
          </p:grpSpPr>
          <p:sp>
            <p:nvSpPr>
              <p:cNvPr id="70731" name="Rectangle 89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1056" cy="576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32" name="Rectangle 90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1056" cy="19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>
                    <a:solidFill>
                      <a:srgbClr val="000000"/>
                    </a:solidFill>
                  </a:rPr>
                  <a:t>ТипыБолезней</a:t>
                </a:r>
              </a:p>
            </p:txBody>
          </p:sp>
        </p:grpSp>
        <p:sp>
          <p:nvSpPr>
            <p:cNvPr id="70729" name="Rectangle 91"/>
            <p:cNvSpPr>
              <a:spLocks noChangeArrowheads="1"/>
            </p:cNvSpPr>
            <p:nvPr/>
          </p:nvSpPr>
          <p:spPr bwMode="auto">
            <a:xfrm>
              <a:off x="2784" y="1440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КодТипаБол</a:t>
              </a:r>
            </a:p>
          </p:txBody>
        </p:sp>
        <p:sp>
          <p:nvSpPr>
            <p:cNvPr id="70730" name="Rectangle 92"/>
            <p:cNvSpPr>
              <a:spLocks noChangeArrowheads="1"/>
            </p:cNvSpPr>
            <p:nvPr/>
          </p:nvSpPr>
          <p:spPr bwMode="auto">
            <a:xfrm>
              <a:off x="2784" y="1584"/>
              <a:ext cx="960" cy="14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ТипБолезни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91200" y="2590800"/>
            <a:ext cx="1600200" cy="1371600"/>
            <a:chOff x="2976" y="2832"/>
            <a:chExt cx="1008" cy="864"/>
          </a:xfrm>
        </p:grpSpPr>
        <p:sp>
          <p:nvSpPr>
            <p:cNvPr id="70726" name="Rectangle 95"/>
            <p:cNvSpPr>
              <a:spLocks noChangeArrowheads="1"/>
            </p:cNvSpPr>
            <p:nvPr/>
          </p:nvSpPr>
          <p:spPr bwMode="auto">
            <a:xfrm>
              <a:off x="2976" y="2832"/>
              <a:ext cx="1008" cy="864"/>
            </a:xfrm>
            <a:prstGeom prst="rect">
              <a:avLst/>
            </a:prstGeom>
            <a:solidFill>
              <a:srgbClr val="F8F8F8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0727" name="Rectangle 96"/>
            <p:cNvSpPr>
              <a:spLocks noChangeArrowheads="1"/>
            </p:cNvSpPr>
            <p:nvPr/>
          </p:nvSpPr>
          <p:spPr bwMode="auto">
            <a:xfrm>
              <a:off x="2976" y="2832"/>
              <a:ext cx="1008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</a:p>
          </p:txBody>
        </p:sp>
      </p:grpSp>
      <p:sp>
        <p:nvSpPr>
          <p:cNvPr id="301153" name="Rectangle 97"/>
          <p:cNvSpPr>
            <a:spLocks noChangeArrowheads="1"/>
          </p:cNvSpPr>
          <p:nvPr/>
        </p:nvSpPr>
        <p:spPr bwMode="auto">
          <a:xfrm>
            <a:off x="5867400" y="29718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КодУлицы</a:t>
            </a:r>
            <a:endParaRPr lang="ru-RU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1155" name="Rectangle 99"/>
          <p:cNvSpPr>
            <a:spLocks noChangeArrowheads="1"/>
          </p:cNvSpPr>
          <p:nvPr/>
        </p:nvSpPr>
        <p:spPr bwMode="auto">
          <a:xfrm>
            <a:off x="5867400" y="34290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КодТипаБол</a:t>
            </a:r>
          </a:p>
        </p:txBody>
      </p:sp>
      <p:sp>
        <p:nvSpPr>
          <p:cNvPr id="301157" name="Rectangle 101"/>
          <p:cNvSpPr>
            <a:spLocks noChangeArrowheads="1"/>
          </p:cNvSpPr>
          <p:nvPr/>
        </p:nvSpPr>
        <p:spPr bwMode="auto">
          <a:xfrm>
            <a:off x="5867400" y="36576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ТипБолезни</a:t>
            </a:r>
          </a:p>
        </p:txBody>
      </p:sp>
      <p:sp>
        <p:nvSpPr>
          <p:cNvPr id="301158" name="Rectangle 102"/>
          <p:cNvSpPr>
            <a:spLocks noChangeArrowheads="1"/>
          </p:cNvSpPr>
          <p:nvPr/>
        </p:nvSpPr>
        <p:spPr bwMode="auto">
          <a:xfrm>
            <a:off x="5867400" y="3200400"/>
            <a:ext cx="1447800" cy="22860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</a:rPr>
              <a:t>НаимУлицы</a:t>
            </a:r>
          </a:p>
        </p:txBody>
      </p:sp>
      <p:grpSp>
        <p:nvGrpSpPr>
          <p:cNvPr id="7" name="Group 161"/>
          <p:cNvGrpSpPr>
            <a:grpSpLocks/>
          </p:cNvGrpSpPr>
          <p:nvPr/>
        </p:nvGrpSpPr>
        <p:grpSpPr bwMode="auto">
          <a:xfrm>
            <a:off x="4495800" y="4038600"/>
            <a:ext cx="1981200" cy="1066800"/>
            <a:chOff x="2832" y="2544"/>
            <a:chExt cx="1248" cy="672"/>
          </a:xfrm>
        </p:grpSpPr>
        <p:sp>
          <p:nvSpPr>
            <p:cNvPr id="70716" name="Rectangle 108"/>
            <p:cNvSpPr>
              <a:spLocks noChangeArrowheads="1"/>
            </p:cNvSpPr>
            <p:nvPr/>
          </p:nvSpPr>
          <p:spPr bwMode="auto">
            <a:xfrm>
              <a:off x="2832" y="2736"/>
              <a:ext cx="62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КодУли</a:t>
              </a:r>
            </a:p>
          </p:txBody>
        </p:sp>
        <p:sp>
          <p:nvSpPr>
            <p:cNvPr id="70717" name="Rectangle 109"/>
            <p:cNvSpPr>
              <a:spLocks noChangeArrowheads="1"/>
            </p:cNvSpPr>
            <p:nvPr/>
          </p:nvSpPr>
          <p:spPr bwMode="auto">
            <a:xfrm>
              <a:off x="2832" y="2928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0718" name="Rectangle 110"/>
            <p:cNvSpPr>
              <a:spLocks noChangeArrowheads="1"/>
            </p:cNvSpPr>
            <p:nvPr/>
          </p:nvSpPr>
          <p:spPr bwMode="auto">
            <a:xfrm>
              <a:off x="2832" y="3072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0719" name="Rectangle 114"/>
            <p:cNvSpPr>
              <a:spLocks noChangeArrowheads="1"/>
            </p:cNvSpPr>
            <p:nvPr/>
          </p:nvSpPr>
          <p:spPr bwMode="auto">
            <a:xfrm>
              <a:off x="3456" y="2736"/>
              <a:ext cx="62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НаимУл</a:t>
              </a:r>
            </a:p>
          </p:txBody>
        </p:sp>
        <p:sp>
          <p:nvSpPr>
            <p:cNvPr id="70720" name="Rectangle 117"/>
            <p:cNvSpPr>
              <a:spLocks noChangeArrowheads="1"/>
            </p:cNvSpPr>
            <p:nvPr/>
          </p:nvSpPr>
          <p:spPr bwMode="auto">
            <a:xfrm>
              <a:off x="3456" y="2928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Вешняк</a:t>
              </a:r>
            </a:p>
          </p:txBody>
        </p:sp>
        <p:sp>
          <p:nvSpPr>
            <p:cNvPr id="70721" name="Rectangle 118"/>
            <p:cNvSpPr>
              <a:spLocks noChangeArrowheads="1"/>
            </p:cNvSpPr>
            <p:nvPr/>
          </p:nvSpPr>
          <p:spPr bwMode="auto">
            <a:xfrm>
              <a:off x="3456" y="3072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Юности</a:t>
              </a:r>
            </a:p>
          </p:txBody>
        </p:sp>
        <p:sp>
          <p:nvSpPr>
            <p:cNvPr id="70722" name="Rectangle 123"/>
            <p:cNvSpPr>
              <a:spLocks noChangeArrowheads="1"/>
            </p:cNvSpPr>
            <p:nvPr/>
          </p:nvSpPr>
          <p:spPr bwMode="auto">
            <a:xfrm>
              <a:off x="2832" y="2544"/>
              <a:ext cx="1248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Улицы</a:t>
              </a:r>
              <a:endParaRPr lang="ru-RU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723" name="Rectangle 150"/>
            <p:cNvSpPr>
              <a:spLocks noChangeArrowheads="1"/>
            </p:cNvSpPr>
            <p:nvPr/>
          </p:nvSpPr>
          <p:spPr bwMode="auto">
            <a:xfrm>
              <a:off x="2832" y="2544"/>
              <a:ext cx="1248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0724" name="Line 152"/>
            <p:cNvSpPr>
              <a:spLocks noChangeShapeType="1"/>
            </p:cNvSpPr>
            <p:nvPr/>
          </p:nvSpPr>
          <p:spPr bwMode="auto">
            <a:xfrm>
              <a:off x="2832" y="2736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0725" name="Line 153"/>
            <p:cNvSpPr>
              <a:spLocks noChangeShapeType="1"/>
            </p:cNvSpPr>
            <p:nvPr/>
          </p:nvSpPr>
          <p:spPr bwMode="auto">
            <a:xfrm>
              <a:off x="2832" y="2928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159"/>
          <p:cNvGrpSpPr>
            <a:grpSpLocks/>
          </p:cNvGrpSpPr>
          <p:nvPr/>
        </p:nvGrpSpPr>
        <p:grpSpPr bwMode="auto">
          <a:xfrm>
            <a:off x="6553200" y="4038600"/>
            <a:ext cx="2438400" cy="1066800"/>
            <a:chOff x="4128" y="2544"/>
            <a:chExt cx="1536" cy="672"/>
          </a:xfrm>
        </p:grpSpPr>
        <p:sp>
          <p:nvSpPr>
            <p:cNvPr id="70706" name="Rectangle 115"/>
            <p:cNvSpPr>
              <a:spLocks noChangeArrowheads="1"/>
            </p:cNvSpPr>
            <p:nvPr/>
          </p:nvSpPr>
          <p:spPr bwMode="auto">
            <a:xfrm>
              <a:off x="4128" y="2736"/>
              <a:ext cx="816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КодТипаБ</a:t>
              </a:r>
            </a:p>
          </p:txBody>
        </p:sp>
        <p:sp>
          <p:nvSpPr>
            <p:cNvPr id="70707" name="Rectangle 116"/>
            <p:cNvSpPr>
              <a:spLocks noChangeArrowheads="1"/>
            </p:cNvSpPr>
            <p:nvPr/>
          </p:nvSpPr>
          <p:spPr bwMode="auto">
            <a:xfrm>
              <a:off x="4944" y="2736"/>
              <a:ext cx="720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ТипБоле</a:t>
              </a:r>
            </a:p>
          </p:txBody>
        </p:sp>
        <p:sp>
          <p:nvSpPr>
            <p:cNvPr id="70708" name="Rectangle 119"/>
            <p:cNvSpPr>
              <a:spLocks noChangeArrowheads="1"/>
            </p:cNvSpPr>
            <p:nvPr/>
          </p:nvSpPr>
          <p:spPr bwMode="auto">
            <a:xfrm>
              <a:off x="4128" y="2928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0709" name="Rectangle 120"/>
            <p:cNvSpPr>
              <a:spLocks noChangeArrowheads="1"/>
            </p:cNvSpPr>
            <p:nvPr/>
          </p:nvSpPr>
          <p:spPr bwMode="auto">
            <a:xfrm>
              <a:off x="4128" y="3072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0710" name="Rectangle 121"/>
            <p:cNvSpPr>
              <a:spLocks noChangeArrowheads="1"/>
            </p:cNvSpPr>
            <p:nvPr/>
          </p:nvSpPr>
          <p:spPr bwMode="auto">
            <a:xfrm>
              <a:off x="4944" y="2928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Сердечно</a:t>
              </a:r>
            </a:p>
          </p:txBody>
        </p:sp>
        <p:sp>
          <p:nvSpPr>
            <p:cNvPr id="70711" name="Rectangle 122"/>
            <p:cNvSpPr>
              <a:spLocks noChangeArrowheads="1"/>
            </p:cNvSpPr>
            <p:nvPr/>
          </p:nvSpPr>
          <p:spPr bwMode="auto">
            <a:xfrm>
              <a:off x="4944" y="3072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Опорнодв</a:t>
              </a:r>
            </a:p>
          </p:txBody>
        </p:sp>
        <p:sp>
          <p:nvSpPr>
            <p:cNvPr id="70712" name="Rectangle 124"/>
            <p:cNvSpPr>
              <a:spLocks noChangeArrowheads="1"/>
            </p:cNvSpPr>
            <p:nvPr/>
          </p:nvSpPr>
          <p:spPr bwMode="auto">
            <a:xfrm>
              <a:off x="4128" y="2544"/>
              <a:ext cx="1536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ТипыБолезней</a:t>
              </a:r>
              <a:endParaRPr lang="ru-RU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713" name="Rectangle 151"/>
            <p:cNvSpPr>
              <a:spLocks noChangeArrowheads="1"/>
            </p:cNvSpPr>
            <p:nvPr/>
          </p:nvSpPr>
          <p:spPr bwMode="auto">
            <a:xfrm>
              <a:off x="4128" y="2544"/>
              <a:ext cx="153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0714" name="Line 154"/>
            <p:cNvSpPr>
              <a:spLocks noChangeShapeType="1"/>
            </p:cNvSpPr>
            <p:nvPr/>
          </p:nvSpPr>
          <p:spPr bwMode="auto">
            <a:xfrm>
              <a:off x="4128" y="292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0715" name="Line 155"/>
            <p:cNvSpPr>
              <a:spLocks noChangeShapeType="1"/>
            </p:cNvSpPr>
            <p:nvPr/>
          </p:nvSpPr>
          <p:spPr bwMode="auto">
            <a:xfrm>
              <a:off x="4128" y="273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165"/>
          <p:cNvGrpSpPr>
            <a:grpSpLocks/>
          </p:cNvGrpSpPr>
          <p:nvPr/>
        </p:nvGrpSpPr>
        <p:grpSpPr bwMode="auto">
          <a:xfrm>
            <a:off x="4495800" y="5791200"/>
            <a:ext cx="4419600" cy="228600"/>
            <a:chOff x="2832" y="3648"/>
            <a:chExt cx="2784" cy="144"/>
          </a:xfrm>
        </p:grpSpPr>
        <p:sp>
          <p:nvSpPr>
            <p:cNvPr id="70702" name="Rectangle 126"/>
            <p:cNvSpPr>
              <a:spLocks noChangeArrowheads="1"/>
            </p:cNvSpPr>
            <p:nvPr/>
          </p:nvSpPr>
          <p:spPr bwMode="auto">
            <a:xfrm>
              <a:off x="2832" y="3648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0703" name="Rectangle 128"/>
            <p:cNvSpPr>
              <a:spLocks noChangeArrowheads="1"/>
            </p:cNvSpPr>
            <p:nvPr/>
          </p:nvSpPr>
          <p:spPr bwMode="auto">
            <a:xfrm>
              <a:off x="3456" y="3648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Вешняк</a:t>
              </a:r>
            </a:p>
          </p:txBody>
        </p:sp>
        <p:sp>
          <p:nvSpPr>
            <p:cNvPr id="70704" name="Rectangle 134"/>
            <p:cNvSpPr>
              <a:spLocks noChangeArrowheads="1"/>
            </p:cNvSpPr>
            <p:nvPr/>
          </p:nvSpPr>
          <p:spPr bwMode="auto">
            <a:xfrm>
              <a:off x="4080" y="3648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0705" name="Rectangle 136"/>
            <p:cNvSpPr>
              <a:spLocks noChangeArrowheads="1"/>
            </p:cNvSpPr>
            <p:nvPr/>
          </p:nvSpPr>
          <p:spPr bwMode="auto">
            <a:xfrm>
              <a:off x="4896" y="3648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Сердечно</a:t>
              </a:r>
            </a:p>
          </p:txBody>
        </p:sp>
      </p:grpSp>
      <p:grpSp>
        <p:nvGrpSpPr>
          <p:cNvPr id="10" name="Group 166"/>
          <p:cNvGrpSpPr>
            <a:grpSpLocks/>
          </p:cNvGrpSpPr>
          <p:nvPr/>
        </p:nvGrpSpPr>
        <p:grpSpPr bwMode="auto">
          <a:xfrm>
            <a:off x="4495800" y="6019800"/>
            <a:ext cx="4419600" cy="228600"/>
            <a:chOff x="2832" y="3792"/>
            <a:chExt cx="2784" cy="144"/>
          </a:xfrm>
        </p:grpSpPr>
        <p:sp>
          <p:nvSpPr>
            <p:cNvPr id="70698" name="Rectangle 127"/>
            <p:cNvSpPr>
              <a:spLocks noChangeArrowheads="1"/>
            </p:cNvSpPr>
            <p:nvPr/>
          </p:nvSpPr>
          <p:spPr bwMode="auto">
            <a:xfrm>
              <a:off x="2832" y="3792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0699" name="Rectangle 129"/>
            <p:cNvSpPr>
              <a:spLocks noChangeArrowheads="1"/>
            </p:cNvSpPr>
            <p:nvPr/>
          </p:nvSpPr>
          <p:spPr bwMode="auto">
            <a:xfrm>
              <a:off x="3456" y="3792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Вешняк</a:t>
              </a:r>
            </a:p>
          </p:txBody>
        </p:sp>
        <p:sp>
          <p:nvSpPr>
            <p:cNvPr id="70700" name="Rectangle 135"/>
            <p:cNvSpPr>
              <a:spLocks noChangeArrowheads="1"/>
            </p:cNvSpPr>
            <p:nvPr/>
          </p:nvSpPr>
          <p:spPr bwMode="auto">
            <a:xfrm>
              <a:off x="4080" y="3792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0701" name="Rectangle 137"/>
            <p:cNvSpPr>
              <a:spLocks noChangeArrowheads="1"/>
            </p:cNvSpPr>
            <p:nvPr/>
          </p:nvSpPr>
          <p:spPr bwMode="auto">
            <a:xfrm>
              <a:off x="4896" y="3792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Опорнодв</a:t>
              </a:r>
            </a:p>
          </p:txBody>
        </p:sp>
      </p:grpSp>
      <p:grpSp>
        <p:nvGrpSpPr>
          <p:cNvPr id="11" name="Group 167"/>
          <p:cNvGrpSpPr>
            <a:grpSpLocks/>
          </p:cNvGrpSpPr>
          <p:nvPr/>
        </p:nvGrpSpPr>
        <p:grpSpPr bwMode="auto">
          <a:xfrm>
            <a:off x="4495800" y="6248400"/>
            <a:ext cx="4419600" cy="228600"/>
            <a:chOff x="2832" y="3936"/>
            <a:chExt cx="2784" cy="144"/>
          </a:xfrm>
        </p:grpSpPr>
        <p:sp>
          <p:nvSpPr>
            <p:cNvPr id="70694" name="Rectangle 130"/>
            <p:cNvSpPr>
              <a:spLocks noChangeArrowheads="1"/>
            </p:cNvSpPr>
            <p:nvPr/>
          </p:nvSpPr>
          <p:spPr bwMode="auto">
            <a:xfrm>
              <a:off x="2832" y="3936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0695" name="Rectangle 132"/>
            <p:cNvSpPr>
              <a:spLocks noChangeArrowheads="1"/>
            </p:cNvSpPr>
            <p:nvPr/>
          </p:nvSpPr>
          <p:spPr bwMode="auto">
            <a:xfrm>
              <a:off x="3456" y="3936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Юности</a:t>
              </a:r>
            </a:p>
          </p:txBody>
        </p:sp>
        <p:sp>
          <p:nvSpPr>
            <p:cNvPr id="70696" name="Rectangle 138"/>
            <p:cNvSpPr>
              <a:spLocks noChangeArrowheads="1"/>
            </p:cNvSpPr>
            <p:nvPr/>
          </p:nvSpPr>
          <p:spPr bwMode="auto">
            <a:xfrm>
              <a:off x="4080" y="3936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0697" name="Rectangle 140"/>
            <p:cNvSpPr>
              <a:spLocks noChangeArrowheads="1"/>
            </p:cNvSpPr>
            <p:nvPr/>
          </p:nvSpPr>
          <p:spPr bwMode="auto">
            <a:xfrm>
              <a:off x="4896" y="3936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Сердечно</a:t>
              </a:r>
            </a:p>
          </p:txBody>
        </p:sp>
      </p:grpSp>
      <p:grpSp>
        <p:nvGrpSpPr>
          <p:cNvPr id="12" name="Group 168"/>
          <p:cNvGrpSpPr>
            <a:grpSpLocks/>
          </p:cNvGrpSpPr>
          <p:nvPr/>
        </p:nvGrpSpPr>
        <p:grpSpPr bwMode="auto">
          <a:xfrm>
            <a:off x="4495800" y="6477000"/>
            <a:ext cx="4419600" cy="228600"/>
            <a:chOff x="2832" y="4080"/>
            <a:chExt cx="2784" cy="144"/>
          </a:xfrm>
        </p:grpSpPr>
        <p:sp>
          <p:nvSpPr>
            <p:cNvPr id="70690" name="Rectangle 131"/>
            <p:cNvSpPr>
              <a:spLocks noChangeArrowheads="1"/>
            </p:cNvSpPr>
            <p:nvPr/>
          </p:nvSpPr>
          <p:spPr bwMode="auto">
            <a:xfrm>
              <a:off x="2832" y="4080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0691" name="Rectangle 133"/>
            <p:cNvSpPr>
              <a:spLocks noChangeArrowheads="1"/>
            </p:cNvSpPr>
            <p:nvPr/>
          </p:nvSpPr>
          <p:spPr bwMode="auto">
            <a:xfrm>
              <a:off x="3456" y="4080"/>
              <a:ext cx="624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Юности</a:t>
              </a:r>
            </a:p>
          </p:txBody>
        </p:sp>
        <p:sp>
          <p:nvSpPr>
            <p:cNvPr id="70692" name="Rectangle 139"/>
            <p:cNvSpPr>
              <a:spLocks noChangeArrowheads="1"/>
            </p:cNvSpPr>
            <p:nvPr/>
          </p:nvSpPr>
          <p:spPr bwMode="auto">
            <a:xfrm>
              <a:off x="4080" y="4080"/>
              <a:ext cx="816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0693" name="Rectangle 141"/>
            <p:cNvSpPr>
              <a:spLocks noChangeArrowheads="1"/>
            </p:cNvSpPr>
            <p:nvPr/>
          </p:nvSpPr>
          <p:spPr bwMode="auto">
            <a:xfrm>
              <a:off x="4896" y="4080"/>
              <a:ext cx="720" cy="1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  <a:latin typeface="Arial" charset="0"/>
                </a:rPr>
                <a:t>Опорнодв</a:t>
              </a:r>
            </a:p>
          </p:txBody>
        </p:sp>
      </p:grpSp>
      <p:grpSp>
        <p:nvGrpSpPr>
          <p:cNvPr id="13" name="Group 164"/>
          <p:cNvGrpSpPr>
            <a:grpSpLocks/>
          </p:cNvGrpSpPr>
          <p:nvPr/>
        </p:nvGrpSpPr>
        <p:grpSpPr bwMode="auto">
          <a:xfrm>
            <a:off x="4495800" y="5181600"/>
            <a:ext cx="4419600" cy="1524000"/>
            <a:chOff x="2832" y="3264"/>
            <a:chExt cx="2784" cy="960"/>
          </a:xfrm>
        </p:grpSpPr>
        <p:sp>
          <p:nvSpPr>
            <p:cNvPr id="70682" name="Rectangle 125"/>
            <p:cNvSpPr>
              <a:spLocks noChangeArrowheads="1"/>
            </p:cNvSpPr>
            <p:nvPr/>
          </p:nvSpPr>
          <p:spPr bwMode="auto">
            <a:xfrm>
              <a:off x="2832" y="3264"/>
              <a:ext cx="278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>
                  <a:solidFill>
                    <a:srgbClr val="000000"/>
                  </a:solidFill>
                </a:rPr>
                <a:t>Результат</a:t>
              </a:r>
              <a:endParaRPr lang="ru-RU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683" name="Rectangle 146"/>
            <p:cNvSpPr>
              <a:spLocks noChangeArrowheads="1"/>
            </p:cNvSpPr>
            <p:nvPr/>
          </p:nvSpPr>
          <p:spPr bwMode="auto">
            <a:xfrm>
              <a:off x="2832" y="3456"/>
              <a:ext cx="62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КодУли</a:t>
              </a:r>
            </a:p>
          </p:txBody>
        </p:sp>
        <p:sp>
          <p:nvSpPr>
            <p:cNvPr id="70684" name="Rectangle 147"/>
            <p:cNvSpPr>
              <a:spLocks noChangeArrowheads="1"/>
            </p:cNvSpPr>
            <p:nvPr/>
          </p:nvSpPr>
          <p:spPr bwMode="auto">
            <a:xfrm>
              <a:off x="3456" y="3456"/>
              <a:ext cx="624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НаимУл</a:t>
              </a:r>
            </a:p>
          </p:txBody>
        </p:sp>
        <p:sp>
          <p:nvSpPr>
            <p:cNvPr id="70685" name="Rectangle 148"/>
            <p:cNvSpPr>
              <a:spLocks noChangeArrowheads="1"/>
            </p:cNvSpPr>
            <p:nvPr/>
          </p:nvSpPr>
          <p:spPr bwMode="auto">
            <a:xfrm>
              <a:off x="4080" y="3456"/>
              <a:ext cx="816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КодТипаБ</a:t>
              </a:r>
            </a:p>
          </p:txBody>
        </p:sp>
        <p:sp>
          <p:nvSpPr>
            <p:cNvPr id="70686" name="Rectangle 149"/>
            <p:cNvSpPr>
              <a:spLocks noChangeArrowheads="1"/>
            </p:cNvSpPr>
            <p:nvPr/>
          </p:nvSpPr>
          <p:spPr bwMode="auto">
            <a:xfrm>
              <a:off x="4896" y="3456"/>
              <a:ext cx="720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b="1">
                  <a:solidFill>
                    <a:srgbClr val="000000"/>
                  </a:solidFill>
                  <a:latin typeface="Arial" charset="0"/>
                </a:rPr>
                <a:t>ТипБоле</a:t>
              </a:r>
            </a:p>
          </p:txBody>
        </p:sp>
        <p:sp>
          <p:nvSpPr>
            <p:cNvPr id="70687" name="Rectangle 156"/>
            <p:cNvSpPr>
              <a:spLocks noChangeArrowheads="1"/>
            </p:cNvSpPr>
            <p:nvPr/>
          </p:nvSpPr>
          <p:spPr bwMode="auto">
            <a:xfrm>
              <a:off x="2832" y="3264"/>
              <a:ext cx="2784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0688" name="Line 157"/>
            <p:cNvSpPr>
              <a:spLocks noChangeShapeType="1"/>
            </p:cNvSpPr>
            <p:nvPr/>
          </p:nvSpPr>
          <p:spPr bwMode="auto">
            <a:xfrm>
              <a:off x="2832" y="3456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0689" name="Line 158"/>
            <p:cNvSpPr>
              <a:spLocks noChangeShapeType="1"/>
            </p:cNvSpPr>
            <p:nvPr/>
          </p:nvSpPr>
          <p:spPr bwMode="auto">
            <a:xfrm>
              <a:off x="2832" y="3648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1200">
                <a:solidFill>
                  <a:srgbClr val="000000"/>
                </a:solidFill>
              </a:endParaRPr>
            </a:p>
          </p:txBody>
        </p:sp>
      </p:grpSp>
      <p:sp>
        <p:nvSpPr>
          <p:cNvPr id="301219" name="Text Box 163"/>
          <p:cNvSpPr txBox="1">
            <a:spLocks noChangeArrowheads="1"/>
          </p:cNvSpPr>
          <p:nvPr/>
        </p:nvSpPr>
        <p:spPr bwMode="auto">
          <a:xfrm>
            <a:off x="76200" y="5562600"/>
            <a:ext cx="4267200" cy="10255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Таким способом выполняется реляционная операция «Декартово произведение отношений».</a:t>
            </a:r>
          </a:p>
        </p:txBody>
      </p:sp>
      <p:sp>
        <p:nvSpPr>
          <p:cNvPr id="70680" name="Rectangle 170"/>
          <p:cNvSpPr>
            <a:spLocks noChangeArrowheads="1"/>
          </p:cNvSpPr>
          <p:nvPr/>
        </p:nvSpPr>
        <p:spPr bwMode="auto">
          <a:xfrm>
            <a:off x="6986588" y="182563"/>
            <a:ext cx="2157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>
                <a:solidFill>
                  <a:srgbClr val="FF7C80"/>
                </a:solidFill>
                <a:hlinkClick r:id="" action="ppaction://noaction"/>
              </a:rPr>
              <a:t>Операции над отношениями</a:t>
            </a:r>
            <a:endParaRPr lang="ru-RU" sz="1200" b="1">
              <a:solidFill>
                <a:srgbClr val="FF7C80"/>
              </a:solidFill>
            </a:endParaRPr>
          </a:p>
        </p:txBody>
      </p:sp>
      <p:sp>
        <p:nvSpPr>
          <p:cNvPr id="70681" name="Номер слайда 8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F3FBB6-3AA5-4B41-8116-1BF200939D4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0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0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0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0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30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"/>
                                        <p:tgtEl>
                                          <p:spTgt spid="30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30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"/>
                                        <p:tgtEl>
                                          <p:spTgt spid="30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32" grpId="0" animBg="1" autoUpdateAnimBg="0"/>
      <p:bldP spid="301058" grpId="0" animBg="1"/>
      <p:bldP spid="301061" grpId="0" animBg="1" autoUpdateAnimBg="0"/>
      <p:bldP spid="301133" grpId="0" animBg="1" autoUpdateAnimBg="0"/>
      <p:bldP spid="301136" grpId="0" animBg="1" autoUpdateAnimBg="0"/>
      <p:bldP spid="301153" grpId="0" autoUpdateAnimBg="0"/>
      <p:bldP spid="301155" grpId="0" autoUpdateAnimBg="0"/>
      <p:bldP spid="301157" grpId="0" autoUpdateAnimBg="0"/>
      <p:bldP spid="301158" grpId="0" animBg="1" autoUpdateAnimBg="0"/>
      <p:bldP spid="30121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036050" cy="417512"/>
          </a:xfrm>
        </p:spPr>
        <p:txBody>
          <a:bodyPr/>
          <a:lstStyle/>
          <a:p>
            <a:pPr eaLnBrk="1" hangingPunct="1"/>
            <a:r>
              <a:rPr lang="ru-RU" sz="2800" b="1" smtClean="0">
                <a:latin typeface="Arial" charset="0"/>
                <a:cs typeface="Arial" charset="0"/>
              </a:rPr>
              <a:t>Обобщенный формат оператора ALTER TABLE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5976937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b="1" smtClean="0"/>
              <a:t>ALTER TABLE имя_таблицы</a:t>
            </a:r>
          </a:p>
          <a:p>
            <a:pPr eaLnBrk="1" hangingPunct="1">
              <a:buFontTx/>
              <a:buNone/>
            </a:pPr>
            <a:r>
              <a:rPr lang="ru-RU" sz="2000" b="1" smtClean="0"/>
              <a:t>[ADD [COLUMN] имя_столбца тип_данных </a:t>
            </a:r>
            <a:r>
              <a:rPr lang="ru-RU" sz="2000" smtClean="0"/>
              <a:t>  [ NOT NULL ][UNIQUE]</a:t>
            </a:r>
          </a:p>
          <a:p>
            <a:pPr eaLnBrk="1" hangingPunct="1">
              <a:buFontTx/>
              <a:buNone/>
            </a:pPr>
            <a:r>
              <a:rPr lang="ru-RU" sz="2000" smtClean="0"/>
              <a:t>[DEFAULT &lt;значение&gt;][ CHECK (&lt;условие_выбора&gt;)]]</a:t>
            </a:r>
          </a:p>
          <a:p>
            <a:pPr eaLnBrk="1" hangingPunct="1">
              <a:buFontTx/>
              <a:buNone/>
            </a:pPr>
            <a:r>
              <a:rPr lang="ru-RU" sz="2000" b="1" smtClean="0"/>
              <a:t>[DROP [COLUMN] имя_столбца </a:t>
            </a:r>
            <a:r>
              <a:rPr lang="ru-RU" sz="2000" smtClean="0"/>
              <a:t>[RESTRICT | CASCADE ]]</a:t>
            </a:r>
          </a:p>
          <a:p>
            <a:pPr eaLnBrk="1" hangingPunct="1">
              <a:buFontTx/>
              <a:buNone/>
            </a:pPr>
            <a:r>
              <a:rPr lang="ru-RU" sz="2000" b="1" smtClean="0"/>
              <a:t>[ADD [CONSTRAINT [имя_ограничения]]</a:t>
            </a:r>
          </a:p>
          <a:p>
            <a:pPr eaLnBrk="1" hangingPunct="1">
              <a:buFontTx/>
              <a:buNone/>
            </a:pPr>
            <a:r>
              <a:rPr lang="ru-RU" sz="2000" b="1" smtClean="0"/>
              <a:t>[{PRIMARY KEY (имя_столбца [,...n]) |[UNIQUE (имя_столбца [,...n])}</a:t>
            </a:r>
          </a:p>
          <a:p>
            <a:pPr eaLnBrk="1" hangingPunct="1">
              <a:buFontTx/>
              <a:buNone/>
            </a:pPr>
            <a:r>
              <a:rPr lang="ru-RU" sz="2000" b="1" smtClean="0"/>
              <a:t>|[FOREIGN KEY (имя_столбца_внешнего_ключа [,...n])    REFERENCES имя_род_таблицы        [(имя_столбца_род_таблицы [,...n])],</a:t>
            </a:r>
          </a:p>
          <a:p>
            <a:pPr eaLnBrk="1" hangingPunct="1">
              <a:buFontTx/>
              <a:buNone/>
            </a:pPr>
            <a:endParaRPr lang="ru-RU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[ MATCH {PARTIAL | FULL}    [ON UPDATE {CASCADE| SET NULL |        SET DEFAULT | NO ACTION}]    [ON DELETE {CASCADE| SET NULL |        SET DEFAULT | NO ACTION}]    |[CHECK(&lt;</a:t>
            </a:r>
            <a:r>
              <a:rPr lang="ru-RU" sz="2000" smtClean="0"/>
              <a:t>условие</a:t>
            </a:r>
            <a:r>
              <a:rPr lang="en-US" sz="2000" smtClean="0"/>
              <a:t>_</a:t>
            </a:r>
            <a:r>
              <a:rPr lang="ru-RU" sz="2000" smtClean="0"/>
              <a:t>выбора</a:t>
            </a:r>
            <a:r>
              <a:rPr lang="en-US" sz="2000" smtClean="0"/>
              <a:t>&gt;)][,...n]}]</a:t>
            </a:r>
            <a:endParaRPr lang="ru-RU" sz="2000" smtClean="0"/>
          </a:p>
          <a:p>
            <a:pPr eaLnBrk="1" hangingPunct="1">
              <a:buFontTx/>
              <a:buNone/>
            </a:pPr>
            <a:r>
              <a:rPr lang="en-US" sz="2000" b="1" smtClean="0"/>
              <a:t>[DROP CONSTRAINT </a:t>
            </a:r>
            <a:r>
              <a:rPr lang="ru-RU" sz="2000" b="1" smtClean="0"/>
              <a:t>имя</a:t>
            </a:r>
            <a:r>
              <a:rPr lang="en-US" sz="2000" b="1" smtClean="0"/>
              <a:t>_</a:t>
            </a:r>
            <a:r>
              <a:rPr lang="ru-RU" sz="2000" b="1" smtClean="0"/>
              <a:t>ограничения</a:t>
            </a:r>
            <a:r>
              <a:rPr lang="en-US" sz="2000" b="1" smtClean="0"/>
              <a:t>   </a:t>
            </a:r>
            <a:r>
              <a:rPr lang="en-US" sz="2000" smtClean="0"/>
              <a:t>[RESTRICT | CASCADE]]</a:t>
            </a:r>
            <a:endParaRPr lang="ru-RU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[ALTER [COLUMN] SET DEFAULT &lt;</a:t>
            </a:r>
            <a:r>
              <a:rPr lang="ru-RU" sz="2000" smtClean="0"/>
              <a:t>значение</a:t>
            </a:r>
            <a:r>
              <a:rPr lang="en-US" sz="2000" smtClean="0"/>
              <a:t>&gt;]</a:t>
            </a:r>
            <a:endParaRPr lang="ru-RU" sz="2000" smtClean="0"/>
          </a:p>
          <a:p>
            <a:pPr eaLnBrk="1" hangingPunct="1">
              <a:buFontTx/>
              <a:buNone/>
            </a:pPr>
            <a:r>
              <a:rPr lang="ru-RU" sz="2000" smtClean="0"/>
              <a:t>[ALTER [COLUMN] DROP DEFAULT] </a:t>
            </a:r>
          </a:p>
        </p:txBody>
      </p:sp>
      <p:sp>
        <p:nvSpPr>
          <p:cNvPr id="6963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FAEA22-FB02-4093-99BD-0DCD730E836B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9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Новая презентация">
  <a:themeElements>
    <a:clrScheme name="Новая презентаци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Новая презентаци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Новая презентаци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Новая презентация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1620</Words>
  <Application>Microsoft Office PowerPoint</Application>
  <PresentationFormat>Экран (4:3)</PresentationFormat>
  <Paragraphs>580</Paragraphs>
  <Slides>17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Новая презентация</vt:lpstr>
      <vt:lpstr>Оформление по умолчанию</vt:lpstr>
      <vt:lpstr>Лекция 3</vt:lpstr>
      <vt:lpstr>Язык запросов SQL</vt:lpstr>
      <vt:lpstr>Формы языка SQL</vt:lpstr>
      <vt:lpstr>Группы операторов SQL</vt:lpstr>
      <vt:lpstr>Фазы выполнения SQL-оператора</vt:lpstr>
      <vt:lpstr>Слайд 6</vt:lpstr>
      <vt:lpstr>Создание таблицы (Пример)</vt:lpstr>
      <vt:lpstr>Оператор SELECT</vt:lpstr>
      <vt:lpstr>Обобщенный формат оператора ALTER TABLE </vt:lpstr>
      <vt:lpstr>Слайд 10</vt:lpstr>
      <vt:lpstr>Получение проекций</vt:lpstr>
      <vt:lpstr>Исключение повторений</vt:lpstr>
      <vt:lpstr>Отбор записей из таблиц</vt:lpstr>
      <vt:lpstr>Отбор записей из нескольких таблиц</vt:lpstr>
      <vt:lpstr>Операции с неопределенным значением</vt:lpstr>
      <vt:lpstr>Группировка данных в таблицах </vt:lpstr>
      <vt:lpstr>Пример сложного запроса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dc:creator>User</dc:creator>
  <cp:lastModifiedBy>User</cp:lastModifiedBy>
  <cp:revision>2</cp:revision>
  <dcterms:created xsi:type="dcterms:W3CDTF">2023-09-08T13:30:27Z</dcterms:created>
  <dcterms:modified xsi:type="dcterms:W3CDTF">2023-09-18T18:21:52Z</dcterms:modified>
</cp:coreProperties>
</file>