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46"/>
  </p:notesMasterIdLst>
  <p:sldIdLst>
    <p:sldId id="256" r:id="rId4"/>
    <p:sldId id="290" r:id="rId5"/>
    <p:sldId id="271" r:id="rId6"/>
    <p:sldId id="257" r:id="rId7"/>
    <p:sldId id="285" r:id="rId8"/>
    <p:sldId id="272" r:id="rId9"/>
    <p:sldId id="282" r:id="rId10"/>
    <p:sldId id="274" r:id="rId11"/>
    <p:sldId id="275" r:id="rId12"/>
    <p:sldId id="283" r:id="rId13"/>
    <p:sldId id="287" r:id="rId14"/>
    <p:sldId id="276" r:id="rId15"/>
    <p:sldId id="277" r:id="rId16"/>
    <p:sldId id="278" r:id="rId17"/>
    <p:sldId id="279" r:id="rId18"/>
    <p:sldId id="280" r:id="rId19"/>
    <p:sldId id="302" r:id="rId20"/>
    <p:sldId id="281" r:id="rId21"/>
    <p:sldId id="289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99" r:id="rId30"/>
    <p:sldId id="300" r:id="rId31"/>
    <p:sldId id="301" r:id="rId32"/>
    <p:sldId id="288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6EEA-5486-4FD8-A533-A21EB583522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C60C-D78B-4775-9EBD-69E122E512B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96260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85AEE2E0-09E9-44B7-8413-D2BA4FF36CC2}" type="slidenum">
              <a:rPr kumimoji="0" lang="ru-RU" smtClean="0"/>
              <a:pPr eaLnBrk="1" hangingPunct="1">
                <a:defRPr/>
              </a:pPr>
              <a:t>2</a:t>
            </a:fld>
            <a:endParaRPr kumimoji="0"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00356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3C070552-2E30-4F82-BC6F-95E37D1B5458}" type="slidenum">
              <a:rPr kumimoji="0" lang="ru-RU" smtClean="0"/>
              <a:pPr eaLnBrk="1" hangingPunct="1">
                <a:defRPr/>
              </a:pPr>
              <a:t>21</a:t>
            </a:fld>
            <a:endParaRPr kumimoji="0"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01380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8FB728B9-214B-4CB2-804B-35869EA48917}" type="slidenum">
              <a:rPr kumimoji="0" lang="ru-RU" smtClean="0"/>
              <a:pPr eaLnBrk="1" hangingPunct="1">
                <a:defRPr/>
              </a:pPr>
              <a:t>23</a:t>
            </a:fld>
            <a:endParaRPr kumimoji="0"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03428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F55224C3-3F1A-4C2C-84D5-84DC96E510A7}" type="slidenum">
              <a:rPr kumimoji="0" lang="ru-RU" smtClean="0"/>
              <a:pPr eaLnBrk="1" hangingPunct="1">
                <a:defRPr/>
              </a:pPr>
              <a:t>26</a:t>
            </a:fld>
            <a:endParaRPr kumimoji="0"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endParaRPr lang="ru-RU" smtClean="0"/>
          </a:p>
        </p:txBody>
      </p:sp>
      <p:sp>
        <p:nvSpPr>
          <p:cNvPr id="104452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DDB02AB9-DC7F-47AF-86DA-DA5FD8AD7EDB}" type="slidenum">
              <a:rPr kumimoji="0" lang="ru-RU" smtClean="0"/>
              <a:pPr eaLnBrk="1" hangingPunct="1">
                <a:defRPr/>
              </a:pPr>
              <a:t>28</a:t>
            </a:fld>
            <a:endParaRPr kumimoji="0"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05476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ED1C3943-7BDE-4743-BDB3-5A17E1BE1B6F}" type="slidenum">
              <a:rPr kumimoji="0" lang="ru-RU" smtClean="0"/>
              <a:pPr eaLnBrk="1" hangingPunct="1">
                <a:defRPr/>
              </a:pPr>
              <a:t>29</a:t>
            </a:fld>
            <a:endParaRPr kumimoji="0"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30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68C7CC0-BDA5-45A4-989A-24B4E2BD9863}" type="slidenum">
              <a:rPr lang="ru-RU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8940D92-0BDD-417F-9D5A-CFB9B8160432}" type="slidenum">
              <a:rPr lang="ru-RU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2CB3415-DADE-49EF-9AA1-B2D189E2952D}" type="slidenum">
              <a:rPr lang="ru-RU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42C655F-FFCC-46F7-8920-E3C39BC59A79}" type="slidenum">
              <a:rPr lang="ru-RU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A695F9F-367B-42A8-A9DF-41DAD0E2CC0A}" type="slidenum">
              <a:rPr lang="ru-RU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DCCB0C0-29C8-452D-A5EE-6C1959A3DA9C}" type="slidenum">
              <a:rPr lang="ru-RU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10757C4-DB74-4582-8C8C-390CCB887D8A}" type="slidenum">
              <a:rPr lang="ru-RU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20673B0-25AC-4BE1-8920-92999A91E0B0}" type="slidenum">
              <a:rPr lang="ru-RU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67ECF6F-E720-4466-8A14-32311B570F55}" type="slidenum">
              <a:rPr lang="ru-RU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529B156-795F-485A-81C2-8B1068C5A01F}" type="slidenum">
              <a:rPr lang="ru-RU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1673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57D3E57-8FBD-473D-80D2-8E68E8600454}" type="slidenum">
              <a:rPr lang="ru-RU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E6431-3B9C-49E4-AB9E-788C21486775}" type="slidenum">
              <a:rPr lang="ru-RU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688C-82BF-4DB9-97C0-D8BCA81DD1B2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5313" y="6400800"/>
            <a:ext cx="928687" cy="457200"/>
          </a:xfrm>
        </p:spPr>
        <p:txBody>
          <a:bodyPr/>
          <a:lstStyle>
            <a:lvl1pPr>
              <a:defRPr sz="1800" baseline="0">
                <a:latin typeface="Arial" pitchFamily="34" charset="0"/>
              </a:defRPr>
            </a:lvl1pPr>
          </a:lstStyle>
          <a:p>
            <a:pPr>
              <a:defRPr/>
            </a:pPr>
            <a:fld id="{4F409038-7A49-486A-8311-BB909ACDB482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0C4DF-A6FB-4C96-A020-4E5743ECC404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76188-D71C-455A-9ADF-FECE329C5BF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5B13B-8E96-4587-900C-EDE704790ABB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7B573-7774-4651-B57A-9EE53394E407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29625" y="6400800"/>
            <a:ext cx="714375" cy="457200"/>
          </a:xfrm>
        </p:spPr>
        <p:txBody>
          <a:bodyPr/>
          <a:lstStyle>
            <a:lvl1pPr>
              <a:defRPr sz="1800" baseline="0">
                <a:latin typeface="Arial" pitchFamily="34" charset="0"/>
              </a:defRPr>
            </a:lvl1pPr>
          </a:lstStyle>
          <a:p>
            <a:pPr>
              <a:defRPr/>
            </a:pPr>
            <a:fld id="{1B6C1086-B8EA-4AC3-9936-890A2522305F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B7075-96E7-4A3C-BC37-8F8E3291DF5F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76F8C-6162-4C48-963B-5BEE74DEC1D8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45BA4-EDE3-4D07-8F3A-1B2C9A09AC8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4DB6D-A768-46D8-BA9A-22C133423777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83ABD1D-3A52-41B6-AAFB-9E9B609CC0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7CA7B51-034C-4229-B562-A52789E331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8F79C21-4C1C-4434-9948-D3552C5C7B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279900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1688" y="908050"/>
            <a:ext cx="4281487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6BC9C4E-D1D0-44B4-99F0-9E9FEDF24B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C822E13-2238-4981-89EF-38CC51E29B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1EF168C-2424-4BA6-B83A-BF7E42EAB8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E975CB6-B0D1-4DCA-880E-B4E739A600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FCDC4B2-1B9E-4196-9FCA-0920EDC6C7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93EF674-9549-41C1-A56B-912C3FA0CF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2B656F-A703-4880-A8CF-AFAFF967BB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15125" y="274638"/>
            <a:ext cx="2178050" cy="63230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9388" y="274638"/>
            <a:ext cx="6383337" cy="63230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48AB580-076F-4AC8-B260-A9A16DB9B4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279900" cy="568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11688" y="908050"/>
            <a:ext cx="4281487" cy="2768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11688" y="3829050"/>
            <a:ext cx="4281487" cy="2768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E0CB296-6B5C-419F-B19C-2660073F2B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18A0562-A519-4750-ACC7-D2B6B0CB33EE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B150-DE6D-49B1-8078-BC7E6A242DF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3B0A63C-F514-4A73-871E-C9F628964B00}" type="slidenum">
              <a:rPr lang="ru-RU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13787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3138" y="6453188"/>
            <a:ext cx="442912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B399AC-DF15-492A-BB0B-E92D236CD50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Лекция 6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Оконные функции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428604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357166"/>
          </a:xfrm>
        </p:spPr>
        <p:txBody>
          <a:bodyPr/>
          <a:lstStyle/>
          <a:p>
            <a:r>
              <a:rPr lang="ru-RU" sz="3200" b="1" dirty="0" smtClean="0">
                <a:latin typeface="Arial" charset="0"/>
              </a:rPr>
              <a:t>Применение агрегирующих функций (2)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10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8604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333333"/>
                </a:solidFill>
                <a:latin typeface="-apple-system"/>
              </a:rPr>
              <a:t>Е</a:t>
            </a:r>
            <a:r>
              <a:rPr lang="ru-RU" b="0" i="0" dirty="0" smtClean="0">
                <a:solidFill>
                  <a:srgbClr val="333333"/>
                </a:solidFill>
                <a:latin typeface="-apple-system"/>
              </a:rPr>
              <a:t>сли не задан </a:t>
            </a:r>
            <a:r>
              <a:rPr lang="ru-RU" b="1" i="0" dirty="0" err="1" smtClean="0">
                <a:solidFill>
                  <a:srgbClr val="333333"/>
                </a:solidFill>
                <a:latin typeface="-apple-system"/>
              </a:rPr>
              <a:t>ORDER</a:t>
            </a:r>
            <a:r>
              <a:rPr lang="ru-RU" b="1" i="0" dirty="0" smtClean="0">
                <a:solidFill>
                  <a:srgbClr val="333333"/>
                </a:solidFill>
                <a:latin typeface="-apple-system"/>
              </a:rPr>
              <a:t> </a:t>
            </a:r>
            <a:r>
              <a:rPr lang="ru-RU" b="1" i="0" dirty="0" err="1" smtClean="0">
                <a:solidFill>
                  <a:srgbClr val="333333"/>
                </a:solidFill>
                <a:latin typeface="-apple-system"/>
              </a:rPr>
              <a:t>BY</a:t>
            </a:r>
            <a:r>
              <a:rPr lang="ru-RU" b="0" i="0" dirty="0" smtClean="0">
                <a:solidFill>
                  <a:srgbClr val="333333"/>
                </a:solidFill>
                <a:latin typeface="-apple-system"/>
              </a:rPr>
              <a:t> в окне, идет подсчет по всей </a:t>
            </a:r>
            <a:r>
              <a:rPr lang="ru-RU" b="0" i="0" dirty="0" err="1" smtClean="0">
                <a:solidFill>
                  <a:srgbClr val="333333"/>
                </a:solidFill>
                <a:latin typeface="-apple-system"/>
              </a:rPr>
              <a:t>партиции</a:t>
            </a:r>
            <a:r>
              <a:rPr lang="ru-RU" b="0" i="0" dirty="0" smtClean="0">
                <a:solidFill>
                  <a:srgbClr val="333333"/>
                </a:solidFill>
                <a:latin typeface="-apple-system"/>
              </a:rPr>
              <a:t> один раз, и результат пишется во все строки (одинаков для всех строк </a:t>
            </a:r>
            <a:r>
              <a:rPr lang="ru-RU" b="0" i="0" dirty="0" err="1" smtClean="0">
                <a:solidFill>
                  <a:srgbClr val="333333"/>
                </a:solidFill>
                <a:latin typeface="-apple-system"/>
              </a:rPr>
              <a:t>партиции</a:t>
            </a:r>
            <a:r>
              <a:rPr lang="ru-RU" b="0" i="0" dirty="0" smtClean="0">
                <a:solidFill>
                  <a:srgbClr val="333333"/>
                </a:solidFill>
                <a:latin typeface="-apple-system"/>
              </a:rPr>
              <a:t>). </a:t>
            </a:r>
          </a:p>
          <a:p>
            <a:pPr marL="342900" indent="-342900">
              <a:buFont typeface="+mj-lt"/>
              <a:buAutoNum type="arabicPeriod"/>
            </a:pPr>
            <a:r>
              <a:rPr lang="ru-RU" b="0" i="0" dirty="0" smtClean="0">
                <a:solidFill>
                  <a:srgbClr val="333333"/>
                </a:solidFill>
                <a:latin typeface="-apple-system"/>
              </a:rPr>
              <a:t>Если же </a:t>
            </a:r>
            <a:r>
              <a:rPr lang="ru-RU" b="1" dirty="0" err="1">
                <a:solidFill>
                  <a:srgbClr val="333333"/>
                </a:solidFill>
                <a:latin typeface="-apple-system"/>
              </a:rPr>
              <a:t>ORDER</a:t>
            </a:r>
            <a:r>
              <a:rPr lang="ru-RU" b="0" i="0" dirty="0" smtClean="0">
                <a:solidFill>
                  <a:srgbClr val="333333"/>
                </a:solidFill>
                <a:latin typeface="-apple-system"/>
              </a:rPr>
              <a:t> </a:t>
            </a:r>
            <a:r>
              <a:rPr lang="ru-RU" b="1" dirty="0" err="1">
                <a:solidFill>
                  <a:srgbClr val="333333"/>
                </a:solidFill>
                <a:latin typeface="-apple-system"/>
              </a:rPr>
              <a:t>BY</a:t>
            </a:r>
            <a:r>
              <a:rPr lang="ru-RU" b="0" i="0" dirty="0" smtClean="0">
                <a:solidFill>
                  <a:srgbClr val="333333"/>
                </a:solidFill>
                <a:latin typeface="-apple-system"/>
              </a:rPr>
              <a:t> задан, то подсчет в каждой строке идет от начала </a:t>
            </a:r>
            <a:r>
              <a:rPr lang="ru-RU" b="0" i="0" dirty="0" err="1" smtClean="0">
                <a:solidFill>
                  <a:srgbClr val="333333"/>
                </a:solidFill>
                <a:latin typeface="-apple-system"/>
              </a:rPr>
              <a:t>партиции</a:t>
            </a:r>
            <a:r>
              <a:rPr lang="ru-RU" b="0" i="0" dirty="0" smtClean="0">
                <a:solidFill>
                  <a:srgbClr val="333333"/>
                </a:solidFill>
                <a:latin typeface="-apple-system"/>
              </a:rPr>
              <a:t> до этой строки.</a:t>
            </a:r>
          </a:p>
          <a:p>
            <a:r>
              <a:rPr lang="en-US" dirty="0" smtClean="0">
                <a:latin typeface="Alef" pitchFamily="2" charset="-79"/>
                <a:cs typeface="Alef" pitchFamily="2" charset="-79"/>
              </a:rPr>
              <a:t>select name, subject, grade,</a:t>
            </a:r>
          </a:p>
          <a:p>
            <a:r>
              <a:rPr lang="en-US" dirty="0" smtClean="0">
                <a:latin typeface="Alef" pitchFamily="2" charset="-79"/>
                <a:cs typeface="Alef" pitchFamily="2" charset="-79"/>
              </a:rPr>
              <a:t>sum(grade) over </a:t>
            </a:r>
            <a:r>
              <a:rPr lang="en-US" b="1" dirty="0" smtClean="0">
                <a:latin typeface="Alef" pitchFamily="2" charset="-79"/>
                <a:cs typeface="Alef" pitchFamily="2" charset="-79"/>
              </a:rPr>
              <a:t>w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sum_grade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, </a:t>
            </a:r>
          </a:p>
          <a:p>
            <a:r>
              <a:rPr lang="en-US" dirty="0" err="1" smtClean="0">
                <a:latin typeface="Alef" pitchFamily="2" charset="-79"/>
                <a:cs typeface="Alef" pitchFamily="2" charset="-79"/>
              </a:rPr>
              <a:t>avg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(grade) over </a:t>
            </a:r>
            <a:r>
              <a:rPr lang="en-US" b="1" dirty="0">
                <a:latin typeface="Alef" pitchFamily="2" charset="-79"/>
                <a:cs typeface="Alef" pitchFamily="2" charset="-79"/>
              </a:rPr>
              <a:t>w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avg_grade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, </a:t>
            </a:r>
          </a:p>
          <a:p>
            <a:r>
              <a:rPr lang="en-US" dirty="0" smtClean="0">
                <a:latin typeface="Alef" pitchFamily="2" charset="-79"/>
                <a:cs typeface="Alef" pitchFamily="2" charset="-79"/>
              </a:rPr>
              <a:t>count(grade) over </a:t>
            </a:r>
            <a:r>
              <a:rPr lang="en-US" b="1" dirty="0">
                <a:latin typeface="Alef" pitchFamily="2" charset="-79"/>
                <a:cs typeface="Alef" pitchFamily="2" charset="-79"/>
              </a:rPr>
              <a:t>w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count_grade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, </a:t>
            </a:r>
          </a:p>
          <a:p>
            <a:r>
              <a:rPr lang="en-US" dirty="0" smtClean="0">
                <a:latin typeface="Alef" pitchFamily="2" charset="-79"/>
                <a:cs typeface="Alef" pitchFamily="2" charset="-79"/>
              </a:rPr>
              <a:t>min(grade) over </a:t>
            </a:r>
            <a:r>
              <a:rPr lang="en-US" b="1" dirty="0">
                <a:latin typeface="Alef" pitchFamily="2" charset="-79"/>
                <a:cs typeface="Alef" pitchFamily="2" charset="-79"/>
              </a:rPr>
              <a:t>w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min_grade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, </a:t>
            </a:r>
          </a:p>
          <a:p>
            <a:r>
              <a:rPr lang="en-US" dirty="0" smtClean="0">
                <a:latin typeface="Alef" pitchFamily="2" charset="-79"/>
                <a:cs typeface="Alef" pitchFamily="2" charset="-79"/>
              </a:rPr>
              <a:t>max(grade) over </a:t>
            </a:r>
            <a:r>
              <a:rPr lang="en-US" b="1" dirty="0">
                <a:latin typeface="Alef" pitchFamily="2" charset="-79"/>
                <a:cs typeface="Alef" pitchFamily="2" charset="-79"/>
              </a:rPr>
              <a:t>w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max_grade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    from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student_grades</a:t>
            </a:r>
            <a:endParaRPr lang="en-US" dirty="0" smtClean="0">
              <a:latin typeface="Alef" pitchFamily="2" charset="-79"/>
              <a:cs typeface="Alef" pitchFamily="2" charset="-79"/>
            </a:endParaRPr>
          </a:p>
          <a:p>
            <a:r>
              <a:rPr lang="en-US" dirty="0" smtClean="0">
                <a:latin typeface="Alef" pitchFamily="2" charset="-79"/>
                <a:cs typeface="Alef" pitchFamily="2" charset="-79"/>
              </a:rPr>
              <a:t>   window </a:t>
            </a:r>
            <a:r>
              <a:rPr lang="en-US" b="1" dirty="0" smtClean="0">
                <a:latin typeface="Alef" pitchFamily="2" charset="-79"/>
                <a:cs typeface="Alef" pitchFamily="2" charset="-79"/>
              </a:rPr>
              <a:t>w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as (partition by name </a:t>
            </a:r>
            <a:r>
              <a:rPr lang="en-US" b="1" dirty="0">
                <a:solidFill>
                  <a:srgbClr val="333333"/>
                </a:solidFill>
                <a:latin typeface="-apple-system"/>
              </a:rPr>
              <a:t>ORDER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</a:t>
            </a:r>
            <a:r>
              <a:rPr lang="en-US" b="1" dirty="0">
                <a:solidFill>
                  <a:srgbClr val="333333"/>
                </a:solidFill>
                <a:latin typeface="-apple-system"/>
              </a:rPr>
              <a:t>BY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grade);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3500438"/>
            <a:ext cx="8858312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Здесь для </a:t>
            </a:r>
            <a:r>
              <a:rPr lang="ru-RU" dirty="0"/>
              <a:t>каждой строки идет подсчет в отдельном </a:t>
            </a:r>
            <a:r>
              <a:rPr lang="ru-RU" i="1" dirty="0"/>
              <a:t>фрейме</a:t>
            </a:r>
            <a:r>
              <a:rPr lang="ru-RU" dirty="0"/>
              <a:t>. </a:t>
            </a:r>
            <a:r>
              <a:rPr lang="ru-RU" b="1" dirty="0" smtClean="0"/>
              <a:t>Фрейм</a:t>
            </a:r>
            <a:r>
              <a:rPr lang="en-US" b="1" dirty="0" smtClean="0"/>
              <a:t>(</a:t>
            </a:r>
            <a:r>
              <a:rPr lang="ru-RU" b="1" dirty="0" smtClean="0"/>
              <a:t>рамка окна)</a:t>
            </a:r>
            <a:r>
              <a:rPr lang="ru-RU" dirty="0" smtClean="0"/>
              <a:t> - </a:t>
            </a:r>
            <a:r>
              <a:rPr lang="ru-RU" dirty="0"/>
              <a:t>это набор строк от начала до текущей строки (если </a:t>
            </a:r>
            <a:r>
              <a:rPr lang="ru-RU" dirty="0" smtClean="0"/>
              <a:t>есть </a:t>
            </a:r>
            <a:r>
              <a:rPr lang="ru-RU" dirty="0" err="1" smtClean="0"/>
              <a:t>PARTITION</a:t>
            </a:r>
            <a:r>
              <a:rPr lang="ru-RU" dirty="0" smtClean="0"/>
              <a:t> </a:t>
            </a:r>
            <a:r>
              <a:rPr lang="ru-RU" dirty="0" err="1"/>
              <a:t>BY</a:t>
            </a:r>
            <a:r>
              <a:rPr lang="ru-RU" dirty="0"/>
              <a:t>, то от начала </a:t>
            </a:r>
            <a:r>
              <a:rPr lang="ru-RU" dirty="0" err="1"/>
              <a:t>партиции</a:t>
            </a:r>
            <a:r>
              <a:rPr lang="ru-RU" dirty="0"/>
              <a:t>).</a:t>
            </a:r>
          </a:p>
        </p:txBody>
      </p:sp>
      <p:pic>
        <p:nvPicPr>
          <p:cNvPr id="68610" name="Picture 2" descr="C:\Users\User\YandexDisk\Скриншоты\2023-10-07_11-02-56.png"/>
          <p:cNvPicPr>
            <a:picLocks noChangeAspect="1" noChangeArrowheads="1"/>
          </p:cNvPicPr>
          <p:nvPr/>
        </p:nvPicPr>
        <p:blipFill>
          <a:blip r:embed="rId3" cstate="print"/>
          <a:srcRect l="36328" t="56797" r="8593" b="11528"/>
          <a:stretch>
            <a:fillRect/>
          </a:stretch>
        </p:blipFill>
        <p:spPr bwMode="auto">
          <a:xfrm>
            <a:off x="110822" y="4214818"/>
            <a:ext cx="8336075" cy="2571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428604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357166"/>
          </a:xfrm>
        </p:spPr>
        <p:txBody>
          <a:bodyPr/>
          <a:lstStyle/>
          <a:p>
            <a:r>
              <a:rPr lang="ru-RU" sz="3200" b="1" dirty="0" smtClean="0">
                <a:latin typeface="Arial" charset="0"/>
              </a:rPr>
              <a:t>Применение агрегирующих функций (</a:t>
            </a:r>
            <a:r>
              <a:rPr lang="en-US" sz="3200" b="1" dirty="0" smtClean="0">
                <a:latin typeface="Arial" charset="0"/>
              </a:rPr>
              <a:t>3</a:t>
            </a:r>
            <a:r>
              <a:rPr lang="ru-RU" sz="3200" b="1" dirty="0" smtClean="0">
                <a:latin typeface="Arial" charset="0"/>
              </a:rPr>
              <a:t>)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11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8604"/>
            <a:ext cx="9144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333333"/>
                </a:solidFill>
                <a:latin typeface="-apple-system"/>
              </a:rPr>
              <a:t>Оконные функции можно использовать сразу по несколько штук, они друг другу ничуть не мешают, чтобы вы там в них не написали.</a:t>
            </a:r>
            <a:r>
              <a:rPr lang="ru-RU" b="0" i="0" dirty="0" smtClean="0">
                <a:solidFill>
                  <a:srgbClr val="333333"/>
                </a:solidFill>
                <a:latin typeface="-apple-system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333333"/>
                </a:solidFill>
                <a:latin typeface="-apple-system"/>
              </a:rPr>
              <a:t>Подсчитать процент различных оценок в общем количестве оценок</a:t>
            </a:r>
            <a:r>
              <a:rPr lang="ru-RU" b="0" i="0" dirty="0" smtClean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r>
              <a:rPr lang="en-US" dirty="0" smtClean="0">
                <a:latin typeface="Alef" pitchFamily="2" charset="-79"/>
                <a:cs typeface="Alef" pitchFamily="2" charset="-79"/>
              </a:rPr>
              <a:t>select name, subject, grade,</a:t>
            </a:r>
          </a:p>
          <a:p>
            <a:r>
              <a:rPr lang="en-US" dirty="0" smtClean="0">
                <a:latin typeface="Alef" pitchFamily="2" charset="-79"/>
                <a:cs typeface="Alef" pitchFamily="2" charset="-79"/>
              </a:rPr>
              <a:t>sum(grade) OVER (PARTITION BY grade ORDER BY grade)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sum_window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,</a:t>
            </a:r>
            <a:r>
              <a:rPr lang="ru-RU" dirty="0" smtClean="0">
                <a:solidFill>
                  <a:srgbClr val="00B050"/>
                </a:solidFill>
                <a:latin typeface="Alef" pitchFamily="2" charset="-79"/>
                <a:cs typeface="Alef" pitchFamily="2" charset="-79"/>
              </a:rPr>
              <a:t>-- сумма оценок в окне оценок</a:t>
            </a:r>
            <a:endParaRPr lang="en-US" dirty="0" smtClean="0">
              <a:latin typeface="Alef" pitchFamily="2" charset="-79"/>
              <a:cs typeface="Alef" pitchFamily="2" charset="-79"/>
            </a:endParaRPr>
          </a:p>
          <a:p>
            <a:r>
              <a:rPr lang="en-US" dirty="0" smtClean="0">
                <a:latin typeface="Alef" pitchFamily="2" charset="-79"/>
                <a:cs typeface="Alef" pitchFamily="2" charset="-79"/>
              </a:rPr>
              <a:t> sum(grade) OVER ()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sum_total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,</a:t>
            </a:r>
            <a:r>
              <a:rPr lang="ru-RU" dirty="0" smtClean="0">
                <a:latin typeface="Alef" pitchFamily="2" charset="-79"/>
                <a:cs typeface="Alef" pitchFamily="2" charset="-79"/>
              </a:rPr>
              <a:t> --</a:t>
            </a:r>
            <a:r>
              <a:rPr lang="ru-RU" dirty="0" smtClean="0">
                <a:solidFill>
                  <a:srgbClr val="00B050"/>
                </a:solidFill>
                <a:latin typeface="Alef" pitchFamily="2" charset="-79"/>
                <a:cs typeface="Alef" pitchFamily="2" charset="-79"/>
              </a:rPr>
              <a:t>общая сумма оценок </a:t>
            </a:r>
            <a:endParaRPr lang="en-US" dirty="0" smtClean="0">
              <a:latin typeface="Alef" pitchFamily="2" charset="-79"/>
              <a:cs typeface="Alef" pitchFamily="2" charset="-79"/>
            </a:endParaRPr>
          </a:p>
          <a:p>
            <a:r>
              <a:rPr lang="en-US" b="1" dirty="0" smtClean="0">
                <a:latin typeface="Alef" pitchFamily="2" charset="-79"/>
                <a:cs typeface="Alef" pitchFamily="2" charset="-79"/>
              </a:rPr>
              <a:t>round(100.0 * sum(grade) OVER (PARTITION BY grade ORDER BY grade)/sum(grade) OVER (),2) AS </a:t>
            </a:r>
            <a:r>
              <a:rPr lang="en-US" b="1" dirty="0" err="1" smtClean="0">
                <a:latin typeface="Alef" pitchFamily="2" charset="-79"/>
                <a:cs typeface="Alef" pitchFamily="2" charset="-79"/>
              </a:rPr>
              <a:t>percent_of_total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,</a:t>
            </a:r>
          </a:p>
          <a:p>
            <a:r>
              <a:rPr lang="en-US" dirty="0" smtClean="0">
                <a:latin typeface="Alef" pitchFamily="2" charset="-79"/>
                <a:cs typeface="Alef" pitchFamily="2" charset="-79"/>
              </a:rPr>
              <a:t>count(*) OVER ()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grade_count</a:t>
            </a:r>
            <a:r>
              <a:rPr lang="ru-RU" dirty="0" smtClean="0">
                <a:latin typeface="Alef" pitchFamily="2" charset="-79"/>
                <a:cs typeface="Alef" pitchFamily="2" charset="-79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Alef" pitchFamily="2" charset="-79"/>
                <a:cs typeface="Alef" pitchFamily="2" charset="-79"/>
              </a:rPr>
              <a:t>– всего строк</a:t>
            </a:r>
            <a:r>
              <a:rPr lang="ru-RU" dirty="0">
                <a:latin typeface="Alef" pitchFamily="2" charset="-79"/>
                <a:cs typeface="Alef" pitchFamily="2" charset="-79"/>
              </a:rPr>
              <a:t> </a:t>
            </a:r>
            <a:r>
              <a:rPr lang="ru-RU" dirty="0" smtClean="0">
                <a:latin typeface="Alef" pitchFamily="2" charset="-79"/>
                <a:cs typeface="Alef" pitchFamily="2" charset="-79"/>
              </a:rPr>
              <a:t> 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from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student_grades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;</a:t>
            </a:r>
          </a:p>
        </p:txBody>
      </p:sp>
      <p:pic>
        <p:nvPicPr>
          <p:cNvPr id="69635" name="Picture 3" descr="C:\Users\User\YandexDisk\Скриншоты\2023-10-07_13-54-30.png"/>
          <p:cNvPicPr>
            <a:picLocks noChangeAspect="1" noChangeArrowheads="1"/>
          </p:cNvPicPr>
          <p:nvPr/>
        </p:nvPicPr>
        <p:blipFill>
          <a:blip r:embed="rId3" cstate="print"/>
          <a:srcRect l="36187" t="56723" r="12451" b="11726"/>
          <a:stretch>
            <a:fillRect/>
          </a:stretch>
        </p:blipFill>
        <p:spPr bwMode="auto">
          <a:xfrm>
            <a:off x="142843" y="3286124"/>
            <a:ext cx="8887827" cy="2928958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dirty="0" smtClean="0">
                <a:latin typeface="Arial" charset="0"/>
              </a:rPr>
              <a:t>Ранжирующие оконные функции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12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26" y="714356"/>
            <a:ext cx="87868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2000" dirty="0" smtClean="0">
                <a:latin typeface="Arial" pitchFamily="34" charset="0"/>
                <a:cs typeface="Arial" pitchFamily="34" charset="0"/>
              </a:rPr>
              <a:t>Ранжирующие функции – это функции, которые ранжируют значение для каждой строки в окне. Например, их можно использовать для того, чтобы присвоить порядковый номер строке или составить рейтинг.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ru-RU" sz="2000" dirty="0" smtClean="0">
                <a:latin typeface="Arial" pitchFamily="34" charset="0"/>
                <a:cs typeface="Arial" pitchFamily="34" charset="0"/>
              </a:rPr>
              <a:t>В ранжирующих функциях под ключевым словом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OVER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обязательным идет указание условия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ORDER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по которому будет происходить сортировка ранжирования.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b="1" dirty="0" err="1">
                <a:latin typeface="Arial" pitchFamily="34" charset="0"/>
                <a:cs typeface="Arial" pitchFamily="34" charset="0"/>
              </a:rPr>
              <a:t>ROW_NUMBER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 – функция возвращает номер строки и используется для нумерации;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b="1" dirty="0" err="1">
                <a:latin typeface="Arial" pitchFamily="34" charset="0"/>
                <a:cs typeface="Arial" pitchFamily="34" charset="0"/>
              </a:rPr>
              <a:t>RANK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 — функция возвращает ранг каждой строки. В данном случае значения уже анализируются и, в случае нахождения одинаковых, возвращает одинаковый ранг с пропуском следующего значения;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b="1" dirty="0" err="1">
                <a:latin typeface="Arial" pitchFamily="34" charset="0"/>
                <a:cs typeface="Arial" pitchFamily="34" charset="0"/>
              </a:rPr>
              <a:t>DENSE_RANK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 — функция возвращает ранг каждой строки. Но в отличие от функции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RANK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она для одинаковых значений возвращает ранг, не пропуская следующий;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b="1" dirty="0" err="1">
                <a:latin typeface="Arial" pitchFamily="34" charset="0"/>
                <a:cs typeface="Arial" pitchFamily="34" charset="0"/>
              </a:rPr>
              <a:t>NTILE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 – это функция, которая позволяет определить к какой группе относится текущая строка. Количество групп задается в скобках.</a:t>
            </a:r>
          </a:p>
          <a:p>
            <a:endParaRPr lang="ru-RU" sz="2000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dirty="0" smtClean="0">
                <a:latin typeface="Arial" charset="0"/>
              </a:rPr>
              <a:t>Применение ранжирующих функций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13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714356"/>
            <a:ext cx="8786873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lef" pitchFamily="2" charset="-79"/>
                <a:cs typeface="Alef" pitchFamily="2" charset="-79"/>
              </a:rPr>
              <a:t>select name, subject, grade, </a:t>
            </a:r>
            <a:endParaRPr lang="ru-RU" sz="2000" b="1" dirty="0" smtClean="0">
              <a:latin typeface="Alef" pitchFamily="2" charset="-79"/>
              <a:cs typeface="Alef" pitchFamily="2" charset="-79"/>
            </a:endParaRPr>
          </a:p>
          <a:p>
            <a:r>
              <a:rPr lang="ru-RU" sz="2000" b="1" dirty="0">
                <a:latin typeface="Alef" pitchFamily="2" charset="-79"/>
                <a:cs typeface="Alef" pitchFamily="2" charset="-79"/>
              </a:rPr>
              <a:t>	</a:t>
            </a:r>
            <a:r>
              <a:rPr lang="en-US" sz="2000" b="1" dirty="0" err="1" smtClean="0">
                <a:latin typeface="Alef" pitchFamily="2" charset="-79"/>
                <a:cs typeface="Alef" pitchFamily="2" charset="-79"/>
              </a:rPr>
              <a:t>row_number</a:t>
            </a:r>
            <a:r>
              <a:rPr lang="en-US" sz="2000" b="1" dirty="0" smtClean="0">
                <a:latin typeface="Alef" pitchFamily="2" charset="-79"/>
                <a:cs typeface="Alef" pitchFamily="2" charset="-79"/>
              </a:rPr>
              <a:t>() over (partition by name order by grade </a:t>
            </a:r>
            <a:r>
              <a:rPr lang="en-US" sz="2000" b="1" dirty="0" err="1" smtClean="0">
                <a:latin typeface="Alef" pitchFamily="2" charset="-79"/>
                <a:cs typeface="Alef" pitchFamily="2" charset="-79"/>
              </a:rPr>
              <a:t>desc</a:t>
            </a:r>
            <a:r>
              <a:rPr lang="en-US" sz="2000" b="1" dirty="0" smtClean="0">
                <a:latin typeface="Alef" pitchFamily="2" charset="-79"/>
                <a:cs typeface="Alef" pitchFamily="2" charset="-79"/>
              </a:rPr>
              <a:t>), </a:t>
            </a:r>
            <a:endParaRPr lang="ru-RU" sz="2000" b="1" dirty="0" smtClean="0">
              <a:latin typeface="Alef" pitchFamily="2" charset="-79"/>
              <a:cs typeface="Alef" pitchFamily="2" charset="-79"/>
            </a:endParaRPr>
          </a:p>
          <a:p>
            <a:r>
              <a:rPr lang="ru-RU" sz="2000" b="1" dirty="0" smtClean="0">
                <a:latin typeface="Alef" pitchFamily="2" charset="-79"/>
                <a:cs typeface="Alef" pitchFamily="2" charset="-79"/>
              </a:rPr>
              <a:t>	</a:t>
            </a:r>
            <a:r>
              <a:rPr lang="en-US" sz="2000" b="1" dirty="0" smtClean="0">
                <a:latin typeface="Alef" pitchFamily="2" charset="-79"/>
                <a:cs typeface="Alef" pitchFamily="2" charset="-79"/>
              </a:rPr>
              <a:t>rank() over (partition by name order by grade </a:t>
            </a:r>
            <a:r>
              <a:rPr lang="en-US" sz="2000" b="1" dirty="0" err="1" smtClean="0">
                <a:latin typeface="Alef" pitchFamily="2" charset="-79"/>
                <a:cs typeface="Alef" pitchFamily="2" charset="-79"/>
              </a:rPr>
              <a:t>desc</a:t>
            </a:r>
            <a:r>
              <a:rPr lang="en-US" sz="2000" b="1" dirty="0" smtClean="0">
                <a:latin typeface="Alef" pitchFamily="2" charset="-79"/>
                <a:cs typeface="Alef" pitchFamily="2" charset="-79"/>
              </a:rPr>
              <a:t>), </a:t>
            </a:r>
            <a:endParaRPr lang="ru-RU" sz="2000" b="1" dirty="0" smtClean="0">
              <a:latin typeface="Alef" pitchFamily="2" charset="-79"/>
              <a:cs typeface="Alef" pitchFamily="2" charset="-79"/>
            </a:endParaRPr>
          </a:p>
          <a:p>
            <a:r>
              <a:rPr lang="ru-RU" sz="2000" b="1" dirty="0" smtClean="0">
                <a:latin typeface="Alef" pitchFamily="2" charset="-79"/>
                <a:cs typeface="Alef" pitchFamily="2" charset="-79"/>
              </a:rPr>
              <a:t>	</a:t>
            </a:r>
            <a:r>
              <a:rPr lang="en-US" sz="2000" b="1" dirty="0" err="1" smtClean="0">
                <a:latin typeface="Alef" pitchFamily="2" charset="-79"/>
                <a:cs typeface="Alef" pitchFamily="2" charset="-79"/>
              </a:rPr>
              <a:t>dense_rank</a:t>
            </a:r>
            <a:r>
              <a:rPr lang="en-US" sz="2000" b="1" dirty="0" smtClean="0">
                <a:latin typeface="Alef" pitchFamily="2" charset="-79"/>
                <a:cs typeface="Alef" pitchFamily="2" charset="-79"/>
              </a:rPr>
              <a:t>() over (partition by name order by grade </a:t>
            </a:r>
            <a:r>
              <a:rPr lang="en-US" sz="2000" b="1" dirty="0" err="1" smtClean="0">
                <a:latin typeface="Alef" pitchFamily="2" charset="-79"/>
                <a:cs typeface="Alef" pitchFamily="2" charset="-79"/>
              </a:rPr>
              <a:t>desc</a:t>
            </a:r>
            <a:r>
              <a:rPr lang="en-US" sz="2000" b="1" dirty="0" smtClean="0">
                <a:latin typeface="Alef" pitchFamily="2" charset="-79"/>
                <a:cs typeface="Alef" pitchFamily="2" charset="-79"/>
              </a:rPr>
              <a:t>) </a:t>
            </a:r>
            <a:endParaRPr lang="ru-RU" sz="2000" b="1" dirty="0" smtClean="0">
              <a:latin typeface="Alef" pitchFamily="2" charset="-79"/>
              <a:cs typeface="Alef" pitchFamily="2" charset="-79"/>
            </a:endParaRPr>
          </a:p>
          <a:p>
            <a:r>
              <a:rPr lang="en-US" sz="2000" b="1" dirty="0" smtClean="0">
                <a:latin typeface="Alef" pitchFamily="2" charset="-79"/>
                <a:cs typeface="Alef" pitchFamily="2" charset="-79"/>
              </a:rPr>
              <a:t>from </a:t>
            </a:r>
            <a:r>
              <a:rPr lang="en-US" sz="2000" b="1" dirty="0" err="1" smtClean="0">
                <a:latin typeface="Alef" pitchFamily="2" charset="-79"/>
                <a:cs typeface="Alef" pitchFamily="2" charset="-79"/>
              </a:rPr>
              <a:t>student_grades</a:t>
            </a:r>
            <a:r>
              <a:rPr lang="en-US" sz="2000" b="1" dirty="0" smtClean="0">
                <a:latin typeface="Alef" pitchFamily="2" charset="-79"/>
                <a:cs typeface="Alef" pitchFamily="2" charset="-79"/>
              </a:rPr>
              <a:t>;</a:t>
            </a:r>
            <a:endParaRPr lang="ru-RU" sz="2000" b="1" dirty="0">
              <a:cs typeface="Alef" pitchFamily="2" charset="-79"/>
            </a:endParaRPr>
          </a:p>
        </p:txBody>
      </p:sp>
      <p:pic>
        <p:nvPicPr>
          <p:cNvPr id="63490" name="Picture 2" descr="D:\Учебные материалы_2023-24\Управление данными 2023\Лекции 2023\Оконные функции SQL простым языком с примерами _ Хабр_files\6e1c1f72fa9ec7e50269113ef89851f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79693"/>
            <a:ext cx="9144000" cy="357502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42844" y="6000768"/>
            <a:ext cx="890006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ru-RU" sz="2000" b="0" i="0" dirty="0" smtClean="0">
                <a:solidFill>
                  <a:srgbClr val="333333"/>
                </a:solidFill>
                <a:latin typeface="-apple-system"/>
              </a:rPr>
              <a:t>Про </a:t>
            </a:r>
            <a:r>
              <a:rPr lang="ru-RU" sz="2000" b="0" i="0" dirty="0" err="1" smtClean="0">
                <a:solidFill>
                  <a:srgbClr val="333333"/>
                </a:solidFill>
                <a:latin typeface="-apple-system"/>
              </a:rPr>
              <a:t>NULL</a:t>
            </a:r>
            <a:r>
              <a:rPr lang="ru-RU" sz="2000" b="0" i="0" dirty="0" smtClean="0">
                <a:solidFill>
                  <a:srgbClr val="333333"/>
                </a:solidFill>
                <a:latin typeface="-apple-system"/>
              </a:rPr>
              <a:t> в случае ранжирования:</a:t>
            </a:r>
          </a:p>
          <a:p>
            <a:r>
              <a:rPr lang="ru-RU" sz="2000" b="0" i="0" dirty="0" smtClean="0">
                <a:solidFill>
                  <a:srgbClr val="333333"/>
                </a:solidFill>
                <a:latin typeface="-apple-system"/>
              </a:rPr>
              <a:t>Для </a:t>
            </a:r>
            <a:r>
              <a:rPr lang="ru-RU" sz="2000" b="0" i="0" dirty="0" err="1" smtClean="0">
                <a:solidFill>
                  <a:srgbClr val="333333"/>
                </a:solidFill>
                <a:latin typeface="-apple-system"/>
              </a:rPr>
              <a:t>SQL</a:t>
            </a:r>
            <a:r>
              <a:rPr lang="ru-RU" sz="2000" b="0" i="0" dirty="0" smtClean="0">
                <a:solidFill>
                  <a:srgbClr val="333333"/>
                </a:solidFill>
                <a:latin typeface="-apple-system"/>
              </a:rPr>
              <a:t> пустые </a:t>
            </a:r>
            <a:r>
              <a:rPr lang="ru-RU" sz="2000" b="0" i="0" dirty="0" err="1" smtClean="0">
                <a:solidFill>
                  <a:srgbClr val="333333"/>
                </a:solidFill>
                <a:latin typeface="-apple-system"/>
              </a:rPr>
              <a:t>NULL</a:t>
            </a:r>
            <a:r>
              <a:rPr lang="ru-RU" sz="2000" b="0" i="0" dirty="0" smtClean="0">
                <a:solidFill>
                  <a:srgbClr val="333333"/>
                </a:solidFill>
                <a:latin typeface="-apple-system"/>
              </a:rPr>
              <a:t> значения будут определяться одинаковым рангом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 cstate="print"/>
          <a:srcRect l="36523" t="51092" r="21875" b="17233"/>
          <a:stretch>
            <a:fillRect/>
          </a:stretch>
        </p:blipFill>
        <p:spPr bwMode="auto">
          <a:xfrm>
            <a:off x="142844" y="2428868"/>
            <a:ext cx="6858047" cy="280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Функции смещения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14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87154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Это функции, которые позволяют перемещаясь по выделенной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партиции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таблицы обращаться к предыдущему значению строки или крайним значениям строк в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партиции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b="1" dirty="0" err="1">
                <a:latin typeface="Arial" pitchFamily="34" charset="0"/>
                <a:cs typeface="Arial" pitchFamily="34" charset="0"/>
              </a:rPr>
              <a:t>LAG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или 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LEAD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 – функция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LAG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обращается к данным из предыдущей строки окна, а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LEAD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к данным из следующей строки. Функцию можно использовать для того, чтобы сравнивать текущее значение строки с предыдущим или следующим. Имеет три параметра: столбец, значение которого необходимо вернуть, количество строк для смещения (по умолчанию 1), значение, которое необходимо вернуть если после смещения возвращается значение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FIRST_VALUE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()/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LAST_VALUE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() - функции возвращающие первое или последнее значение столбца в указанной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партиции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 В качестве аргумента указывает столбец, значение которого нужно вернуть. В оконной функции под словом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OVER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обязательное указание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ORDER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BY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условия. 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dirty="0" smtClean="0">
                <a:latin typeface="Arial" charset="0"/>
              </a:rPr>
              <a:t>Таблица для примера 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15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785794"/>
            <a:ext cx="47149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--создание таблицы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AU" sz="2000" dirty="0" smtClean="0">
                <a:latin typeface="Alef" pitchFamily="2" charset="-79"/>
                <a:cs typeface="Alef" pitchFamily="2" charset="-79"/>
              </a:rPr>
              <a:t>create table </a:t>
            </a:r>
            <a:r>
              <a:rPr lang="en-AU" sz="2000" dirty="0" err="1" smtClean="0">
                <a:latin typeface="Alef" pitchFamily="2" charset="-79"/>
                <a:cs typeface="Alef" pitchFamily="2" charset="-79"/>
              </a:rPr>
              <a:t>grades_quartal</a:t>
            </a:r>
            <a:r>
              <a:rPr lang="en-AU" sz="2000" dirty="0" smtClean="0">
                <a:latin typeface="Alef" pitchFamily="2" charset="-79"/>
                <a:cs typeface="Alef" pitchFamily="2" charset="-79"/>
              </a:rPr>
              <a:t> </a:t>
            </a:r>
          </a:p>
          <a:p>
            <a:pPr lvl="1"/>
            <a:r>
              <a:rPr lang="en-AU" sz="2000" dirty="0" smtClean="0">
                <a:latin typeface="Alef" pitchFamily="2" charset="-79"/>
                <a:cs typeface="Alef" pitchFamily="2" charset="-79"/>
              </a:rPr>
              <a:t>( name </a:t>
            </a:r>
            <a:r>
              <a:rPr lang="en-AU" sz="2000" dirty="0" err="1" smtClean="0">
                <a:latin typeface="Alef" pitchFamily="2" charset="-79"/>
                <a:cs typeface="Alef" pitchFamily="2" charset="-79"/>
              </a:rPr>
              <a:t>varchar</a:t>
            </a:r>
            <a:r>
              <a:rPr lang="en-AU" sz="2000" dirty="0" smtClean="0">
                <a:latin typeface="Alef" pitchFamily="2" charset="-79"/>
                <a:cs typeface="Alef" pitchFamily="2" charset="-79"/>
              </a:rPr>
              <a:t>, </a:t>
            </a:r>
          </a:p>
          <a:p>
            <a:pPr lvl="1"/>
            <a:r>
              <a:rPr lang="en-AU" sz="2000" dirty="0" err="1" smtClean="0">
                <a:latin typeface="Alef" pitchFamily="2" charset="-79"/>
                <a:cs typeface="Alef" pitchFamily="2" charset="-79"/>
              </a:rPr>
              <a:t>quartal</a:t>
            </a:r>
            <a:r>
              <a:rPr lang="en-AU" sz="2000" dirty="0" smtClean="0">
                <a:latin typeface="Alef" pitchFamily="2" charset="-79"/>
                <a:cs typeface="Alef" pitchFamily="2" charset="-79"/>
              </a:rPr>
              <a:t> </a:t>
            </a:r>
            <a:r>
              <a:rPr lang="en-AU" sz="2000" dirty="0" err="1" smtClean="0">
                <a:latin typeface="Alef" pitchFamily="2" charset="-79"/>
                <a:cs typeface="Alef" pitchFamily="2" charset="-79"/>
              </a:rPr>
              <a:t>varchar</a:t>
            </a:r>
            <a:r>
              <a:rPr lang="en-AU" sz="2000" dirty="0" smtClean="0">
                <a:latin typeface="Alef" pitchFamily="2" charset="-79"/>
                <a:cs typeface="Alef" pitchFamily="2" charset="-79"/>
              </a:rPr>
              <a:t>, </a:t>
            </a:r>
          </a:p>
          <a:p>
            <a:pPr lvl="1"/>
            <a:r>
              <a:rPr lang="en-AU" sz="2000" dirty="0" smtClean="0">
                <a:latin typeface="Alef" pitchFamily="2" charset="-79"/>
                <a:cs typeface="Alef" pitchFamily="2" charset="-79"/>
              </a:rPr>
              <a:t>subject </a:t>
            </a:r>
            <a:r>
              <a:rPr lang="en-AU" sz="2000" dirty="0" err="1" smtClean="0">
                <a:latin typeface="Alef" pitchFamily="2" charset="-79"/>
                <a:cs typeface="Alef" pitchFamily="2" charset="-79"/>
              </a:rPr>
              <a:t>varchar</a:t>
            </a:r>
            <a:r>
              <a:rPr lang="en-AU" sz="2000" dirty="0" smtClean="0">
                <a:latin typeface="Alef" pitchFamily="2" charset="-79"/>
                <a:cs typeface="Alef" pitchFamily="2" charset="-79"/>
              </a:rPr>
              <a:t>, </a:t>
            </a:r>
          </a:p>
          <a:p>
            <a:pPr lvl="1"/>
            <a:r>
              <a:rPr lang="en-AU" sz="2000" dirty="0" smtClean="0">
                <a:latin typeface="Alef" pitchFamily="2" charset="-79"/>
                <a:cs typeface="Alef" pitchFamily="2" charset="-79"/>
              </a:rPr>
              <a:t>grade </a:t>
            </a:r>
            <a:r>
              <a:rPr lang="en-AU" sz="2000" dirty="0" err="1" smtClean="0">
                <a:latin typeface="Alef" pitchFamily="2" charset="-79"/>
                <a:cs typeface="Alef" pitchFamily="2" charset="-79"/>
              </a:rPr>
              <a:t>int</a:t>
            </a:r>
            <a:r>
              <a:rPr lang="en-AU" sz="2000" dirty="0" smtClean="0">
                <a:latin typeface="Alef" pitchFamily="2" charset="-79"/>
                <a:cs typeface="Alef" pitchFamily="2" charset="-79"/>
              </a:rPr>
              <a:t>); </a:t>
            </a:r>
          </a:p>
          <a:p>
            <a:r>
              <a:rPr lang="en-AU" sz="2000" dirty="0">
                <a:latin typeface="Arial" pitchFamily="34" charset="0"/>
                <a:cs typeface="Arial" pitchFamily="34" charset="0"/>
              </a:rPr>
              <a:t>--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наполнение таблицы данными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AU" sz="2000" dirty="0" smtClean="0">
                <a:latin typeface="Alef" pitchFamily="2" charset="-79"/>
                <a:cs typeface="Alef" pitchFamily="2" charset="-79"/>
              </a:rPr>
              <a:t>insert into </a:t>
            </a:r>
            <a:r>
              <a:rPr lang="en-AU" sz="2000" dirty="0" err="1" smtClean="0">
                <a:latin typeface="Alef" pitchFamily="2" charset="-79"/>
                <a:cs typeface="Alef" pitchFamily="2" charset="-79"/>
              </a:rPr>
              <a:t>grades_quartal</a:t>
            </a:r>
            <a:r>
              <a:rPr lang="en-AU" sz="2000" dirty="0" smtClean="0">
                <a:latin typeface="Alef" pitchFamily="2" charset="-79"/>
                <a:cs typeface="Alef" pitchFamily="2" charset="-79"/>
              </a:rPr>
              <a:t> </a:t>
            </a:r>
          </a:p>
          <a:p>
            <a:r>
              <a:rPr lang="en-AU" sz="2000" dirty="0" smtClean="0">
                <a:latin typeface="Alef" pitchFamily="2" charset="-79"/>
                <a:cs typeface="Alef" pitchFamily="2" charset="-79"/>
              </a:rPr>
              <a:t>( values ('</a:t>
            </a:r>
            <a:r>
              <a:rPr lang="ru-RU" sz="2000" dirty="0" smtClean="0">
                <a:cs typeface="Alef" pitchFamily="2" charset="-79"/>
              </a:rPr>
              <a:t>Петя', '1 четверть', 'физика', 4), </a:t>
            </a:r>
            <a:endParaRPr lang="en-US" sz="2000" dirty="0" smtClean="0">
              <a:cs typeface="Alef" pitchFamily="2" charset="-79"/>
            </a:endParaRPr>
          </a:p>
          <a:p>
            <a:r>
              <a:rPr lang="ru-RU" sz="2000" dirty="0" smtClean="0">
                <a:cs typeface="Alef" pitchFamily="2" charset="-79"/>
              </a:rPr>
              <a:t>('Петя', '2 четверть', 'физика', 3), </a:t>
            </a:r>
            <a:endParaRPr lang="en-US" sz="2000" dirty="0" smtClean="0">
              <a:cs typeface="Alef" pitchFamily="2" charset="-79"/>
            </a:endParaRPr>
          </a:p>
          <a:p>
            <a:r>
              <a:rPr lang="ru-RU" sz="2000" dirty="0" smtClean="0">
                <a:cs typeface="Alef" pitchFamily="2" charset="-79"/>
              </a:rPr>
              <a:t>('Петя', '3 четверть', 'физика', 4), </a:t>
            </a:r>
            <a:endParaRPr lang="en-US" sz="2000" dirty="0" smtClean="0">
              <a:cs typeface="Alef" pitchFamily="2" charset="-79"/>
            </a:endParaRPr>
          </a:p>
          <a:p>
            <a:r>
              <a:rPr lang="ru-RU" sz="2000" dirty="0" smtClean="0">
                <a:cs typeface="Alef" pitchFamily="2" charset="-79"/>
              </a:rPr>
              <a:t>('Петя', '4 четверть', 'физика', 5) );</a:t>
            </a:r>
            <a:endParaRPr lang="ru-RU" sz="2000" dirty="0">
              <a:cs typeface="Alef" pitchFamily="2" charset="-79"/>
            </a:endParaRPr>
          </a:p>
        </p:txBody>
      </p:sp>
      <p:pic>
        <p:nvPicPr>
          <p:cNvPr id="64514" name="Picture 2" descr="D:\Учебные материалы_2023-24\Управление данными 2023\Лекции 2023\Оконные функции SQL простым языком с примерами _ Хабр_files\ca43448a518288209383666bd0af0b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572008"/>
            <a:ext cx="6947684" cy="2066936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Применение функции смещения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16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714356"/>
            <a:ext cx="8858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На простом примере видно, как можно в одной строке получить текущую оценку, предыдущую и следующую оценки Пети в четвертях.</a:t>
            </a:r>
          </a:p>
          <a:p>
            <a:endParaRPr lang="ru-RU" sz="2000" b="0" i="0" dirty="0" smtClean="0">
              <a:solidFill>
                <a:srgbClr val="333333"/>
              </a:solidFill>
              <a:latin typeface="-apple-system"/>
            </a:endParaRPr>
          </a:p>
          <a:p>
            <a:r>
              <a:rPr lang="en-US" sz="2000" dirty="0" smtClean="0">
                <a:latin typeface="Alef" pitchFamily="2" charset="-79"/>
                <a:cs typeface="Alef" pitchFamily="2" charset="-79"/>
              </a:rPr>
              <a:t>select name, </a:t>
            </a:r>
            <a:r>
              <a:rPr lang="en-US" sz="2000" dirty="0" err="1" smtClean="0">
                <a:latin typeface="Alef" pitchFamily="2" charset="-79"/>
                <a:cs typeface="Alef" pitchFamily="2" charset="-79"/>
              </a:rPr>
              <a:t>quartal</a:t>
            </a:r>
            <a:r>
              <a:rPr lang="en-US" sz="2000" dirty="0" smtClean="0">
                <a:latin typeface="Alef" pitchFamily="2" charset="-79"/>
                <a:cs typeface="Alef" pitchFamily="2" charset="-79"/>
              </a:rPr>
              <a:t>, subject, grade, </a:t>
            </a:r>
            <a:endParaRPr lang="ru-RU" sz="2000" dirty="0" smtClean="0">
              <a:latin typeface="Alef" pitchFamily="2" charset="-79"/>
              <a:cs typeface="Alef" pitchFamily="2" charset="-79"/>
            </a:endParaRPr>
          </a:p>
          <a:p>
            <a:r>
              <a:rPr lang="en-US" sz="2000" dirty="0" smtClean="0">
                <a:latin typeface="Alef" pitchFamily="2" charset="-79"/>
                <a:cs typeface="Alef" pitchFamily="2" charset="-79"/>
              </a:rPr>
              <a:t>lag(grade) over (order by </a:t>
            </a:r>
            <a:r>
              <a:rPr lang="en-US" sz="2000" dirty="0" err="1" smtClean="0">
                <a:latin typeface="Alef" pitchFamily="2" charset="-79"/>
                <a:cs typeface="Alef" pitchFamily="2" charset="-79"/>
              </a:rPr>
              <a:t>quartal</a:t>
            </a:r>
            <a:r>
              <a:rPr lang="en-US" sz="2000" dirty="0" smtClean="0">
                <a:latin typeface="Alef" pitchFamily="2" charset="-79"/>
                <a:cs typeface="Alef" pitchFamily="2" charset="-79"/>
              </a:rPr>
              <a:t>) as </a:t>
            </a:r>
            <a:r>
              <a:rPr lang="en-US" sz="2000" dirty="0" err="1" smtClean="0">
                <a:latin typeface="Alef" pitchFamily="2" charset="-79"/>
                <a:cs typeface="Alef" pitchFamily="2" charset="-79"/>
              </a:rPr>
              <a:t>previous_grade</a:t>
            </a:r>
            <a:r>
              <a:rPr lang="en-US" sz="2000" dirty="0" smtClean="0">
                <a:latin typeface="Alef" pitchFamily="2" charset="-79"/>
                <a:cs typeface="Alef" pitchFamily="2" charset="-79"/>
              </a:rPr>
              <a:t>, </a:t>
            </a:r>
            <a:endParaRPr lang="ru-RU" sz="2000" dirty="0" smtClean="0">
              <a:latin typeface="Alef" pitchFamily="2" charset="-79"/>
              <a:cs typeface="Alef" pitchFamily="2" charset="-79"/>
            </a:endParaRPr>
          </a:p>
          <a:p>
            <a:r>
              <a:rPr lang="en-US" sz="2000" dirty="0" smtClean="0">
                <a:latin typeface="Alef" pitchFamily="2" charset="-79"/>
                <a:cs typeface="Alef" pitchFamily="2" charset="-79"/>
              </a:rPr>
              <a:t>lead(grade) over (order by </a:t>
            </a:r>
            <a:r>
              <a:rPr lang="en-US" sz="2000" dirty="0" err="1" smtClean="0">
                <a:latin typeface="Alef" pitchFamily="2" charset="-79"/>
                <a:cs typeface="Alef" pitchFamily="2" charset="-79"/>
              </a:rPr>
              <a:t>quartal</a:t>
            </a:r>
            <a:r>
              <a:rPr lang="en-US" sz="2000" dirty="0" smtClean="0">
                <a:latin typeface="Alef" pitchFamily="2" charset="-79"/>
                <a:cs typeface="Alef" pitchFamily="2" charset="-79"/>
              </a:rPr>
              <a:t>) as </a:t>
            </a:r>
            <a:r>
              <a:rPr lang="en-US" sz="2000" dirty="0" err="1" smtClean="0">
                <a:latin typeface="Alef" pitchFamily="2" charset="-79"/>
                <a:cs typeface="Alef" pitchFamily="2" charset="-79"/>
              </a:rPr>
              <a:t>next_grade</a:t>
            </a:r>
            <a:r>
              <a:rPr lang="en-US" sz="2000" dirty="0" smtClean="0">
                <a:latin typeface="Alef" pitchFamily="2" charset="-79"/>
                <a:cs typeface="Alef" pitchFamily="2" charset="-79"/>
              </a:rPr>
              <a:t> </a:t>
            </a:r>
            <a:endParaRPr lang="ru-RU" sz="2000" dirty="0" smtClean="0">
              <a:latin typeface="Alef" pitchFamily="2" charset="-79"/>
              <a:cs typeface="Alef" pitchFamily="2" charset="-79"/>
            </a:endParaRPr>
          </a:p>
          <a:p>
            <a:r>
              <a:rPr lang="en-US" sz="2000" dirty="0" smtClean="0">
                <a:latin typeface="Alef" pitchFamily="2" charset="-79"/>
                <a:cs typeface="Alef" pitchFamily="2" charset="-79"/>
              </a:rPr>
              <a:t>from </a:t>
            </a:r>
            <a:r>
              <a:rPr lang="en-US" sz="2000" dirty="0" err="1" smtClean="0">
                <a:latin typeface="Alef" pitchFamily="2" charset="-79"/>
                <a:cs typeface="Alef" pitchFamily="2" charset="-79"/>
              </a:rPr>
              <a:t>grades_quartal</a:t>
            </a:r>
            <a:r>
              <a:rPr lang="en-US" sz="2000" dirty="0" smtClean="0">
                <a:latin typeface="Alef" pitchFamily="2" charset="-79"/>
                <a:cs typeface="Alef" pitchFamily="2" charset="-79"/>
              </a:rPr>
              <a:t>;</a:t>
            </a:r>
            <a:endParaRPr lang="ru-RU" sz="2000" dirty="0"/>
          </a:p>
        </p:txBody>
      </p:sp>
      <p:pic>
        <p:nvPicPr>
          <p:cNvPr id="65538" name="Picture 2" descr="D:\Учебные материалы_2023-24\Управление данными 2023\Лекции 2023\Оконные функции SQL простым языком с примерами _ Хабр_files\90ae578c56fb275d47cc67a3160491c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5" y="3131436"/>
            <a:ext cx="8858312" cy="1678689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Аналитические функции</a:t>
            </a: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17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871543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Аналитические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функции — это функции которые возвращают информацию о распределении данных и используются для статистического анализа.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 err="1">
                <a:latin typeface="Arial" pitchFamily="34" charset="0"/>
                <a:cs typeface="Arial" pitchFamily="34" charset="0"/>
              </a:rPr>
              <a:t>CUME_DIST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 — вычисляет интегральное распределение (относительное положение) значений в окне;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 err="1">
                <a:latin typeface="Arial" pitchFamily="34" charset="0"/>
                <a:cs typeface="Arial" pitchFamily="34" charset="0"/>
              </a:rPr>
              <a:t>PERCENT_RANK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 — вычисляет относительный ранг строки в окне;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 err="1">
                <a:latin typeface="Arial" pitchFamily="34" charset="0"/>
                <a:cs typeface="Arial" pitchFamily="34" charset="0"/>
              </a:rPr>
              <a:t>PERCENTILE_CONT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 — вычисляет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процентиль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основе постоянного распределения значения столбца. В качестве параметра принимает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процентиль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который необходимо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вычислить;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b="1" dirty="0" err="1">
                <a:latin typeface="Arial" pitchFamily="34" charset="0"/>
                <a:cs typeface="Arial" pitchFamily="34" charset="0"/>
              </a:rPr>
              <a:t>PERCENTILE_DISC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 — вычисляет определенный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процентиль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отсортированных значений в наборе данных. В качестве параметра принимает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процентиль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который необходимо вычислить.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Важно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! У функций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PERCENTILE_CONT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PERCENTILE_DISC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столбец, по которому будет происходить сортировка, указывается с помощью ключевого слова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WITHIN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GROUP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000" b="1" i="1" dirty="0" err="1">
                <a:solidFill>
                  <a:srgbClr val="C00000"/>
                </a:solidFill>
              </a:rPr>
              <a:t>Процентиль</a:t>
            </a:r>
            <a:r>
              <a:rPr lang="ru-RU" sz="2000" i="1" dirty="0">
                <a:solidFill>
                  <a:srgbClr val="C00000"/>
                </a:solidFill>
              </a:rPr>
              <a:t> — </a:t>
            </a:r>
            <a:r>
              <a:rPr lang="ru-RU" sz="2000" b="1" i="1" dirty="0">
                <a:solidFill>
                  <a:srgbClr val="C00000"/>
                </a:solidFill>
              </a:rPr>
              <a:t>это</a:t>
            </a:r>
            <a:r>
              <a:rPr lang="ru-RU" sz="2000" i="1" dirty="0">
                <a:solidFill>
                  <a:srgbClr val="C00000"/>
                </a:solidFill>
              </a:rPr>
              <a:t> значение, которое заданная случайная величина не превышает с фиксированной вероятностью, заданной в процентах.</a:t>
            </a:r>
            <a:endParaRPr lang="ru-RU" sz="2000" i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dirty="0" smtClean="0">
                <a:latin typeface="Arial" charset="0"/>
              </a:rPr>
              <a:t>Порядок расчета оконных функций 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18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06" y="785794"/>
            <a:ext cx="90011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Сначала выполняется команда выборки таблиц, их объединения и возможные подзапросы под командой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FROM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Далее выполняются условия фильтрации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WHERE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группировки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GROUP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BY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 возможная фильтрация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HAVING</a:t>
            </a:r>
            <a:endParaRPr lang="ru-RU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Только потом применяется команда выборки столбцов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SELECT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 расчет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оконных функций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под выборкой. 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После этого идет условие сортировки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ORDER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BY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где тоже можно указать столбец расчета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оконной функции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для сортировки. 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Здесь важно уточнить, что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партиции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или окна оконных функций создаются после разделения таблицы на группы с помощью команды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GROUP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BY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если эта команда используется в запросе. 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874" name="AutoShape 2" descr="D:\%D0%A3%D1%87%D0%B5%D0%B1%D0%BD%D1%8B%D0%B5 %D0%BC%D0%B0%D1%82%D0%B5%D1%80%D0%B8%D0%B0%D0%BB%D1%8B_2023-24\%D0%A3%D0%BF%D1%80%D0%B0%D0%B2%D0%BB%D0%B5%D0%BD%D0%B8%D0%B5 %D0%B4%D0%B0%D0%BD%D0%BD%D1%8B%D0%BC%D0%B8 2023\%D0%9B%D0%B5%D0%BA%D1%86%D0%B8%D0%B8 2023\%D0%9E%D0%BA%D0%BE%D0%BD%D0%BD%D1%8B%D0%B5 %D1%84%D1%83%D0%BD%D0%BA%D1%86%D0%B8%D0%B8 SQL %D0%BF%D1%80%D0%BE%D1%81%D1%82%D1%8B%D0%BC %D1%8F%D0%B7%D1%8B%D0%BA%D0%BE%D0%BC %D1%81 %D0%BF%D1%80%D0%B8%D0%BC%D0%B5%D1%80%D0%B0%D0%BC%D0%B8 _ %D0%A5%D0%B0%D0%B1%D1%80_files\3c5829ff6fdce67e967d07515eee3bc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1" y="3916526"/>
            <a:ext cx="4071965" cy="274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dirty="0" smtClean="0">
                <a:latin typeface="Arial" charset="0"/>
              </a:rPr>
              <a:t>Порядок расчета оконных функций 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19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06" y="785794"/>
            <a:ext cx="90011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Оконные </a:t>
            </a:r>
            <a:r>
              <a:rPr lang="ru-RU" dirty="0">
                <a:latin typeface="Arial" pitchFamily="34" charset="0"/>
                <a:cs typeface="Arial" pitchFamily="34" charset="0"/>
              </a:rPr>
              <a:t>функции разрешается использовать в запросе только в списке 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SELECT</a:t>
            </a:r>
            <a:r>
              <a:rPr lang="ru-RU" dirty="0">
                <a:latin typeface="Arial" pitchFamily="34" charset="0"/>
                <a:cs typeface="Arial" pitchFamily="34" charset="0"/>
              </a:rPr>
              <a:t> и предложении 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ORDER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BY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Во </a:t>
            </a:r>
            <a:r>
              <a:rPr lang="ru-RU" dirty="0">
                <a:latin typeface="Arial" pitchFamily="34" charset="0"/>
                <a:cs typeface="Arial" pitchFamily="34" charset="0"/>
              </a:rPr>
              <a:t>всех остальных предложениях, включая 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GROUP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BY</a:t>
            </a:r>
            <a:r>
              <a:rPr lang="ru-RU" dirty="0">
                <a:latin typeface="Arial" pitchFamily="34" charset="0"/>
                <a:cs typeface="Arial" pitchFamily="34" charset="0"/>
              </a:rPr>
              <a:t>, 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HAVING</a:t>
            </a:r>
            <a:r>
              <a:rPr lang="ru-RU" dirty="0">
                <a:latin typeface="Arial" pitchFamily="34" charset="0"/>
                <a:cs typeface="Arial" pitchFamily="34" charset="0"/>
              </a:rPr>
              <a:t> и 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WHERE</a:t>
            </a:r>
            <a:r>
              <a:rPr lang="ru-RU" dirty="0">
                <a:latin typeface="Arial" pitchFamily="34" charset="0"/>
                <a:cs typeface="Arial" pitchFamily="34" charset="0"/>
              </a:rPr>
              <a:t>, они запрещены.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Это </a:t>
            </a:r>
            <a:r>
              <a:rPr lang="ru-RU" dirty="0">
                <a:latin typeface="Arial" pitchFamily="34" charset="0"/>
                <a:cs typeface="Arial" pitchFamily="34" charset="0"/>
              </a:rPr>
              <a:t>объясняется тем, что логически они выполняются после этих предложений, а также после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неоконных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агрегатных функций, и значит агрегатную функцию можно вызывать в аргументах оконной, но не наоборот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Если </a:t>
            </a:r>
            <a:r>
              <a:rPr lang="ru-RU" dirty="0">
                <a:latin typeface="Arial" pitchFamily="34" charset="0"/>
                <a:cs typeface="Arial" pitchFamily="34" charset="0"/>
              </a:rPr>
              <a:t>вам нужно отфильтровать или сгруппировать строки после вычисления оконных функций, вы можете использовать вложенный запрос.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Например: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SELECT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depname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, </a:t>
            </a:r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empno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, </a:t>
            </a:r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salary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, </a:t>
            </a:r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enroll_date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</a:t>
            </a:r>
          </a:p>
          <a:p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FROM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lef" pitchFamily="2" charset="-79"/>
            </a:endParaRPr>
          </a:p>
          <a:p>
            <a:r>
              <a:rPr lang="en-US" dirty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	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(</a:t>
            </a:r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SELECT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depname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, </a:t>
            </a:r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empno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, </a:t>
            </a:r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salary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, </a:t>
            </a:r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enroll_date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, 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lef" pitchFamily="2" charset="-79"/>
            </a:endParaRPr>
          </a:p>
          <a:p>
            <a:r>
              <a:rPr lang="en-US" dirty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	</a:t>
            </a:r>
            <a:r>
              <a:rPr lang="ru-RU" b="1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rank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() </a:t>
            </a:r>
            <a:r>
              <a:rPr lang="ru-RU" b="1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OVER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(</a:t>
            </a:r>
            <a:r>
              <a:rPr lang="ru-RU" b="1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PARTITION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BY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depname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ORDER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BY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salary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DESC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, </a:t>
            </a:r>
            <a:r>
              <a:rPr lang="ru-RU" b="1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empno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) 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	</a:t>
            </a:r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AS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pos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FROM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empsalary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) </a:t>
            </a:r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AS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ss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lef" pitchFamily="2" charset="-79"/>
            </a:endParaRPr>
          </a:p>
          <a:p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WHERE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pos</a:t>
            </a:r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lef" pitchFamily="2" charset="-79"/>
              </a:rPr>
              <a:t> &lt; 3;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lef" pitchFamily="2" charset="-79"/>
            </a:endParaRPr>
          </a:p>
          <a:p>
            <a:endParaRPr lang="en-US" dirty="0" smtClean="0">
              <a:latin typeface="Alef" pitchFamily="2" charset="-79"/>
              <a:cs typeface="Alef" pitchFamily="2" charset="-79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Данный запрос покажет только те строки внутреннего запроса, 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которых 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rank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 (порядковый номер) меньше 3.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142852"/>
            <a:ext cx="7772400" cy="644525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Использование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GROUP BY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285720" y="785794"/>
            <a:ext cx="853443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Правило использования </a:t>
            </a:r>
            <a:r>
              <a:rPr lang="ru-RU" sz="20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GROUP</a:t>
            </a:r>
            <a:r>
              <a:rPr lang="ru-RU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sz="20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ru-RU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:</a:t>
            </a:r>
          </a:p>
          <a:p>
            <a:pPr lvl="1"/>
            <a:r>
              <a:rPr lang="ru-RU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 списке вывода при использовании </a:t>
            </a:r>
            <a:r>
              <a:rPr lang="ru-RU" sz="20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GROUP</a:t>
            </a:r>
            <a:r>
              <a:rPr lang="ru-RU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sz="20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ru-RU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могут быть указаны только 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функции агрегирования, константы и поля, перечисленные в </a:t>
            </a:r>
            <a:r>
              <a:rPr lang="ru-RU" sz="20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GROUP</a:t>
            </a:r>
            <a:r>
              <a:rPr lang="ru-RU" sz="2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sz="20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ru-RU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40000"/>
              </a:spcBef>
              <a:spcAft>
                <a:spcPct val="40000"/>
              </a:spcAft>
            </a:pPr>
            <a:endParaRPr lang="ru-RU" sz="2000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40000"/>
              </a:spcBef>
              <a:spcAft>
                <a:spcPct val="40000"/>
              </a:spcAft>
            </a:pP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Например, </a:t>
            </a:r>
            <a:r>
              <a:rPr lang="ru-RU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нельзя 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получить сведения о том, у каких сотрудников самая высокая зарплата в своём отделе с помощью такого запроса:</a:t>
            </a:r>
            <a:endParaRPr lang="en-US" sz="2000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depno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u="sng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max(salary) as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max_sal</a:t>
            </a:r>
            <a:endParaRPr lang="en-US" sz="2000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emp</a:t>
            </a:r>
            <a:endParaRPr lang="en-US" sz="2000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group by</a:t>
            </a: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depno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2000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Этот запрос синтаксически неверен!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3929066"/>
            <a:ext cx="3097212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B150-DE6D-49B1-8078-BC7E6A242DFC}" type="slidenum">
              <a:rPr lang="ru-RU" smtClean="0"/>
              <a:t>2</a:t>
            </a:fld>
            <a:endParaRPr lang="ru-RU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0" y="785794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2428868"/>
            <a:ext cx="6400800" cy="1368425"/>
          </a:xfrm>
        </p:spPr>
        <p:txBody>
          <a:bodyPr/>
          <a:lstStyle/>
          <a:p>
            <a:pPr marL="63500" eaLnBrk="1" hangingPunct="1">
              <a:lnSpc>
                <a:spcPct val="80000"/>
              </a:lnSpc>
            </a:pPr>
            <a:r>
              <a:rPr lang="ru-RU" sz="4400" b="1" dirty="0" err="1" smtClean="0">
                <a:latin typeface="Arial" pitchFamily="34" charset="0"/>
                <a:cs typeface="Arial" pitchFamily="34" charset="0"/>
              </a:rPr>
              <a:t>Самосоединение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отношений</a:t>
            </a:r>
          </a:p>
          <a:p>
            <a:pPr marL="63500" eaLnBrk="1" hangingPunct="1">
              <a:lnSpc>
                <a:spcPct val="80000"/>
              </a:lnSpc>
            </a:pP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Подзапросы</a:t>
            </a:r>
            <a:endParaRPr lang="ru-RU" sz="4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2910" y="71414"/>
            <a:ext cx="7772400" cy="715963"/>
          </a:xfrm>
        </p:spPr>
        <p:txBody>
          <a:bodyPr/>
          <a:lstStyle/>
          <a:p>
            <a:pPr eaLnBrk="1" hangingPunct="1"/>
            <a:r>
              <a:rPr kumimoji="1" lang="ru-RU" sz="3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Самосоединение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214282" y="785794"/>
            <a:ext cx="8643998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В команде </a:t>
            </a:r>
            <a:r>
              <a:rPr lang="en-US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можно обратиться к одной и той же таблице несколько раз. А для того чтобы исключить соединение записи таблицы с самой собой в запросе на </a:t>
            </a:r>
            <a:r>
              <a:rPr lang="ru-RU" sz="2200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самосоединение</a:t>
            </a:r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необходимо также указывать условие типа "не равно" (&lt;&gt;,  &gt;,  &lt;). </a:t>
            </a:r>
            <a:endParaRPr lang="ru-RU" sz="2200" u="sng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ru-RU" sz="2200" u="sng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Пример использования </a:t>
            </a:r>
            <a:r>
              <a:rPr lang="ru-RU" sz="2200" u="sng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самосоединения</a:t>
            </a:r>
            <a:r>
              <a:rPr lang="ru-RU" sz="2200" u="sng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200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Вывести список детей сотрудников, у которых есть младшие братья или сёстры:</a:t>
            </a:r>
            <a:endParaRPr lang="en-US" sz="2200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SELECT  e.name,  </a:t>
            </a:r>
            <a:r>
              <a:rPr lang="en-US" sz="22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c1.name</a:t>
            </a:r>
            <a:r>
              <a:rPr lang="en-US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AS  child1,  </a:t>
            </a:r>
            <a:r>
              <a:rPr lang="en-US" sz="22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c1.born</a:t>
            </a:r>
            <a:r>
              <a:rPr lang="en-US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AS  born1,</a:t>
            </a:r>
            <a:endParaRPr lang="ru-RU" sz="2200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c2.name</a:t>
            </a:r>
            <a:r>
              <a:rPr lang="en-US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AS  child2,  </a:t>
            </a:r>
            <a:r>
              <a:rPr lang="en-US" sz="22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c2.born</a:t>
            </a:r>
            <a:r>
              <a:rPr lang="en-US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AS  </a:t>
            </a:r>
            <a:r>
              <a:rPr lang="en-US" sz="2200" dirty="0" smtClean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born2</a:t>
            </a:r>
          </a:p>
          <a:p>
            <a:pPr marL="342900" indent="-342900"/>
            <a:r>
              <a:rPr lang="en-US" sz="2200" dirty="0" smtClean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FROM  children  </a:t>
            </a:r>
            <a:r>
              <a:rPr lang="en-US" sz="2200" b="1" dirty="0" smtClean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c1</a:t>
            </a:r>
            <a:r>
              <a:rPr lang="en-US" sz="2200" dirty="0" smtClean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, children  </a:t>
            </a:r>
            <a:r>
              <a:rPr lang="en-US" sz="22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c2</a:t>
            </a:r>
            <a:r>
              <a:rPr lang="en-US" sz="2200" dirty="0" smtClean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,  </a:t>
            </a:r>
            <a:r>
              <a:rPr lang="en-US" sz="2200" dirty="0" err="1" smtClean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en-US" sz="2200" dirty="0" smtClean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e</a:t>
            </a:r>
          </a:p>
          <a:p>
            <a:pPr marL="342900" indent="-342900"/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en-US" sz="2200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tabno</a:t>
            </a:r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200" dirty="0" err="1" smtClean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tabno</a:t>
            </a:r>
            <a:r>
              <a:rPr lang="ru-RU" sz="2200" dirty="0" smtClean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-- </a:t>
            </a:r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первое условие соединения</a:t>
            </a:r>
            <a:endParaRPr lang="en-US" sz="2200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en-US" sz="2200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tabno</a:t>
            </a:r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lang="en-US" sz="2200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tabno</a:t>
            </a:r>
            <a:r>
              <a:rPr lang="en-US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200" dirty="0" smtClean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-- </a:t>
            </a:r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второе условие соединения</a:t>
            </a:r>
          </a:p>
          <a:p>
            <a:pPr marL="342900" indent="-342900"/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AND  c</a:t>
            </a:r>
            <a:r>
              <a: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born</a:t>
            </a:r>
            <a:r>
              <a: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born</a:t>
            </a:r>
            <a:r>
              <a: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-- </a:t>
            </a:r>
            <a:r>
              <a: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условие исключения</a:t>
            </a:r>
            <a:endParaRPr lang="en-US" sz="2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ORDER BY  1, </a:t>
            </a:r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3</a:t>
            </a:r>
            <a:r>
              <a:rPr lang="en-US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u-RU" sz="22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C1086-B8EA-4AC3-9936-890A2522305F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48" y="142852"/>
            <a:ext cx="7772400" cy="715963"/>
          </a:xfrm>
        </p:spPr>
        <p:txBody>
          <a:bodyPr/>
          <a:lstStyle/>
          <a:p>
            <a:pPr eaLnBrk="1" hangingPunct="1"/>
            <a:r>
              <a:rPr kumimoji="1" lang="ru-RU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Результат </a:t>
            </a:r>
            <a:r>
              <a:rPr kumimoji="1" lang="ru-RU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самосоединения</a:t>
            </a:r>
            <a:endParaRPr kumimoji="1" lang="ru-RU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8054" name="Group 166"/>
          <p:cNvGraphicFramePr>
            <a:graphicFrameLocks noGrp="1"/>
          </p:cNvGraphicFramePr>
          <p:nvPr/>
        </p:nvGraphicFramePr>
        <p:xfrm>
          <a:off x="827088" y="3860800"/>
          <a:ext cx="7345362" cy="2160588"/>
        </p:xfrm>
        <a:graphic>
          <a:graphicData uri="http://schemas.openxmlformats.org/drawingml/2006/table">
            <a:tbl>
              <a:tblPr/>
              <a:tblGrid>
                <a:gridCol w="1941512"/>
                <a:gridCol w="1252538"/>
                <a:gridCol w="1254125"/>
                <a:gridCol w="1254125"/>
                <a:gridCol w="16430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NAME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CHILD1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BORN1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CHILD2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BORN2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Малова Л.А.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Илья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19.02.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Анна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26.12.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89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Серова Т.В.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Роман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21.11.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Инна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25.01.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008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Серова Т.В.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Роман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21.11.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Антон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06.03.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Серова Т.В.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Инна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25.01.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Антон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06.03.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r>
                        <a:rPr kumimoji="1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  <a:endParaRPr kumimoji="1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264" name="Group 376"/>
          <p:cNvGraphicFramePr>
            <a:graphicFrameLocks noGrp="1"/>
          </p:cNvGraphicFramePr>
          <p:nvPr/>
        </p:nvGraphicFramePr>
        <p:xfrm>
          <a:off x="785786" y="1000108"/>
          <a:ext cx="5759450" cy="2438400"/>
        </p:xfrm>
        <a:graphic>
          <a:graphicData uri="http://schemas.openxmlformats.org/drawingml/2006/table">
            <a:tbl>
              <a:tblPr/>
              <a:tblGrid>
                <a:gridCol w="1457325"/>
                <a:gridCol w="1176338"/>
                <a:gridCol w="2082800"/>
                <a:gridCol w="1042987"/>
              </a:tblGrid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TabNo</a:t>
                      </a:r>
                      <a:endParaRPr kumimoji="1" lang="ru-RU" sz="1400" b="0" i="1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Name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Born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Sex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988</a:t>
                      </a:r>
                      <a:endParaRPr kumimoji="1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Вадим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03.05.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199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Ольга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18.07.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ж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023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Илья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19.02.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198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023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Анна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26.12.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198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ж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909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Инна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25.01.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2008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ж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909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Роман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21.11.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909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Антон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06.03.2009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kumimoji="1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C1086-B8EA-4AC3-9936-890A2522305F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48" y="142852"/>
            <a:ext cx="7772400" cy="715963"/>
          </a:xfrm>
        </p:spPr>
        <p:txBody>
          <a:bodyPr/>
          <a:lstStyle/>
          <a:p>
            <a:pPr eaLnBrk="1" hangingPunct="1"/>
            <a:r>
              <a:rPr kumimoji="1" lang="ru-RU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Подзапросы</a:t>
            </a: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571472" y="857232"/>
            <a:ext cx="7848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Подзапрос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– это запрос </a:t>
            </a:r>
            <a:r>
              <a:rPr lang="en-US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, расположенный внутри другой команды. </a:t>
            </a:r>
          </a:p>
          <a:p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Подзапросы можно разделить на следующие группы в зависимости от возвращаемых результатов:</a:t>
            </a:r>
          </a:p>
          <a:p>
            <a:pPr>
              <a:buFont typeface="Wingdings" pitchFamily="2" charset="2"/>
              <a:buChar char="ü"/>
            </a:pP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скалярные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векторные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табличные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ru-RU" sz="2000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Подзапросы бывают:</a:t>
            </a:r>
          </a:p>
          <a:p>
            <a:pPr>
              <a:buFont typeface="Wingdings" pitchFamily="2" charset="2"/>
              <a:buChar char="ü"/>
            </a:pP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некоррелированные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– не содержат ссылки на запрос верхнего уровня; вычисляются один раз для запроса верхнего уровня;</a:t>
            </a:r>
          </a:p>
          <a:p>
            <a:pPr>
              <a:buFont typeface="Wingdings" pitchFamily="2" charset="2"/>
              <a:buChar char="ü"/>
            </a:pP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коррелированные – 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содержат условия, зависящие от значений полей в основном запросе; вычисляются для каждой строки запроса верхнего уровня.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C1086-B8EA-4AC3-9936-890A2522305F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0"/>
            <a:ext cx="7772400" cy="715963"/>
          </a:xfrm>
        </p:spPr>
        <p:txBody>
          <a:bodyPr/>
          <a:lstStyle/>
          <a:p>
            <a:pPr eaLnBrk="1" hangingPunct="1"/>
            <a:r>
              <a:rPr kumimoji="1" lang="ru-RU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Пример БД: проектная организация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714348" y="5357826"/>
            <a:ext cx="680722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Departs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– отделы,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		Project –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проекты,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Emp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– сотрудники,	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Job –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участие в проектах.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01" y="928670"/>
            <a:ext cx="8574641" cy="42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09038-7A49-486A-8311-BB909ACDB482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142852"/>
            <a:ext cx="7772400" cy="5730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ru-RU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Данные таблицы </a:t>
            </a:r>
            <a:r>
              <a:rPr kumimoji="1" lang="en-US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kumimoji="1" lang="ru-RU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(сотрудники)</a:t>
            </a:r>
          </a:p>
        </p:txBody>
      </p:sp>
      <p:graphicFrame>
        <p:nvGraphicFramePr>
          <p:cNvPr id="40596" name="Group 660"/>
          <p:cNvGraphicFramePr>
            <a:graphicFrameLocks noGrp="1"/>
          </p:cNvGraphicFramePr>
          <p:nvPr/>
        </p:nvGraphicFramePr>
        <p:xfrm>
          <a:off x="214283" y="1071542"/>
          <a:ext cx="8786874" cy="4867296"/>
        </p:xfrm>
        <a:graphic>
          <a:graphicData uri="http://schemas.openxmlformats.org/drawingml/2006/table">
            <a:tbl>
              <a:tblPr/>
              <a:tblGrid>
                <a:gridCol w="847932"/>
                <a:gridCol w="924398"/>
                <a:gridCol w="1310128"/>
                <a:gridCol w="2236226"/>
                <a:gridCol w="827540"/>
                <a:gridCol w="1322024"/>
                <a:gridCol w="1318626"/>
              </a:tblGrid>
              <a:tr h="347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TabNo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DepNo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Name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Post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Salary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Born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Phone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988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Рюмин В.П.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начальник отдела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4850.00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01.02.1970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115-26-12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909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Серова Т.В.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вед. программист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4850.00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20.10.1981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115-91-19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Дурова А.В.</a:t>
                      </a:r>
                      <a:endParaRPr kumimoji="1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экономист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1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50.00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.10.19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115-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Тамм Л.В.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экономист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1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50.00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.1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.198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115-91-19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Волков Л.Д.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программист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4650.00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16.10.1982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Буров Г.О.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бухгалтер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4288.00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22.05.1975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115-46-32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023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Малова Л.А.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гл. бухгалтер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5924.00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24.11.1954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114-24-55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1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Лукина Н.Н.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бухгалтер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4288.00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.197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6-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034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Перова К.В.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делопроизводитель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3200.00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24.04.1988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002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Сухова К.А.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начальник отдела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4850.00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8.06.1948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115-12-69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056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Павлов А.А.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директор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8000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.00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.19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115-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087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Котова И.М.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секретарь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kumimoji="1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.19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115-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33-65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088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Кроль А.П.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зам.директора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.19</a:t>
                      </a: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115-</a:t>
                      </a:r>
                      <a:r>
                        <a:rPr kumimoji="1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33-01</a:t>
                      </a:r>
                      <a:endParaRPr kumimoji="1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09038-7A49-486A-8311-BB909ACDB482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788988"/>
          </a:xfrm>
        </p:spPr>
        <p:txBody>
          <a:bodyPr/>
          <a:lstStyle/>
          <a:p>
            <a:pPr eaLnBrk="1" hangingPunct="1"/>
            <a:r>
              <a:rPr kumimoji="1" lang="ru-RU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Расположение подзапросов в команде </a:t>
            </a:r>
            <a:r>
              <a:rPr kumimoji="1"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select</a:t>
            </a:r>
            <a:endParaRPr kumimoji="1" lang="ru-RU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42910" y="785794"/>
            <a:ext cx="7991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30000"/>
              </a:spcBef>
              <a:buFont typeface="Wingdings" pitchFamily="2" charset="2"/>
              <a:buChar char="Ø"/>
            </a:pPr>
            <a:r>
              <a:rPr lang="ru-RU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Чаще всего подзапрос располагается в</a:t>
            </a:r>
            <a:r>
              <a:rPr lang="en-US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части </a:t>
            </a:r>
            <a:r>
              <a:rPr lang="en-US" b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ru-RU" b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/>
            <a:r>
              <a:rPr lang="ru-RU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Пример </a:t>
            </a:r>
            <a:r>
              <a:rPr lang="en-US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select  *  from  emp</a:t>
            </a:r>
            <a:endParaRPr lang="ru-RU" b="1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ru-RU" b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b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where  salary &gt; (select  avg(salary)  from  emp);</a:t>
            </a:r>
            <a:endParaRPr lang="ru-RU" b="1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500034" y="4929198"/>
            <a:ext cx="8064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Пример 2. :</a:t>
            </a:r>
            <a:endParaRPr lang="en-US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select  *  from  </a:t>
            </a:r>
            <a:r>
              <a:rPr lang="en-US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emp</a:t>
            </a:r>
            <a:endParaRPr lang="ru-RU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where  salary &gt; ALL (select  </a:t>
            </a:r>
            <a:r>
              <a:rPr lang="en-US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avg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(salary)  from  </a:t>
            </a:r>
            <a:r>
              <a:rPr lang="en-US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 group by </a:t>
            </a:r>
            <a:r>
              <a:rPr lang="en-US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depno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255" name="Group 111"/>
          <p:cNvGraphicFramePr>
            <a:graphicFrameLocks noGrp="1"/>
          </p:cNvGraphicFramePr>
          <p:nvPr/>
        </p:nvGraphicFramePr>
        <p:xfrm>
          <a:off x="285720" y="2143118"/>
          <a:ext cx="8358245" cy="2643204"/>
        </p:xfrm>
        <a:graphic>
          <a:graphicData uri="http://schemas.openxmlformats.org/drawingml/2006/table">
            <a:tbl>
              <a:tblPr/>
              <a:tblGrid>
                <a:gridCol w="1360319"/>
                <a:gridCol w="2547675"/>
                <a:gridCol w="2353677"/>
                <a:gridCol w="2096574"/>
              </a:tblGrid>
              <a:tr h="6608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DEPNO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NAME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POST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SALARY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8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Малова Л.А.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гл. бухгалтер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59240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8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Павлов А.А.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директор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80000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8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Кроль А.П.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зам. директора</a:t>
                      </a:r>
                      <a:endParaRPr kumimoji="1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70000</a:t>
                      </a:r>
                      <a:endParaRPr kumimoji="1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09038-7A49-486A-8311-BB909ACDB482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2852"/>
            <a:ext cx="9144000" cy="1066800"/>
          </a:xfrm>
        </p:spPr>
        <p:txBody>
          <a:bodyPr/>
          <a:lstStyle/>
          <a:p>
            <a:pPr eaLnBrk="1" hangingPunct="1"/>
            <a:r>
              <a:rPr kumimoji="1" lang="ru-RU" sz="3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Примеры использования подзапросов в части </a:t>
            </a:r>
            <a:r>
              <a:rPr kumimoji="1" lang="en-US" sz="3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WHERE</a:t>
            </a:r>
            <a:endParaRPr kumimoji="1" lang="ru-RU" sz="3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142844" y="1142984"/>
            <a:ext cx="857256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Выдать список сотрудников, имеющих детей:</a:t>
            </a:r>
          </a:p>
          <a:p>
            <a:pPr marL="342900" indent="-342900"/>
            <a:r>
              <a:rPr lang="ru-RU" sz="2000" dirty="0" smtClean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а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) с помощью операции соединения таблиц:</a:t>
            </a:r>
            <a:endParaRPr lang="en-US" sz="2000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ru-RU" sz="2000" dirty="0" smtClean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smtClean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SELECT  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e.</a:t>
            </a: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lef" pitchFamily="2" charset="-79"/>
              </a:rPr>
              <a:t>*</a:t>
            </a:r>
          </a:p>
          <a:p>
            <a:pPr marL="342900" indent="-342900"/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lef" pitchFamily="2" charset="-79"/>
              </a:rPr>
              <a:t>	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FROM  </a:t>
            </a:r>
            <a:r>
              <a:rPr lang="en-US" sz="2000" b="1" dirty="0" err="1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emp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 e, children c</a:t>
            </a:r>
          </a:p>
          <a:p>
            <a:pPr marL="342900" indent="-342900"/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lef" pitchFamily="2" charset="-79"/>
              </a:rPr>
              <a:t>	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WHERE </a:t>
            </a:r>
            <a:r>
              <a:rPr lang="en-US" sz="2000" b="1" dirty="0" err="1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e.tabno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=</a:t>
            </a:r>
            <a:r>
              <a:rPr lang="en-US" sz="2000" b="1" dirty="0" err="1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c.tabno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;</a:t>
            </a:r>
            <a:endParaRPr lang="ru-RU" sz="2000" b="1" dirty="0">
              <a:solidFill>
                <a:srgbClr val="0D0D11"/>
              </a:solidFill>
              <a:latin typeface="Arial" pitchFamily="34" charset="0"/>
              <a:cs typeface="Alef" pitchFamily="2" charset="-79"/>
            </a:endParaRPr>
          </a:p>
          <a:p>
            <a:pPr marL="342900" indent="-342900"/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б) с помощью некоррелированного векторного подзапроса:</a:t>
            </a:r>
            <a:endParaRPr lang="en-US" sz="2000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ru-RU" sz="2000" dirty="0" smtClean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smtClean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SELECT  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*</a:t>
            </a:r>
          </a:p>
          <a:p>
            <a:pPr marL="342900" indent="-342900"/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lef" pitchFamily="2" charset="-79"/>
              </a:rPr>
              <a:t>	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FROM  </a:t>
            </a:r>
            <a:r>
              <a:rPr lang="en-US" sz="2000" b="1" dirty="0" err="1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emp</a:t>
            </a:r>
            <a:endParaRPr lang="en-US" sz="2000" b="1" dirty="0">
              <a:solidFill>
                <a:srgbClr val="0D0D11"/>
              </a:solidFill>
              <a:latin typeface="Alef" pitchFamily="2" charset="-79"/>
              <a:cs typeface="Alef" pitchFamily="2" charset="-79"/>
            </a:endParaRPr>
          </a:p>
          <a:p>
            <a:pPr marL="342900" indent="-342900"/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lef" pitchFamily="2" charset="-79"/>
              </a:rPr>
              <a:t>	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WHERE  </a:t>
            </a:r>
            <a:r>
              <a:rPr lang="en-US" sz="2000" b="1" dirty="0" err="1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tabno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  IN  (SELECT  </a:t>
            </a:r>
            <a:r>
              <a:rPr lang="en-US" sz="2000" b="1" dirty="0" err="1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tabno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 FROM children);</a:t>
            </a:r>
            <a:endParaRPr lang="ru-RU" sz="2000" b="1" dirty="0">
              <a:solidFill>
                <a:srgbClr val="0D0D11"/>
              </a:solidFill>
              <a:latin typeface="Arial" pitchFamily="34" charset="0"/>
              <a:cs typeface="Alef" pitchFamily="2" charset="-79"/>
            </a:endParaRPr>
          </a:p>
          <a:p>
            <a:pPr marL="342900" indent="-342900"/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в) с помощью коррелированного табличного подзапроса:</a:t>
            </a:r>
            <a:endParaRPr lang="en-US" sz="2000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ru-RU" sz="2000" dirty="0" smtClean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smtClean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SELECT</a:t>
            </a:r>
            <a:r>
              <a:rPr lang="ru-RU" sz="2000" b="1" dirty="0" smtClean="0">
                <a:solidFill>
                  <a:srgbClr val="0D0D11"/>
                </a:solidFill>
                <a:latin typeface="Arial" pitchFamily="34" charset="0"/>
                <a:cs typeface="Alef" pitchFamily="2" charset="-79"/>
              </a:rPr>
              <a:t>  </a:t>
            </a: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lef" pitchFamily="2" charset="-79"/>
              </a:rPr>
              <a:t>*  </a:t>
            </a:r>
            <a:endParaRPr lang="en-US" sz="2000" b="1" dirty="0">
              <a:solidFill>
                <a:srgbClr val="0D0D11"/>
              </a:solidFill>
              <a:latin typeface="Alef" pitchFamily="2" charset="-79"/>
              <a:cs typeface="Alef" pitchFamily="2" charset="-79"/>
            </a:endParaRPr>
          </a:p>
          <a:p>
            <a:pPr marL="342900" indent="-342900"/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lef" pitchFamily="2" charset="-79"/>
              </a:rPr>
              <a:t>	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FROM  </a:t>
            </a:r>
            <a:r>
              <a:rPr lang="en-US" sz="2000" b="1" dirty="0" err="1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emp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  e </a:t>
            </a:r>
          </a:p>
          <a:p>
            <a:pPr marL="342900" indent="-342900"/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lef" pitchFamily="2" charset="-79"/>
              </a:rPr>
              <a:t>	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WHERE  EXISTS (SELECT * FROM children c </a:t>
            </a:r>
            <a:endParaRPr lang="ru-RU" sz="2000" b="1" dirty="0">
              <a:solidFill>
                <a:srgbClr val="0D0D11"/>
              </a:solidFill>
              <a:latin typeface="Arial" pitchFamily="34" charset="0"/>
              <a:cs typeface="Alef" pitchFamily="2" charset="-79"/>
            </a:endParaRPr>
          </a:p>
          <a:p>
            <a:pPr marL="342900" indent="-342900"/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lef" pitchFamily="2" charset="-79"/>
              </a:rPr>
              <a:t>			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WHERE </a:t>
            </a:r>
            <a:r>
              <a:rPr lang="en-US" sz="2000" b="1" dirty="0" err="1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e.tabno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=</a:t>
            </a:r>
            <a:r>
              <a:rPr lang="en-US" sz="2000" b="1" dirty="0" err="1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c.tabno</a:t>
            </a:r>
            <a:r>
              <a:rPr lang="en-US" sz="2000" b="1" dirty="0">
                <a:solidFill>
                  <a:srgbClr val="0D0D11"/>
                </a:solidFill>
                <a:latin typeface="Alef" pitchFamily="2" charset="-79"/>
                <a:cs typeface="Alef" pitchFamily="2" charset="-79"/>
              </a:rPr>
              <a:t>);</a:t>
            </a:r>
            <a:endParaRPr lang="ru-RU" sz="2000" b="1" dirty="0">
              <a:solidFill>
                <a:srgbClr val="0D0D11"/>
              </a:solidFill>
              <a:latin typeface="Arial" pitchFamily="34" charset="0"/>
              <a:cs typeface="Alef" pitchFamily="2" charset="-79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09038-7A49-486A-8311-BB909ACDB482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786874" cy="788988"/>
          </a:xfrm>
        </p:spPr>
        <p:txBody>
          <a:bodyPr/>
          <a:lstStyle/>
          <a:p>
            <a:pPr eaLnBrk="1" hangingPunct="1"/>
            <a:r>
              <a:rPr kumimoji="1" lang="ru-RU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Расположение подзапросов в команде </a:t>
            </a:r>
            <a:r>
              <a:rPr kumimoji="1"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select</a:t>
            </a:r>
            <a:endParaRPr kumimoji="1" lang="ru-RU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14282" y="857232"/>
            <a:ext cx="8643997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30000"/>
              </a:spcBef>
              <a:buFont typeface="Wingdings" pitchFamily="2" charset="2"/>
              <a:buChar char="Ø"/>
            </a:pP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Подзапрос   в </a:t>
            </a:r>
            <a:r>
              <a:rPr lang="en-US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части  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/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Например,  </a:t>
            </a:r>
            <a:endParaRPr lang="en-US" sz="2000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select  *  from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ru-RU" sz="2000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where  salary &gt; (select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avg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(salary)  from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m</a:t>
            </a:r>
          </a:p>
          <a:p>
            <a:pPr marL="457200" indent="-457200"/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			where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m.depno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e.depno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000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180000" indent="-457200">
              <a:spcBef>
                <a:spcPct val="30000"/>
              </a:spcBef>
              <a:buFont typeface="Wingdings" pitchFamily="2" charset="2"/>
              <a:buNone/>
            </a:pP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Это работает долго, т.к. коррелированный подзапрос вычисляется для </a:t>
            </a:r>
            <a:r>
              <a:rPr lang="ru-RU" sz="2000" dirty="0" smtClean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каждой строки 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основного запроса.</a:t>
            </a:r>
            <a:r>
              <a:rPr lang="en-US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Можно ускорить  выполнение данного запроса:</a:t>
            </a:r>
            <a:endParaRPr lang="en-US" sz="2000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endParaRPr lang="ru-RU" sz="2000" dirty="0" smtClean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smtClean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select  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*  </a:t>
            </a:r>
            <a:endParaRPr lang="ru-RU" sz="2000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from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e,</a:t>
            </a:r>
          </a:p>
          <a:p>
            <a:pPr marL="457200" indent="-457200"/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	(select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depno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,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avg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(salary) 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sal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457200" indent="-457200"/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		from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emp</a:t>
            </a:r>
            <a:endParaRPr lang="en-US" sz="2000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		group  by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depno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)  m</a:t>
            </a: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-- подзапрос вычисляется 1 раз</a:t>
            </a:r>
          </a:p>
          <a:p>
            <a:pPr marL="457200" indent="-457200"/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where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m.depno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e.depno</a:t>
            </a:r>
            <a:endParaRPr lang="en-US" sz="2000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		and  salary &gt;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sal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2000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09038-7A49-486A-8311-BB909ACDB482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851904" cy="788988"/>
          </a:xfrm>
        </p:spPr>
        <p:txBody>
          <a:bodyPr/>
          <a:lstStyle/>
          <a:p>
            <a:pPr eaLnBrk="1" hangingPunct="1"/>
            <a:r>
              <a:rPr kumimoji="1" lang="ru-RU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Расположение подзапросов в команде </a:t>
            </a:r>
            <a:r>
              <a:rPr kumimoji="1"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select</a:t>
            </a:r>
            <a:endParaRPr kumimoji="1" lang="ru-RU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42910" y="714356"/>
            <a:ext cx="7991475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30000"/>
              </a:spcBef>
              <a:buFont typeface="Wingdings" pitchFamily="2" charset="2"/>
              <a:buChar char="Ø"/>
            </a:pP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Подзапрос   в </a:t>
            </a:r>
            <a:r>
              <a:rPr lang="en-US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части  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HAVING</a:t>
            </a: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/>
            <a:r>
              <a:rPr lang="en-US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Например,  </a:t>
            </a:r>
            <a:endParaRPr lang="en-US" sz="2000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select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depno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,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avg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(salary) 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sal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ru-RU" sz="2000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from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emp</a:t>
            </a:r>
            <a:endParaRPr lang="en-US" sz="2000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	group  by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depno</a:t>
            </a:r>
            <a:endParaRPr lang="ru-RU" sz="2000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having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avg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(salary) &lt;  (select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avg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(salary)  from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000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ru-RU" sz="2000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Подзапрос   в </a:t>
            </a:r>
            <a:r>
              <a:rPr lang="en-US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части  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/>
            <a:r>
              <a:rPr lang="en-US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Например,  </a:t>
            </a:r>
            <a:endParaRPr lang="en-US" sz="2000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      select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depno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,  name,  </a:t>
            </a:r>
          </a:p>
          <a:p>
            <a:pPr marL="457200" indent="-457200"/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	(select  count(*)  from  job  j   where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j.tabno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e.tabno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)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cnt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ru-RU" sz="2000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ru-RU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from 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en-US" sz="2000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e;</a:t>
            </a:r>
          </a:p>
          <a:p>
            <a:pPr marL="457200" indent="-45720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Этот запрос выведет даже тех сотрудников, которые не участвуют в проектах</a:t>
            </a:r>
          </a:p>
          <a:p>
            <a:pPr marL="457200" indent="-457200"/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(для них </a:t>
            </a:r>
            <a:r>
              <a:rPr lang="en-US" sz="2000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cnt</a:t>
            </a:r>
            <a:r>
              <a:rPr lang="ru-RU" sz="2000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будет равен 0).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09038-7A49-486A-8311-BB909ACDB482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500042"/>
          </a:xfrm>
        </p:spPr>
        <p:txBody>
          <a:bodyPr/>
          <a:lstStyle/>
          <a:p>
            <a:r>
              <a:rPr lang="ru-RU" sz="3200" b="1" dirty="0" smtClean="0">
                <a:latin typeface="Arial" charset="0"/>
              </a:rPr>
              <a:t>Таблица БД для примера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3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857232"/>
            <a:ext cx="4429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Alef" pitchFamily="2" charset="-79"/>
              </a:rPr>
              <a:t>--создание таблицы </a:t>
            </a:r>
            <a:endParaRPr lang="en-US" dirty="0" smtClean="0">
              <a:cs typeface="Alef" pitchFamily="2" charset="-79"/>
            </a:endParaRPr>
          </a:p>
          <a:p>
            <a:r>
              <a:rPr lang="en-AU" dirty="0" smtClean="0">
                <a:latin typeface="Alef" pitchFamily="2" charset="-79"/>
                <a:cs typeface="Alef" pitchFamily="2" charset="-79"/>
              </a:rPr>
              <a:t>create table </a:t>
            </a:r>
            <a:r>
              <a:rPr lang="en-AU" dirty="0" err="1" smtClean="0">
                <a:latin typeface="Alef" pitchFamily="2" charset="-79"/>
                <a:cs typeface="Alef" pitchFamily="2" charset="-79"/>
              </a:rPr>
              <a:t>student_grades</a:t>
            </a:r>
            <a:r>
              <a:rPr lang="en-AU" dirty="0" smtClean="0">
                <a:latin typeface="Alef" pitchFamily="2" charset="-79"/>
                <a:cs typeface="Alef" pitchFamily="2" charset="-79"/>
              </a:rPr>
              <a:t> </a:t>
            </a:r>
          </a:p>
          <a:p>
            <a:r>
              <a:rPr lang="en-AU" dirty="0" smtClean="0">
                <a:latin typeface="Alef" pitchFamily="2" charset="-79"/>
                <a:cs typeface="Alef" pitchFamily="2" charset="-79"/>
              </a:rPr>
              <a:t>( name </a:t>
            </a:r>
            <a:r>
              <a:rPr lang="en-AU" dirty="0" err="1" smtClean="0">
                <a:latin typeface="Alef" pitchFamily="2" charset="-79"/>
                <a:cs typeface="Alef" pitchFamily="2" charset="-79"/>
              </a:rPr>
              <a:t>varchar</a:t>
            </a:r>
            <a:r>
              <a:rPr lang="en-AU" dirty="0" smtClean="0">
                <a:latin typeface="Alef" pitchFamily="2" charset="-79"/>
                <a:cs typeface="Alef" pitchFamily="2" charset="-79"/>
              </a:rPr>
              <a:t>, </a:t>
            </a:r>
          </a:p>
          <a:p>
            <a:r>
              <a:rPr lang="en-AU" dirty="0" smtClean="0">
                <a:latin typeface="Alef" pitchFamily="2" charset="-79"/>
                <a:cs typeface="Alef" pitchFamily="2" charset="-79"/>
              </a:rPr>
              <a:t>subject </a:t>
            </a:r>
            <a:r>
              <a:rPr lang="en-AU" dirty="0" err="1" smtClean="0">
                <a:latin typeface="Alef" pitchFamily="2" charset="-79"/>
                <a:cs typeface="Alef" pitchFamily="2" charset="-79"/>
              </a:rPr>
              <a:t>varchar</a:t>
            </a:r>
            <a:r>
              <a:rPr lang="en-AU" dirty="0" smtClean="0">
                <a:latin typeface="Alef" pitchFamily="2" charset="-79"/>
                <a:cs typeface="Alef" pitchFamily="2" charset="-79"/>
              </a:rPr>
              <a:t>, </a:t>
            </a:r>
          </a:p>
          <a:p>
            <a:r>
              <a:rPr lang="en-AU" dirty="0" smtClean="0">
                <a:latin typeface="Alef" pitchFamily="2" charset="-79"/>
                <a:cs typeface="Alef" pitchFamily="2" charset="-79"/>
              </a:rPr>
              <a:t>grade </a:t>
            </a:r>
            <a:r>
              <a:rPr lang="en-AU" dirty="0" err="1" smtClean="0">
                <a:latin typeface="Alef" pitchFamily="2" charset="-79"/>
                <a:cs typeface="Alef" pitchFamily="2" charset="-79"/>
              </a:rPr>
              <a:t>int</a:t>
            </a:r>
            <a:r>
              <a:rPr lang="en-AU" dirty="0" smtClean="0">
                <a:latin typeface="Alef" pitchFamily="2" charset="-79"/>
                <a:cs typeface="Alef" pitchFamily="2" charset="-79"/>
              </a:rPr>
              <a:t>); </a:t>
            </a:r>
          </a:p>
          <a:p>
            <a:r>
              <a:rPr lang="en-AU" dirty="0" smtClean="0">
                <a:latin typeface="Alef" pitchFamily="2" charset="-79"/>
                <a:cs typeface="Alef" pitchFamily="2" charset="-79"/>
              </a:rPr>
              <a:t>-- </a:t>
            </a:r>
            <a:r>
              <a:rPr lang="ru-RU" dirty="0" smtClean="0">
                <a:cs typeface="Alef" pitchFamily="2" charset="-79"/>
              </a:rPr>
              <a:t>наполнение таблицы данными </a:t>
            </a:r>
            <a:r>
              <a:rPr lang="en-AU" dirty="0" smtClean="0">
                <a:latin typeface="Alef" pitchFamily="2" charset="-79"/>
                <a:cs typeface="Alef" pitchFamily="2" charset="-79"/>
              </a:rPr>
              <a:t>insert into </a:t>
            </a:r>
            <a:r>
              <a:rPr lang="en-AU" dirty="0" err="1" smtClean="0">
                <a:latin typeface="Alef" pitchFamily="2" charset="-79"/>
                <a:cs typeface="Alef" pitchFamily="2" charset="-79"/>
              </a:rPr>
              <a:t>student_grades</a:t>
            </a:r>
            <a:r>
              <a:rPr lang="en-AU" dirty="0" smtClean="0">
                <a:latin typeface="Alef" pitchFamily="2" charset="-79"/>
                <a:cs typeface="Alef" pitchFamily="2" charset="-79"/>
              </a:rPr>
              <a:t> ( values ('</a:t>
            </a:r>
            <a:r>
              <a:rPr lang="ru-RU" dirty="0" smtClean="0">
                <a:cs typeface="Alef" pitchFamily="2" charset="-79"/>
              </a:rPr>
              <a:t>Петя', 'русский', 4), ('Петя', 'физика', 5), ('Петя', 'история', 4), ('Маша', 'математика', 4), ('Маша', 'русский', 3), ('Маша', 'физика', 5), ('Маша', 'история', 3)</a:t>
            </a:r>
            <a:r>
              <a:rPr lang="en-AU" dirty="0" smtClean="0">
                <a:latin typeface="Alef" pitchFamily="2" charset="-79"/>
                <a:cs typeface="Alef" pitchFamily="2" charset="-79"/>
              </a:rPr>
              <a:t> </a:t>
            </a:r>
            <a:r>
              <a:rPr lang="en-AU" dirty="0" smtClean="0">
                <a:solidFill>
                  <a:srgbClr val="C00000"/>
                </a:solidFill>
                <a:latin typeface="Alef" pitchFamily="2" charset="-79"/>
                <a:cs typeface="Alef" pitchFamily="2" charset="-79"/>
              </a:rPr>
              <a:t>('</a:t>
            </a:r>
            <a:r>
              <a:rPr lang="ru-RU" dirty="0" smtClean="0">
                <a:solidFill>
                  <a:srgbClr val="C00000"/>
                </a:solidFill>
                <a:cs typeface="Alef" pitchFamily="2" charset="-79"/>
              </a:rPr>
              <a:t>Петя', 'математика', 4)</a:t>
            </a:r>
            <a:r>
              <a:rPr lang="ru-RU" dirty="0" smtClean="0">
                <a:cs typeface="Alef" pitchFamily="2" charset="-79"/>
              </a:rPr>
              <a:t>); </a:t>
            </a:r>
            <a:endParaRPr lang="en-US" dirty="0" smtClean="0">
              <a:latin typeface="Alef" pitchFamily="2" charset="-79"/>
              <a:cs typeface="Alef" pitchFamily="2" charset="-79"/>
            </a:endParaRPr>
          </a:p>
          <a:p>
            <a:r>
              <a:rPr lang="ru-RU" dirty="0" smtClean="0">
                <a:cs typeface="Alef" pitchFamily="2" charset="-79"/>
              </a:rPr>
              <a:t>--запрос всех данных из таблицы</a:t>
            </a:r>
            <a:endParaRPr lang="en-US" dirty="0" smtClean="0">
              <a:cs typeface="Alef" pitchFamily="2" charset="-79"/>
            </a:endParaRPr>
          </a:p>
          <a:p>
            <a:r>
              <a:rPr lang="ru-RU" dirty="0" smtClean="0">
                <a:cs typeface="Alef" pitchFamily="2" charset="-79"/>
              </a:rPr>
              <a:t> </a:t>
            </a:r>
            <a:r>
              <a:rPr lang="en-AU" dirty="0" smtClean="0">
                <a:latin typeface="Alef" pitchFamily="2" charset="-79"/>
                <a:cs typeface="Alef" pitchFamily="2" charset="-79"/>
              </a:rPr>
              <a:t>select * from </a:t>
            </a:r>
            <a:r>
              <a:rPr lang="en-AU" dirty="0" err="1" smtClean="0">
                <a:latin typeface="Alef" pitchFamily="2" charset="-79"/>
                <a:cs typeface="Alef" pitchFamily="2" charset="-79"/>
              </a:rPr>
              <a:t>student_grades</a:t>
            </a:r>
            <a:r>
              <a:rPr lang="en-AU" dirty="0" smtClean="0">
                <a:latin typeface="Alef" pitchFamily="2" charset="-79"/>
                <a:cs typeface="Alef" pitchFamily="2" charset="-79"/>
              </a:rPr>
              <a:t>;</a:t>
            </a:r>
            <a:endParaRPr lang="ru-RU" dirty="0">
              <a:cs typeface="Alef" pitchFamily="2" charset="-79"/>
            </a:endParaRPr>
          </a:p>
        </p:txBody>
      </p:sp>
      <p:pic>
        <p:nvPicPr>
          <p:cNvPr id="2053" name="Picture 5" descr="C:\Users\User\YandexDisk\Скриншоты\2023-10-05_11-53-09.png"/>
          <p:cNvPicPr>
            <a:picLocks noChangeAspect="1" noChangeArrowheads="1"/>
          </p:cNvPicPr>
          <p:nvPr/>
        </p:nvPicPr>
        <p:blipFill>
          <a:blip r:embed="rId3" cstate="print"/>
          <a:srcRect l="11850"/>
          <a:stretch>
            <a:fillRect/>
          </a:stretch>
        </p:blipFill>
        <p:spPr bwMode="auto">
          <a:xfrm>
            <a:off x="4500562" y="857232"/>
            <a:ext cx="4357686" cy="288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43182"/>
            <a:ext cx="9144000" cy="609600"/>
          </a:xfrm>
        </p:spPr>
        <p:txBody>
          <a:bodyPr/>
          <a:lstStyle/>
          <a:p>
            <a:r>
              <a:rPr lang="ru-RU" sz="3200" b="1" dirty="0" smtClean="0">
                <a:latin typeface="Arial" charset="0"/>
              </a:rPr>
              <a:t>Подробнее о подзапросах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30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B4A292-4F08-4046-B735-57531D89B53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ru-RU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Подзапросы</a:t>
            </a:r>
            <a:br>
              <a:rPr lang="ru-RU" sz="2800" smtClean="0"/>
            </a:br>
            <a:endParaRPr lang="ru-RU" sz="2800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13787" cy="53292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200" smtClean="0"/>
              <a:t>Язык </a:t>
            </a:r>
            <a:r>
              <a:rPr lang="ru-RU" sz="2000" b="1" smtClean="0"/>
              <a:t>SQL</a:t>
            </a:r>
            <a:r>
              <a:rPr lang="ru-RU" sz="2200" smtClean="0"/>
              <a:t> разрешает использовать в других операторах языка </a:t>
            </a:r>
            <a:r>
              <a:rPr lang="ru-RU" sz="2000" b="1" smtClean="0"/>
              <a:t>DML</a:t>
            </a:r>
            <a:r>
              <a:rPr lang="ru-RU" sz="2200" smtClean="0"/>
              <a:t> подзапросы, которые являются внутренними запросами, определяемыми оператором </a:t>
            </a:r>
            <a:r>
              <a:rPr lang="ru-RU" sz="2000" b="1" smtClean="0"/>
              <a:t>SELECT</a:t>
            </a:r>
            <a:r>
              <a:rPr lang="ru-RU" sz="2200" smtClean="0"/>
              <a:t>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200" smtClean="0"/>
              <a:t>Подзапрос - очень мощное средство языка </a:t>
            </a:r>
            <a:r>
              <a:rPr lang="ru-RU" sz="2000" b="1" smtClean="0"/>
              <a:t>SQL</a:t>
            </a:r>
            <a:r>
              <a:rPr lang="ru-RU" sz="2200" smtClean="0"/>
              <a:t>. Он позволяет строить сложные иерархии запросов, многократно выполняемые в процессе построения результирующего набора или выполнения одного из операторов изменения данных (</a:t>
            </a:r>
            <a:r>
              <a:rPr lang="ru-RU" sz="2000" b="1" smtClean="0"/>
              <a:t>DELETE</a:t>
            </a:r>
            <a:r>
              <a:rPr lang="ru-RU" sz="2200" smtClean="0"/>
              <a:t>, </a:t>
            </a:r>
            <a:r>
              <a:rPr lang="ru-RU" sz="2000" b="1" smtClean="0"/>
              <a:t>INSERT</a:t>
            </a:r>
            <a:r>
              <a:rPr lang="ru-RU" sz="2200" smtClean="0"/>
              <a:t>, </a:t>
            </a:r>
            <a:r>
              <a:rPr lang="ru-RU" sz="2000" b="1" smtClean="0"/>
              <a:t>UPDATE</a:t>
            </a:r>
            <a:r>
              <a:rPr lang="ru-RU" sz="2200" smtClean="0"/>
              <a:t>).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200" smtClean="0"/>
              <a:t>Условно подзапросы иногда подразделяют на три типа, каждый из которых является сужением предыдущего: 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b="1" smtClean="0"/>
              <a:t>табличный подзапрос</a:t>
            </a:r>
            <a:r>
              <a:rPr lang="ru-RU" sz="2200" smtClean="0"/>
              <a:t>, возвращающий набор строк и столбцов;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b="1" smtClean="0"/>
              <a:t>подзапрос</a:t>
            </a:r>
            <a:r>
              <a:rPr lang="ru-RU" sz="2200" smtClean="0"/>
              <a:t> </a:t>
            </a:r>
            <a:r>
              <a:rPr lang="ru-RU" sz="2200" b="1" smtClean="0"/>
              <a:t>строки</a:t>
            </a:r>
            <a:r>
              <a:rPr lang="ru-RU" sz="2200" smtClean="0"/>
              <a:t>, возвращающий только одну строку, но, возможно, несколько столбцов (такие подзапросы часто используются во встроенном </a:t>
            </a:r>
            <a:r>
              <a:rPr lang="ru-RU" sz="2000" b="1" smtClean="0"/>
              <a:t>SQL</a:t>
            </a:r>
            <a:r>
              <a:rPr lang="ru-RU" sz="220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b="1" smtClean="0"/>
              <a:t>скалярный</a:t>
            </a:r>
            <a:r>
              <a:rPr lang="ru-RU" sz="2200" smtClean="0"/>
              <a:t> </a:t>
            </a:r>
            <a:r>
              <a:rPr lang="ru-RU" sz="2200" b="1" smtClean="0"/>
              <a:t>подзапрос</a:t>
            </a:r>
            <a:r>
              <a:rPr lang="ru-RU" sz="2200" smtClean="0"/>
              <a:t>, возвращающий значение одного столбца в одной строке. </a:t>
            </a:r>
          </a:p>
          <a:p>
            <a:pPr eaLnBrk="1" hangingPunct="1">
              <a:lnSpc>
                <a:spcPct val="80000"/>
              </a:lnSpc>
            </a:pPr>
            <a:endParaRPr lang="ru-RU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E0F73C-8D18-48CB-AF70-A7F461F7730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ru-RU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417513"/>
          </a:xfrm>
        </p:spPr>
        <p:txBody>
          <a:bodyPr/>
          <a:lstStyle/>
          <a:p>
            <a:pPr eaLnBrk="1" hangingPunct="1"/>
            <a:r>
              <a:rPr lang="ru-RU" sz="2800" smtClean="0"/>
              <a:t>Подзапросы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85813"/>
            <a:ext cx="8713787" cy="568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200" smtClean="0"/>
              <a:t>Подзапрос позволяет решать следующие задачи: </a:t>
            </a:r>
          </a:p>
          <a:p>
            <a:pPr eaLnBrk="1" hangingPunct="1"/>
            <a:r>
              <a:rPr lang="ru-RU" sz="2200" smtClean="0"/>
              <a:t>определять набор строк, добавляемый в таблицу на одно выполнение оператора </a:t>
            </a:r>
            <a:r>
              <a:rPr lang="ru-RU" sz="2200" b="1" smtClean="0"/>
              <a:t>INSERT</a:t>
            </a:r>
            <a:r>
              <a:rPr lang="ru-RU" sz="2200" smtClean="0"/>
              <a:t>;</a:t>
            </a:r>
          </a:p>
          <a:p>
            <a:pPr eaLnBrk="1" hangingPunct="1"/>
            <a:r>
              <a:rPr lang="ru-RU" sz="2200" smtClean="0"/>
              <a:t>определять данные, включаемые в представление, создаваемое оператором </a:t>
            </a:r>
            <a:r>
              <a:rPr lang="ru-RU" sz="2200" b="1" smtClean="0"/>
              <a:t>CREATE VIEW</a:t>
            </a:r>
            <a:r>
              <a:rPr lang="ru-RU" sz="2200" smtClean="0"/>
              <a:t> ;</a:t>
            </a:r>
          </a:p>
          <a:p>
            <a:pPr eaLnBrk="1" hangingPunct="1"/>
            <a:r>
              <a:rPr lang="ru-RU" sz="2200" smtClean="0"/>
              <a:t>определять значения, модифицируемые оператором </a:t>
            </a:r>
            <a:r>
              <a:rPr lang="ru-RU" sz="2200" b="1" smtClean="0"/>
              <a:t>UPDATE</a:t>
            </a:r>
            <a:r>
              <a:rPr lang="ru-RU" sz="2200" smtClean="0"/>
              <a:t>;</a:t>
            </a:r>
          </a:p>
          <a:p>
            <a:pPr eaLnBrk="1" hangingPunct="1"/>
            <a:r>
              <a:rPr lang="ru-RU" sz="2200" smtClean="0"/>
              <a:t>указывать одно или несколько значений во фразах </a:t>
            </a:r>
            <a:r>
              <a:rPr lang="ru-RU" sz="2200" b="1" smtClean="0"/>
              <a:t>WHERE</a:t>
            </a:r>
            <a:r>
              <a:rPr lang="ru-RU" sz="2200" smtClean="0"/>
              <a:t> и </a:t>
            </a:r>
            <a:r>
              <a:rPr lang="ru-RU" sz="2200" b="1" smtClean="0"/>
              <a:t>HAVING</a:t>
            </a:r>
            <a:r>
              <a:rPr lang="ru-RU" sz="2200" smtClean="0"/>
              <a:t> оператора </a:t>
            </a:r>
            <a:r>
              <a:rPr lang="ru-RU" sz="2200" b="1" smtClean="0"/>
              <a:t>SELECT</a:t>
            </a:r>
            <a:r>
              <a:rPr lang="ru-RU" sz="2200" smtClean="0"/>
              <a:t>;</a:t>
            </a:r>
          </a:p>
          <a:p>
            <a:pPr eaLnBrk="1" hangingPunct="1"/>
            <a:r>
              <a:rPr lang="ru-RU" sz="2200" smtClean="0"/>
              <a:t>определять во фразе </a:t>
            </a:r>
            <a:r>
              <a:rPr lang="ru-RU" sz="2200" b="1" smtClean="0"/>
              <a:t>FROM</a:t>
            </a:r>
            <a:r>
              <a:rPr lang="ru-RU" sz="2200" smtClean="0"/>
              <a:t> таблицу как результат выполнения подзапроса;</a:t>
            </a:r>
          </a:p>
          <a:p>
            <a:pPr eaLnBrk="1" hangingPunct="1"/>
            <a:r>
              <a:rPr lang="ru-RU" sz="2200" smtClean="0"/>
              <a:t>применять коррелированные подзапросы. Подзапрос называется </a:t>
            </a:r>
            <a:r>
              <a:rPr lang="ru-RU" sz="2200" b="1" i="1" smtClean="0"/>
              <a:t>коррелированным</a:t>
            </a:r>
            <a:r>
              <a:rPr lang="ru-RU" sz="2200" smtClean="0"/>
              <a:t>, если запрос, содержащийся в предикате, имеет ссылку на значение из таблицы (внешней к данному запросу), которая проверяется посредством данного предиката.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113E21-78F7-476C-A387-63970387765B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ru-RU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Подзапрос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dirty="0" err="1" smtClean="0"/>
              <a:t>Hекоторые</a:t>
            </a:r>
            <a:r>
              <a:rPr lang="ru-RU" dirty="0" smtClean="0"/>
              <a:t> </a:t>
            </a:r>
            <a:r>
              <a:rPr lang="ru-RU" sz="2000" b="1" dirty="0" smtClean="0"/>
              <a:t>СУБД</a:t>
            </a:r>
            <a:r>
              <a:rPr lang="ru-RU" dirty="0" smtClean="0"/>
              <a:t> (например, </a:t>
            </a:r>
            <a:r>
              <a:rPr lang="ru-RU" sz="2000" b="1" dirty="0" smtClean="0"/>
              <a:t>СУБД</a:t>
            </a:r>
            <a:r>
              <a:rPr lang="ru-RU" dirty="0" smtClean="0"/>
              <a:t> </a:t>
            </a:r>
            <a:r>
              <a:rPr lang="ru-RU" sz="2000" b="1" dirty="0" err="1" smtClean="0"/>
              <a:t>Oracle</a:t>
            </a:r>
            <a:r>
              <a:rPr lang="ru-RU" dirty="0" smtClean="0"/>
              <a:t>) позволяют на основе </a:t>
            </a:r>
            <a:r>
              <a:rPr lang="ru-RU" i="1" dirty="0" smtClean="0"/>
              <a:t>подзапроса</a:t>
            </a:r>
            <a:r>
              <a:rPr lang="ru-RU" dirty="0" smtClean="0"/>
              <a:t> создавать новые таблицы с помощью оператора </a:t>
            </a:r>
            <a:r>
              <a:rPr lang="ru-RU" sz="2000" b="1" dirty="0" err="1" smtClean="0"/>
              <a:t>CREATE</a:t>
            </a:r>
            <a:r>
              <a:rPr lang="ru-RU" dirty="0" smtClean="0"/>
              <a:t> </a:t>
            </a:r>
            <a:r>
              <a:rPr lang="ru-RU" sz="2000" b="1" dirty="0" err="1" smtClean="0"/>
              <a:t>TABLE</a:t>
            </a:r>
            <a:r>
              <a:rPr lang="ru-RU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dirty="0" smtClean="0"/>
              <a:t>Простым примером использования </a:t>
            </a:r>
            <a:r>
              <a:rPr lang="ru-RU" i="1" dirty="0" smtClean="0"/>
              <a:t>подзапроса</a:t>
            </a:r>
            <a:r>
              <a:rPr lang="ru-RU" dirty="0" smtClean="0"/>
              <a:t> может служить следующий оператор: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ru-RU" dirty="0" err="1" smtClean="0"/>
              <a:t>SELECT</a:t>
            </a:r>
            <a:r>
              <a:rPr lang="ru-RU" dirty="0" smtClean="0"/>
              <a:t> * </a:t>
            </a:r>
            <a:r>
              <a:rPr lang="ru-RU" dirty="0" err="1" smtClean="0"/>
              <a:t>from</a:t>
            </a:r>
            <a:r>
              <a:rPr lang="ru-RU" dirty="0" smtClean="0"/>
              <a:t> tbl1 </a:t>
            </a:r>
            <a:r>
              <a:rPr lang="ru-RU" dirty="0" err="1" smtClean="0"/>
              <a:t>WHERE</a:t>
            </a:r>
            <a:r>
              <a:rPr lang="ru-RU" dirty="0" smtClean="0"/>
              <a:t> f2=(</a:t>
            </a:r>
            <a:r>
              <a:rPr lang="ru-RU" dirty="0" err="1" smtClean="0"/>
              <a:t>SELECT</a:t>
            </a:r>
            <a:r>
              <a:rPr lang="ru-RU" dirty="0" smtClean="0"/>
              <a:t> f2 </a:t>
            </a:r>
            <a:r>
              <a:rPr lang="ru-RU" dirty="0" err="1" smtClean="0"/>
              <a:t>FROM</a:t>
            </a:r>
            <a:r>
              <a:rPr lang="ru-RU" dirty="0" smtClean="0"/>
              <a:t> tbl2 </a:t>
            </a:r>
            <a:r>
              <a:rPr lang="ru-RU" dirty="0" err="1" smtClean="0"/>
              <a:t>WHERE</a:t>
            </a:r>
            <a:r>
              <a:rPr lang="ru-RU" dirty="0" smtClean="0"/>
              <a:t> f1=1);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dirty="0" smtClean="0"/>
              <a:t>В данном операторе </a:t>
            </a:r>
            <a:r>
              <a:rPr lang="ru-RU" i="1" dirty="0" smtClean="0"/>
              <a:t>подзапрос</a:t>
            </a:r>
            <a:r>
              <a:rPr lang="ru-RU" dirty="0" smtClean="0"/>
              <a:t> всегда должен возвращать </a:t>
            </a:r>
            <a:r>
              <a:rPr lang="ru-RU" b="1" dirty="0" smtClean="0"/>
              <a:t>единственное </a:t>
            </a:r>
            <a:r>
              <a:rPr lang="ru-RU" dirty="0" smtClean="0"/>
              <a:t>значение</a:t>
            </a:r>
            <a:r>
              <a:rPr lang="ru-RU" dirty="0" smtClean="0"/>
              <a:t>, которое будет проверяться в предикате. Если </a:t>
            </a:r>
            <a:r>
              <a:rPr lang="ru-RU" i="1" dirty="0" smtClean="0"/>
              <a:t>подзапрос</a:t>
            </a:r>
            <a:r>
              <a:rPr lang="en-US" i="1" dirty="0" smtClean="0"/>
              <a:t> </a:t>
            </a:r>
            <a:r>
              <a:rPr lang="ru-RU" dirty="0" smtClean="0"/>
              <a:t>вернет более одного значения, то СУБД выдаст сообщение об ошибке выполнения SQL-оператора.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dirty="0" smtClean="0"/>
              <a:t>В случае если </a:t>
            </a:r>
            <a:r>
              <a:rPr lang="ru-RU" i="1" dirty="0" smtClean="0"/>
              <a:t>подзапрос</a:t>
            </a:r>
            <a:r>
              <a:rPr lang="ru-RU" dirty="0" smtClean="0"/>
              <a:t> не выберет ни одной строки, то предикат будет равен </a:t>
            </a:r>
            <a:r>
              <a:rPr lang="ru-RU" sz="2000" b="1" dirty="0" err="1" smtClean="0"/>
              <a:t>UNKNOWN</a:t>
            </a:r>
            <a:r>
              <a:rPr lang="ru-RU" dirty="0" smtClean="0"/>
              <a:t>, что большинством СУБД интерпретируется как </a:t>
            </a:r>
            <a:r>
              <a:rPr lang="ru-RU" sz="2000" b="1" dirty="0" err="1" smtClean="0"/>
              <a:t>FALSE</a:t>
            </a:r>
            <a:r>
              <a:rPr lang="ru-RU" dirty="0" smtClean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AFCBCC-481F-49B4-8CB8-667D2572AEE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ru-RU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Подзапрос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smtClean="0"/>
              <a:t>Стандарт определяет запись предиката в форме "значение оператор </a:t>
            </a:r>
            <a:r>
              <a:rPr lang="ru-RU" i="1" smtClean="0"/>
              <a:t>подзапрос</a:t>
            </a:r>
            <a:r>
              <a:rPr lang="ru-RU" smtClean="0"/>
              <a:t>". Однако некоторые </a:t>
            </a:r>
            <a:r>
              <a:rPr lang="ru-RU" sz="2000" b="1" smtClean="0"/>
              <a:t>СУБД</a:t>
            </a:r>
            <a:r>
              <a:rPr lang="ru-RU" smtClean="0"/>
              <a:t> также позволяют записывать предикат в форме, указывающей </a:t>
            </a:r>
            <a:r>
              <a:rPr lang="ru-RU" i="1" smtClean="0"/>
              <a:t>подзапрос</a:t>
            </a:r>
            <a:r>
              <a:rPr lang="ru-RU" smtClean="0"/>
              <a:t> слева от оператора сравнения.</a:t>
            </a:r>
          </a:p>
          <a:p>
            <a:pPr eaLnBrk="1" hangingPunct="1">
              <a:buFontTx/>
              <a:buNone/>
            </a:pPr>
            <a:r>
              <a:rPr lang="ru-RU" smtClean="0"/>
              <a:t>Например:</a:t>
            </a:r>
          </a:p>
          <a:p>
            <a:pPr eaLnBrk="1" hangingPunct="1">
              <a:buFontTx/>
              <a:buNone/>
            </a:pPr>
            <a:r>
              <a:rPr lang="ru-RU" smtClean="0"/>
              <a:t>SELECT * from tbl1 WHERE (SELECT f2 FROM tbl2 WHERE f1=1) = f2; </a:t>
            </a:r>
          </a:p>
          <a:p>
            <a:pPr eaLnBrk="1" hangingPunct="1">
              <a:buFontTx/>
              <a:buNone/>
            </a:pPr>
            <a:r>
              <a:rPr lang="ru-RU" smtClean="0"/>
              <a:t>Очень часто с </a:t>
            </a:r>
            <a:r>
              <a:rPr lang="ru-RU" i="1" smtClean="0"/>
              <a:t>подзапросами</a:t>
            </a:r>
            <a:r>
              <a:rPr lang="ru-RU" smtClean="0"/>
              <a:t> используются агрегирующие функции, предоставляющие возможность сформулировать условие типа "больше, чем среднее по группе".</a:t>
            </a:r>
          </a:p>
          <a:p>
            <a:pPr eaLnBrk="1" hangingPunct="1">
              <a:buFontTx/>
              <a:buNone/>
            </a:pPr>
            <a:r>
              <a:rPr lang="ru-RU" smtClean="0"/>
              <a:t>Например:</a:t>
            </a:r>
          </a:p>
          <a:p>
            <a:pPr eaLnBrk="1" hangingPunct="1">
              <a:buFontTx/>
              <a:buNone/>
            </a:pPr>
            <a:r>
              <a:rPr lang="ru-RU" smtClean="0"/>
              <a:t>SELECT f1,f2,f3 FROM tbl1 WHERE f2&gt; (SELECT AVG(f2) FROM tbl1);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43855C-2838-40FB-8381-0482BC7E199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ru-RU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Подзапрос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Если результатом </a:t>
            </a:r>
            <a:r>
              <a:rPr lang="ru-RU" sz="2000" i="1" smtClean="0"/>
              <a:t>подзапроса</a:t>
            </a:r>
            <a:r>
              <a:rPr lang="ru-RU" sz="2000" smtClean="0"/>
              <a:t> становится группа строк (это случается всегда, когда условие не гарантирует уникальности значения проверяемого предикатом внутреннего запроса), то следует использовать оператор </a:t>
            </a:r>
            <a:r>
              <a:rPr lang="ru-RU" sz="2000" b="1" smtClean="0"/>
              <a:t>IN</a:t>
            </a:r>
            <a:r>
              <a:rPr lang="ru-RU" sz="2000" smtClean="0"/>
              <a:t>, осуществляющий выбор одного значения из указываемого множества.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Например: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SELECT * from tbl1 WHERE f2 </a:t>
            </a:r>
            <a:r>
              <a:rPr lang="ru-RU" sz="2000" b="1" smtClean="0"/>
              <a:t>IN</a:t>
            </a:r>
            <a:r>
              <a:rPr lang="ru-RU" sz="2000" smtClean="0"/>
              <a:t> (SELECT f2 FROM tbl2 WHERE f1=1);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В этом случае предикат принимает значение TRUE, если хотя бы одно из значений, возвращаемых </a:t>
            </a:r>
            <a:r>
              <a:rPr lang="ru-RU" sz="2000" i="1" smtClean="0"/>
              <a:t>подзапросом</a:t>
            </a:r>
            <a:r>
              <a:rPr lang="ru-RU" sz="2000" smtClean="0"/>
              <a:t>, удовлетворяет условию.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Однако применение оператора </a:t>
            </a:r>
            <a:r>
              <a:rPr lang="ru-RU" sz="2000" b="1" smtClean="0"/>
              <a:t>IN</a:t>
            </a:r>
            <a:r>
              <a:rPr lang="ru-RU" sz="2000" smtClean="0"/>
              <a:t> имеет и некоторые смысловые недостатки: в запросе четко не определяется, сколько строк должны быть результатом выполнения запроса. </a:t>
            </a: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При построении отношений для реальной модели данных это может приводить к некоторой неоднозначности и зависимости от самих данных. Если модель данных предполагает в качестве постоянного результата </a:t>
            </a:r>
            <a:r>
              <a:rPr lang="ru-RU" sz="2000" i="1" smtClean="0"/>
              <a:t>подзапроса</a:t>
            </a:r>
            <a:r>
              <a:rPr lang="en-US" sz="2000" i="1" smtClean="0"/>
              <a:t> </a:t>
            </a:r>
            <a:r>
              <a:rPr lang="ru-RU" sz="2000" smtClean="0"/>
              <a:t>наличие только одной строки и, соответственно, использует оператор сравнения =, а структура данных позволяет ввод значений, когда в результате </a:t>
            </a:r>
            <a:r>
              <a:rPr lang="ru-RU" sz="2000" i="1" smtClean="0"/>
              <a:t>подзапроса</a:t>
            </a:r>
            <a:r>
              <a:rPr lang="ru-RU" sz="2000" smtClean="0"/>
              <a:t> будет более одной строки, то при использовании такого SQL-оператора в какой-то момент времени может проявиться ошибка.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DA796B-3C12-48A3-9B15-0E0124659954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ru-RU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17513"/>
          </a:xfrm>
        </p:spPr>
        <p:txBody>
          <a:bodyPr/>
          <a:lstStyle/>
          <a:p>
            <a:pPr eaLnBrk="1" hangingPunct="1"/>
            <a:r>
              <a:rPr lang="ru-RU" sz="2800" smtClean="0"/>
              <a:t>Подзапрос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333375"/>
            <a:ext cx="8964612" cy="63357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000" dirty="0" smtClean="0"/>
              <a:t>Если в запросе участвуют более двух таблиц, то для большей наглядности имена полей иногда квалифицируют именами таблиц, указывая их через точку. Стандарт позволяет не квалифицировать имя поля именем таблицы в том случае, если не возникает неоднозначности (поле сначала ищется в таблице, указанной фразой </a:t>
            </a:r>
            <a:r>
              <a:rPr lang="ru-RU" sz="2000" b="1" dirty="0" err="1" smtClean="0"/>
              <a:t>FROM</a:t>
            </a:r>
            <a:r>
              <a:rPr lang="ru-RU" sz="2000" dirty="0" smtClean="0"/>
              <a:t> текущего запроса, затем внешнего запроса и т.д.).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000" i="1" dirty="0" smtClean="0">
                <a:solidFill>
                  <a:srgbClr val="C00000"/>
                </a:solidFill>
              </a:rPr>
              <a:t>Очень часто вместо записи оператора </a:t>
            </a:r>
            <a:r>
              <a:rPr lang="ru-RU" sz="2000" b="1" i="1" dirty="0" err="1" smtClean="0">
                <a:solidFill>
                  <a:srgbClr val="C00000"/>
                </a:solidFill>
              </a:rPr>
              <a:t>SELECT</a:t>
            </a:r>
            <a:r>
              <a:rPr lang="ru-RU" sz="2000" i="1" dirty="0" smtClean="0">
                <a:solidFill>
                  <a:srgbClr val="C00000"/>
                </a:solidFill>
              </a:rPr>
              <a:t> с использованием подзапроса можно применять соединения. Однако на практике большинство СУБД подзапросы выполняют более </a:t>
            </a:r>
            <a:r>
              <a:rPr lang="ru-RU" sz="2000" i="1" dirty="0" smtClean="0">
                <a:solidFill>
                  <a:srgbClr val="C00000"/>
                </a:solidFill>
              </a:rPr>
              <a:t>эффективно. ?</a:t>
            </a:r>
            <a:endParaRPr lang="ru-RU" sz="2000" i="1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000" dirty="0" smtClean="0"/>
              <a:t>При проектировании комплекса программ с критичными требованиями по быстродействию, разработчик должен проанализировать план выполнения SQL-оператора для конкретной СУБД.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000" dirty="0" smtClean="0"/>
              <a:t>Наиболее продвинутые СУБД, такие как </a:t>
            </a:r>
            <a:r>
              <a:rPr lang="ru-RU" sz="2000" dirty="0" err="1" smtClean="0"/>
              <a:t>Oracle</a:t>
            </a:r>
            <a:r>
              <a:rPr lang="ru-RU" sz="2000" dirty="0" smtClean="0"/>
              <a:t>, предоставляют ряд SQL-операторов, позволяющих оценить производительность выполнения конкретного оператора языка </a:t>
            </a:r>
            <a:r>
              <a:rPr lang="ru-RU" sz="2000" dirty="0" err="1" smtClean="0"/>
              <a:t>SQL</a:t>
            </a:r>
            <a:r>
              <a:rPr lang="ru-RU" sz="2000" dirty="0" smtClean="0"/>
              <a:t>, а также определить уровень оптимизации, применяемый для данного оператора.</a:t>
            </a:r>
            <a:endParaRPr lang="ru-RU" sz="20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000" i="1" dirty="0" smtClean="0"/>
              <a:t>Подзапрос</a:t>
            </a:r>
            <a:r>
              <a:rPr lang="ru-RU" sz="2000" dirty="0" smtClean="0"/>
              <a:t> может быть указан как в предикате, определяемом фразой </a:t>
            </a:r>
            <a:r>
              <a:rPr lang="ru-RU" sz="2000" b="1" dirty="0" err="1" smtClean="0"/>
              <a:t>WHERE</a:t>
            </a:r>
            <a:r>
              <a:rPr lang="ru-RU" sz="2000" dirty="0" smtClean="0"/>
              <a:t>, так и в предикате по группам, определяемом фразой </a:t>
            </a:r>
            <a:r>
              <a:rPr lang="ru-RU" sz="2000" b="1" dirty="0" err="1" smtClean="0"/>
              <a:t>HAVING</a:t>
            </a:r>
            <a:r>
              <a:rPr lang="ru-RU" sz="2000" dirty="0" smtClean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000" dirty="0" err="1" smtClean="0"/>
              <a:t>SELECT</a:t>
            </a:r>
            <a:r>
              <a:rPr lang="ru-RU" sz="2000" dirty="0" smtClean="0"/>
              <a:t> avg_f1, </a:t>
            </a:r>
            <a:r>
              <a:rPr lang="ru-RU" sz="2000" dirty="0" err="1" smtClean="0"/>
              <a:t>COUNT</a:t>
            </a:r>
            <a:r>
              <a:rPr lang="ru-RU" sz="2000" dirty="0" smtClean="0"/>
              <a:t> (f2) </a:t>
            </a:r>
            <a:r>
              <a:rPr lang="ru-RU" sz="2000" dirty="0" err="1" smtClean="0"/>
              <a:t>from</a:t>
            </a:r>
            <a:r>
              <a:rPr lang="ru-RU" sz="2000" dirty="0" smtClean="0"/>
              <a:t> tbl1 </a:t>
            </a:r>
            <a:r>
              <a:rPr lang="ru-RU" sz="2000" dirty="0" err="1" smtClean="0"/>
              <a:t>GROUP</a:t>
            </a:r>
            <a:r>
              <a:rPr lang="ru-RU" sz="2000" dirty="0" smtClean="0"/>
              <a:t> </a:t>
            </a:r>
            <a:r>
              <a:rPr lang="ru-RU" sz="2000" dirty="0" err="1" smtClean="0"/>
              <a:t>BY</a:t>
            </a:r>
            <a:r>
              <a:rPr lang="ru-RU" sz="2000" dirty="0" smtClean="0"/>
              <a:t> avg_f1 </a:t>
            </a:r>
            <a:r>
              <a:rPr lang="ru-RU" sz="2000" b="1" dirty="0" err="1" smtClean="0"/>
              <a:t>HAVING</a:t>
            </a:r>
            <a:r>
              <a:rPr lang="ru-RU" sz="2000" dirty="0" smtClean="0"/>
              <a:t> </a:t>
            </a:r>
            <a:r>
              <a:rPr lang="ru-RU" sz="2000" dirty="0" err="1" smtClean="0"/>
              <a:t>avg_f1</a:t>
            </a:r>
            <a:r>
              <a:rPr lang="ru-RU" sz="2000" dirty="0" smtClean="0"/>
              <a:t> &gt;(</a:t>
            </a:r>
            <a:r>
              <a:rPr lang="ru-RU" sz="2000" dirty="0" err="1" smtClean="0"/>
              <a:t>SELECT</a:t>
            </a:r>
            <a:r>
              <a:rPr lang="ru-RU" sz="2000" dirty="0" smtClean="0"/>
              <a:t> f1 </a:t>
            </a:r>
            <a:r>
              <a:rPr lang="ru-RU" sz="2000" dirty="0" err="1" smtClean="0"/>
              <a:t>FROM</a:t>
            </a:r>
            <a:r>
              <a:rPr lang="ru-RU" sz="2000" dirty="0" smtClean="0"/>
              <a:t> tbl1 </a:t>
            </a:r>
            <a:r>
              <a:rPr lang="ru-RU" sz="2000" dirty="0" err="1" smtClean="0"/>
              <a:t>WHERE</a:t>
            </a:r>
            <a:r>
              <a:rPr lang="ru-RU" sz="2000" dirty="0" smtClean="0"/>
              <a:t> f3='a1');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CAD49F-BB5B-4B97-B2E3-E70B9E4CAAA7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ru-RU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Коррелированные подзапросы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smtClean="0"/>
              <a:t>В операторе </a:t>
            </a:r>
            <a:r>
              <a:rPr lang="ru-RU" b="1" smtClean="0"/>
              <a:t>SELECT</a:t>
            </a:r>
            <a:r>
              <a:rPr lang="ru-RU" smtClean="0"/>
              <a:t> из внутреннего </a:t>
            </a:r>
            <a:r>
              <a:rPr lang="ru-RU" i="1" smtClean="0"/>
              <a:t>подзапроса</a:t>
            </a:r>
            <a:r>
              <a:rPr lang="ru-RU" smtClean="0"/>
              <a:t> можно ссылаться на столбцы внешнего запроса, указанного во фразе </a:t>
            </a:r>
            <a:r>
              <a:rPr lang="ru-RU" b="1" smtClean="0"/>
              <a:t>SELECT</a:t>
            </a:r>
            <a:r>
              <a:rPr lang="ru-RU" smtClean="0"/>
              <a:t>. Такой </a:t>
            </a:r>
            <a:r>
              <a:rPr lang="ru-RU" i="1" smtClean="0"/>
              <a:t>подзапрос</a:t>
            </a:r>
            <a:r>
              <a:rPr lang="ru-RU" smtClean="0"/>
              <a:t> выполняется для каждой строки таблицы, определяя условие ее вхождения в формируемый результирующий набор.</a:t>
            </a:r>
          </a:p>
          <a:p>
            <a:pPr eaLnBrk="1" hangingPunct="1">
              <a:buFontTx/>
              <a:buNone/>
            </a:pPr>
            <a:r>
              <a:rPr lang="ru-RU" smtClean="0"/>
              <a:t>Например:</a:t>
            </a:r>
          </a:p>
          <a:p>
            <a:pPr eaLnBrk="1" hangingPunct="1">
              <a:buFontTx/>
              <a:buNone/>
            </a:pPr>
            <a:r>
              <a:rPr lang="ru-RU" smtClean="0"/>
              <a:t>	</a:t>
            </a:r>
            <a:r>
              <a:rPr lang="ru-RU" b="1" smtClean="0">
                <a:latin typeface="Courier New" pitchFamily="49" charset="0"/>
              </a:rPr>
              <a:t>SELECT * from tbl1 </a:t>
            </a:r>
            <a:r>
              <a:rPr lang="ru-RU" b="1" smtClean="0">
                <a:solidFill>
                  <a:srgbClr val="C00000"/>
                </a:solidFill>
                <a:latin typeface="Courier New" pitchFamily="49" charset="0"/>
              </a:rPr>
              <a:t>t1</a:t>
            </a:r>
            <a:r>
              <a:rPr lang="ru-RU" b="1" smtClean="0">
                <a:latin typeface="Courier New" pitchFamily="49" charset="0"/>
              </a:rPr>
              <a:t> WHERE f2 IN (SELECT f2 FROM tbl2 t2 WHERE </a:t>
            </a:r>
            <a:r>
              <a:rPr lang="ru-RU" b="1" smtClean="0">
                <a:solidFill>
                  <a:srgbClr val="C00000"/>
                </a:solidFill>
                <a:latin typeface="Courier New" pitchFamily="49" charset="0"/>
              </a:rPr>
              <a:t>t1</a:t>
            </a:r>
            <a:r>
              <a:rPr lang="ru-RU" b="1" smtClean="0">
                <a:latin typeface="Courier New" pitchFamily="49" charset="0"/>
              </a:rPr>
              <a:t>.f3=t2.f3);</a:t>
            </a:r>
            <a:r>
              <a:rPr lang="ru-RU" smtClean="0"/>
              <a:t> </a:t>
            </a:r>
          </a:p>
          <a:p>
            <a:pPr eaLnBrk="1" hangingPunct="1">
              <a:buFontTx/>
              <a:buNone/>
            </a:pPr>
            <a:r>
              <a:rPr lang="ru-RU" smtClean="0"/>
              <a:t>В данном случае для каждой строки таблицы </a:t>
            </a:r>
            <a:r>
              <a:rPr lang="ru-RU" b="1" smtClean="0">
                <a:latin typeface="Courier New" pitchFamily="49" charset="0"/>
              </a:rPr>
              <a:t>tbl1</a:t>
            </a:r>
            <a:r>
              <a:rPr lang="ru-RU" smtClean="0"/>
              <a:t> будет проверяться условие, что значение поля </a:t>
            </a:r>
            <a:r>
              <a:rPr lang="ru-RU" b="1" smtClean="0">
                <a:latin typeface="Courier New" pitchFamily="49" charset="0"/>
              </a:rPr>
              <a:t>f2</a:t>
            </a:r>
            <a:r>
              <a:rPr lang="ru-RU" smtClean="0"/>
              <a:t> совпадает со значением строки </a:t>
            </a:r>
            <a:r>
              <a:rPr lang="ru-RU" b="1" smtClean="0">
                <a:latin typeface="Courier New" pitchFamily="49" charset="0"/>
              </a:rPr>
              <a:t>таблицы tbl2</a:t>
            </a:r>
            <a:r>
              <a:rPr lang="ru-RU" smtClean="0"/>
              <a:t>, где значение поля </a:t>
            </a:r>
            <a:r>
              <a:rPr lang="ru-RU" b="1" smtClean="0">
                <a:latin typeface="Courier New" pitchFamily="49" charset="0"/>
              </a:rPr>
              <a:t>f3</a:t>
            </a:r>
            <a:r>
              <a:rPr lang="ru-RU" smtClean="0"/>
              <a:t> равно значению поля </a:t>
            </a:r>
            <a:r>
              <a:rPr lang="ru-RU" b="1" smtClean="0">
                <a:latin typeface="Courier New" pitchFamily="49" charset="0"/>
              </a:rPr>
              <a:t>f3</a:t>
            </a:r>
            <a:r>
              <a:rPr lang="ru-RU" smtClean="0"/>
              <a:t> внешней таблицы (</a:t>
            </a:r>
            <a:r>
              <a:rPr lang="ru-RU" b="1" smtClean="0">
                <a:latin typeface="Courier New" pitchFamily="49" charset="0"/>
              </a:rPr>
              <a:t>tbl1</a:t>
            </a:r>
            <a:r>
              <a:rPr lang="ru-RU" smtClean="0"/>
              <a:t>). </a:t>
            </a:r>
          </a:p>
          <a:p>
            <a:pPr eaLnBrk="1" hangingPunct="1">
              <a:buFontTx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06C620-060F-40C1-9F2B-F3341A6F380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ru-RU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sz="2000" smtClean="0"/>
              <a:t>Очень часто требуется, чтобы </a:t>
            </a:r>
            <a:r>
              <a:rPr lang="ru-RU" sz="2000" i="1" smtClean="0"/>
              <a:t>подзапрос</a:t>
            </a:r>
            <a:r>
              <a:rPr lang="ru-RU" sz="2000" smtClean="0"/>
              <a:t> использовал те же данные, что и внешняя таблица. В этом случае обязательно применение </a:t>
            </a:r>
            <a:r>
              <a:rPr lang="ru-RU" sz="2000" b="1" smtClean="0">
                <a:solidFill>
                  <a:srgbClr val="000066"/>
                </a:solidFill>
              </a:rPr>
              <a:t>алиасов</a:t>
            </a:r>
            <a:r>
              <a:rPr lang="ru-RU" sz="2000" smtClean="0"/>
              <a:t>.</a:t>
            </a:r>
          </a:p>
          <a:p>
            <a:pPr eaLnBrk="1" hangingPunct="1">
              <a:buFontTx/>
              <a:buNone/>
            </a:pPr>
            <a:r>
              <a:rPr lang="ru-RU" sz="2000" smtClean="0"/>
              <a:t>Например:</a:t>
            </a:r>
          </a:p>
          <a:p>
            <a:pPr eaLnBrk="1" hangingPunct="1">
              <a:buFontTx/>
              <a:buNone/>
            </a:pPr>
            <a:r>
              <a:rPr lang="ru-RU" sz="2000" b="1" smtClean="0">
                <a:latin typeface="Courier New" pitchFamily="49" charset="0"/>
              </a:rPr>
              <a:t>SELECT * from tbl1 </a:t>
            </a:r>
            <a:r>
              <a:rPr lang="ru-RU" sz="2000" b="1" smtClean="0">
                <a:solidFill>
                  <a:srgbClr val="000066"/>
                </a:solidFill>
                <a:latin typeface="Arial Unicode MS" pitchFamily="34" charset="-128"/>
              </a:rPr>
              <a:t>t_out</a:t>
            </a:r>
            <a:r>
              <a:rPr lang="ru-RU" sz="2000" b="1" smtClean="0">
                <a:latin typeface="Courier New" pitchFamily="49" charset="0"/>
              </a:rPr>
              <a:t> WHERE f2&lt; (SELECT AVG(f2) FROM tbl1 </a:t>
            </a:r>
            <a:r>
              <a:rPr lang="ru-RU" sz="2000" b="1" smtClean="0">
                <a:solidFill>
                  <a:srgbClr val="000066"/>
                </a:solidFill>
                <a:latin typeface="Arial Unicode MS" pitchFamily="34" charset="-128"/>
              </a:rPr>
              <a:t>t_in</a:t>
            </a:r>
            <a:r>
              <a:rPr lang="ru-RU" sz="2000" b="1" smtClean="0">
                <a:latin typeface="Courier New" pitchFamily="49" charset="0"/>
              </a:rPr>
              <a:t> WHERE t_out.f1= t_in.f1); </a:t>
            </a:r>
          </a:p>
          <a:p>
            <a:pPr eaLnBrk="1" hangingPunct="1">
              <a:buFontTx/>
              <a:buNone/>
            </a:pPr>
            <a:r>
              <a:rPr lang="ru-RU" sz="2000" smtClean="0"/>
              <a:t>В случае </a:t>
            </a:r>
            <a:r>
              <a:rPr lang="ru-RU" sz="2000" i="1" smtClean="0"/>
              <a:t>коррелированного подзапроса</a:t>
            </a:r>
            <a:r>
              <a:rPr lang="ru-RU" sz="2000" smtClean="0"/>
              <a:t> во фразе </a:t>
            </a:r>
            <a:r>
              <a:rPr lang="ru-RU" sz="2000" b="1" smtClean="0"/>
              <a:t>HAVING</a:t>
            </a:r>
            <a:r>
              <a:rPr lang="ru-RU" sz="2000" smtClean="0"/>
              <a:t> можно использовать только агрегирующие функции, так как каждый раз на момент выполнения </a:t>
            </a:r>
            <a:r>
              <a:rPr lang="ru-RU" sz="2000" i="1" smtClean="0"/>
              <a:t>подзапроса</a:t>
            </a:r>
            <a:r>
              <a:rPr lang="ru-RU" sz="2000" smtClean="0"/>
              <a:t> в качестве проверяемой строки, к значениям которой имеет доступ </a:t>
            </a:r>
            <a:r>
              <a:rPr lang="ru-RU" sz="2000" i="1" smtClean="0"/>
              <a:t>подзапрос</a:t>
            </a:r>
            <a:r>
              <a:rPr lang="ru-RU" sz="2000" smtClean="0"/>
              <a:t>, выступает результат группирования строк на основе агрегирующих функций основного запроса.</a:t>
            </a:r>
          </a:p>
          <a:p>
            <a:pPr eaLnBrk="1" hangingPunct="1">
              <a:buFontTx/>
              <a:buNone/>
            </a:pPr>
            <a:r>
              <a:rPr lang="ru-RU" sz="2000" smtClean="0"/>
              <a:t>Например:</a:t>
            </a:r>
          </a:p>
          <a:p>
            <a:pPr eaLnBrk="1" hangingPunct="1">
              <a:buFontTx/>
              <a:buNone/>
            </a:pPr>
            <a:r>
              <a:rPr lang="ru-RU" sz="2000" b="1" smtClean="0">
                <a:latin typeface="Courier New" pitchFamily="49" charset="0"/>
              </a:rPr>
              <a:t>SELECT f1, COUNT(*), SUM(f2) from tbl1 t1 </a:t>
            </a:r>
            <a:endParaRPr lang="ru-RU" sz="2000" b="1" smtClean="0"/>
          </a:p>
          <a:p>
            <a:pPr eaLnBrk="1" hangingPunct="1">
              <a:buFontTx/>
              <a:buNone/>
            </a:pPr>
            <a:r>
              <a:rPr lang="ru-RU" sz="2000" b="1" smtClean="0">
                <a:latin typeface="Courier New" pitchFamily="49" charset="0"/>
              </a:rPr>
              <a:t>GROUP BY f1 HAVING SUM(f2)&gt; (SELECT MIN(f2)*4 FROM tbl1 t1_in WHERE t1.f1=t1_in.f1);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934035-B417-4E71-A6F4-8BA7A1D2242B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ru-RU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Построение предиката для подзапроса, возвращающего несколько строк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13787" cy="568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000" dirty="0" smtClean="0"/>
              <a:t>Если в предикате надо сравнить значение с некоторым множеством, то, как было показано выше, можно использовать оператор </a:t>
            </a:r>
            <a:r>
              <a:rPr lang="ru-RU" sz="2000" b="1" dirty="0" err="1" smtClean="0"/>
              <a:t>IN</a:t>
            </a:r>
            <a:r>
              <a:rPr lang="ru-RU" sz="2000" dirty="0" smtClean="0"/>
              <a:t>.</a:t>
            </a:r>
          </a:p>
          <a:p>
            <a:pPr eaLnBrk="1" hangingPunct="1">
              <a:buFontTx/>
              <a:buNone/>
            </a:pPr>
            <a:r>
              <a:rPr lang="ru-RU" sz="2000" dirty="0" smtClean="0"/>
              <a:t>Для того чтобы проверить, существуют ли строки, удовлетворяющие конкретному условию </a:t>
            </a:r>
            <a:r>
              <a:rPr lang="ru-RU" sz="2000" i="1" dirty="0" smtClean="0"/>
              <a:t>подзапроса</a:t>
            </a:r>
            <a:r>
              <a:rPr lang="ru-RU" sz="2000" dirty="0" smtClean="0"/>
              <a:t>, применяется оператор </a:t>
            </a:r>
            <a:r>
              <a:rPr lang="ru-RU" sz="2000" b="1" dirty="0" err="1" smtClean="0"/>
              <a:t>EXISTS</a:t>
            </a:r>
            <a:r>
              <a:rPr lang="ru-RU" sz="2000" b="1" dirty="0" smtClean="0"/>
              <a:t> </a:t>
            </a:r>
            <a:r>
              <a:rPr lang="ru-RU" sz="2000" b="1" dirty="0" smtClean="0"/>
              <a:t>(существования)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pPr eaLnBrk="1" hangingPunct="1">
              <a:buFontTx/>
              <a:buNone/>
            </a:pPr>
            <a:r>
              <a:rPr lang="ru-RU" sz="2000" dirty="0" smtClean="0"/>
              <a:t>Например:</a:t>
            </a:r>
          </a:p>
          <a:p>
            <a:pPr eaLnBrk="1" hangingPunct="1">
              <a:buFontTx/>
              <a:buNone/>
            </a:pPr>
            <a:r>
              <a:rPr lang="ru-RU" sz="2000" b="1" dirty="0" err="1" smtClean="0">
                <a:latin typeface="Courier New" pitchFamily="49" charset="0"/>
              </a:rPr>
              <a:t>SELECT</a:t>
            </a:r>
            <a:r>
              <a:rPr lang="ru-RU" sz="2000" b="1" dirty="0" smtClean="0">
                <a:latin typeface="Courier New" pitchFamily="49" charset="0"/>
              </a:rPr>
              <a:t> f1,f2,f3 </a:t>
            </a:r>
            <a:r>
              <a:rPr lang="ru-RU" sz="2000" b="1" dirty="0" err="1" smtClean="0">
                <a:latin typeface="Courier New" pitchFamily="49" charset="0"/>
              </a:rPr>
              <a:t>from</a:t>
            </a:r>
            <a:r>
              <a:rPr lang="ru-RU" sz="2000" b="1" dirty="0" smtClean="0">
                <a:latin typeface="Courier New" pitchFamily="49" charset="0"/>
              </a:rPr>
              <a:t> tbl1 </a:t>
            </a:r>
            <a:r>
              <a:rPr lang="ru-RU" sz="2000" b="1" dirty="0" err="1" smtClean="0">
                <a:latin typeface="Courier New" pitchFamily="49" charset="0"/>
              </a:rPr>
              <a:t>WHERE</a:t>
            </a:r>
            <a:r>
              <a:rPr lang="ru-RU" sz="2000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EXISTS</a:t>
            </a:r>
            <a:r>
              <a:rPr lang="ru-RU" sz="2000" dirty="0" smtClean="0">
                <a:latin typeface="Courier New" pitchFamily="49" charset="0"/>
              </a:rPr>
              <a:t> </a:t>
            </a:r>
            <a:r>
              <a:rPr lang="ru-RU" sz="2000" b="1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ru-RU" sz="2000" b="1" dirty="0" err="1" smtClean="0">
                <a:solidFill>
                  <a:srgbClr val="C00000"/>
                </a:solidFill>
                <a:latin typeface="Courier New" pitchFamily="49" charset="0"/>
              </a:rPr>
              <a:t>SELECT</a:t>
            </a:r>
            <a:r>
              <a:rPr lang="ru-RU" sz="2000" b="1" dirty="0" smtClean="0">
                <a:solidFill>
                  <a:srgbClr val="C00000"/>
                </a:solidFill>
                <a:latin typeface="Courier New" pitchFamily="49" charset="0"/>
              </a:rPr>
              <a:t> * </a:t>
            </a:r>
            <a:r>
              <a:rPr lang="ru-RU" sz="2000" b="1" dirty="0" err="1" smtClean="0">
                <a:solidFill>
                  <a:srgbClr val="C00000"/>
                </a:solidFill>
                <a:latin typeface="Courier New" pitchFamily="49" charset="0"/>
              </a:rPr>
              <a:t>FROM</a:t>
            </a:r>
            <a:r>
              <a:rPr lang="ru-RU" sz="20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u-RU" sz="2000" b="1" dirty="0" err="1" smtClean="0">
                <a:solidFill>
                  <a:srgbClr val="C00000"/>
                </a:solidFill>
                <a:latin typeface="Courier New" pitchFamily="49" charset="0"/>
              </a:rPr>
              <a:t>tbl1</a:t>
            </a:r>
            <a:r>
              <a:rPr lang="ru-RU" sz="20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u-RU" sz="2000" b="1" dirty="0" err="1" smtClean="0">
                <a:solidFill>
                  <a:srgbClr val="C00000"/>
                </a:solidFill>
                <a:latin typeface="Courier New" pitchFamily="49" charset="0"/>
              </a:rPr>
              <a:t>WHERE</a:t>
            </a:r>
            <a:r>
              <a:rPr lang="ru-RU" sz="2000" b="1" dirty="0" smtClean="0">
                <a:solidFill>
                  <a:srgbClr val="C00000"/>
                </a:solidFill>
                <a:latin typeface="Courier New" pitchFamily="49" charset="0"/>
              </a:rPr>
              <a:t> f4='10/11/2003')</a:t>
            </a:r>
            <a:r>
              <a:rPr lang="ru-RU" sz="2000" dirty="0" smtClean="0">
                <a:latin typeface="Courier New" pitchFamily="49" charset="0"/>
              </a:rPr>
              <a:t>;</a:t>
            </a:r>
            <a:r>
              <a:rPr lang="ru-RU" sz="2000" dirty="0" smtClean="0"/>
              <a:t> </a:t>
            </a:r>
          </a:p>
          <a:p>
            <a:pPr eaLnBrk="1" hangingPunct="1">
              <a:buFontTx/>
              <a:buNone/>
            </a:pPr>
            <a:r>
              <a:rPr lang="ru-RU" sz="2000" dirty="0" smtClean="0"/>
              <a:t>Этот запрос будет формировать не пустой результирующий набор только в том случае, если в какое-либо значение столбца f4 таблицы была занесена дата, например: </a:t>
            </a:r>
            <a:r>
              <a:rPr lang="ru-RU" sz="2000" dirty="0" smtClean="0"/>
              <a:t>'10/11/2003‘ </a:t>
            </a:r>
            <a:r>
              <a:rPr lang="ru-RU" sz="2000" b="1" dirty="0" smtClean="0">
                <a:solidFill>
                  <a:srgbClr val="C00000"/>
                </a:solidFill>
              </a:rPr>
              <a:t>(подзапрос должен выдавать хотя бы одну строку).</a:t>
            </a:r>
            <a:endParaRPr lang="ru-RU" sz="2000" b="1" dirty="0" smtClean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ru-RU" sz="2000" dirty="0" smtClean="0"/>
              <a:t>Преимущество применения оператора </a:t>
            </a:r>
            <a:r>
              <a:rPr lang="ru-RU" sz="2000" b="1" dirty="0" err="1" smtClean="0"/>
              <a:t>EXISTS</a:t>
            </a:r>
            <a:r>
              <a:rPr lang="ru-RU" sz="2000" dirty="0" smtClean="0"/>
              <a:t> с результатами </a:t>
            </a:r>
            <a:r>
              <a:rPr lang="ru-RU" sz="2000" i="1" dirty="0" smtClean="0"/>
              <a:t>подзапроса</a:t>
            </a:r>
            <a:r>
              <a:rPr lang="ru-RU" sz="2000" dirty="0" smtClean="0"/>
              <a:t> состоит в том, что </a:t>
            </a:r>
            <a:r>
              <a:rPr lang="ru-RU" sz="2000" i="1" dirty="0" smtClean="0"/>
              <a:t>подзапрос</a:t>
            </a:r>
            <a:r>
              <a:rPr lang="ru-RU" sz="2000" dirty="0" smtClean="0"/>
              <a:t> может возвращать как множество строк, так и множество столбцов.</a:t>
            </a:r>
          </a:p>
          <a:p>
            <a:pPr eaLnBrk="1" hangingPunct="1">
              <a:buFontTx/>
              <a:buNone/>
            </a:pPr>
            <a:r>
              <a:rPr lang="ru-RU" sz="2000" dirty="0" smtClean="0"/>
              <a:t>При </a:t>
            </a:r>
            <a:r>
              <a:rPr lang="ru-RU" sz="2000" i="1" dirty="0" smtClean="0"/>
              <a:t>коррелированном подзапросе</a:t>
            </a:r>
            <a:r>
              <a:rPr lang="ru-RU" sz="2000" dirty="0" smtClean="0"/>
              <a:t> оператор </a:t>
            </a:r>
            <a:r>
              <a:rPr lang="ru-RU" sz="2000" b="1" dirty="0" err="1" smtClean="0"/>
              <a:t>EXISTS</a:t>
            </a:r>
            <a:r>
              <a:rPr lang="ru-RU" sz="2000" dirty="0" smtClean="0"/>
              <a:t> будет вычисляться каждый раз для каждой строки внешнего запроса.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dirty="0" smtClean="0">
                <a:latin typeface="Arial" charset="0"/>
              </a:rPr>
              <a:t>Определения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4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42844" y="642918"/>
            <a:ext cx="88583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SQL</a:t>
            </a:r>
            <a:r>
              <a:rPr lang="ru-RU" dirty="0"/>
              <a:t> часто используется для вычислений в данных различных метрик или агрегаций значений по измерениям. Помимо функций агрегации для этого широко используются </a:t>
            </a:r>
            <a:r>
              <a:rPr lang="ru-RU" b="1" dirty="0"/>
              <a:t>оконные </a:t>
            </a:r>
            <a:r>
              <a:rPr lang="ru-RU" b="1" dirty="0" smtClean="0"/>
              <a:t>функции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ru-RU" dirty="0" smtClean="0"/>
              <a:t>их</a:t>
            </a:r>
            <a:r>
              <a:rPr lang="ru-RU" i="1" dirty="0" smtClean="0"/>
              <a:t> </a:t>
            </a:r>
            <a:r>
              <a:rPr lang="ru-RU" dirty="0" smtClean="0"/>
              <a:t>удобно </a:t>
            </a:r>
            <a:r>
              <a:rPr lang="ru-RU" dirty="0"/>
              <a:t>применять для </a:t>
            </a:r>
            <a:r>
              <a:rPr lang="ru-RU" b="1" dirty="0"/>
              <a:t>всякой аналитики, </a:t>
            </a:r>
            <a:r>
              <a:rPr lang="ru-RU" b="1" dirty="0" smtClean="0"/>
              <a:t>отчетов</a:t>
            </a:r>
            <a:r>
              <a:rPr lang="ru-RU" dirty="0"/>
              <a:t> </a:t>
            </a:r>
            <a:r>
              <a:rPr lang="ru-RU" dirty="0" smtClean="0"/>
              <a:t>и так далее.</a:t>
            </a:r>
            <a:endParaRPr lang="en-US" dirty="0" smtClean="0"/>
          </a:p>
          <a:p>
            <a:r>
              <a:rPr lang="ru-RU" b="1" dirty="0"/>
              <a:t>Окно</a:t>
            </a:r>
            <a:r>
              <a:rPr lang="ru-RU" dirty="0"/>
              <a:t> — это некоторое выражение, описывающее набор строк, которые будет обрабатывать функция и порядок этой </a:t>
            </a:r>
            <a:r>
              <a:rPr lang="ru-RU" dirty="0" smtClean="0"/>
              <a:t>обработки</a:t>
            </a:r>
            <a:r>
              <a:rPr lang="en-US" dirty="0" smtClean="0"/>
              <a:t>  (</a:t>
            </a:r>
            <a:r>
              <a:rPr lang="ru-RU" dirty="0" smtClean="0"/>
              <a:t>синтаксис:</a:t>
            </a:r>
            <a:r>
              <a:rPr lang="en-US" dirty="0" smtClean="0"/>
              <a:t> </a:t>
            </a:r>
            <a:r>
              <a:rPr lang="ru-RU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функция </a:t>
            </a:r>
            <a:r>
              <a:rPr lang="ru-RU" b="1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OVER</a:t>
            </a:r>
            <a:r>
              <a:rPr lang="ru-RU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u-RU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окно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Причем окно может быть просто задано пустыми скобками 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 )</a:t>
            </a:r>
            <a:r>
              <a:rPr lang="ru-RU" dirty="0" smtClean="0"/>
              <a:t>, </a:t>
            </a:r>
            <a:r>
              <a:rPr lang="ru-RU" dirty="0"/>
              <a:t>т.е. окном являются все строки результата запроса. </a:t>
            </a:r>
          </a:p>
          <a:p>
            <a:r>
              <a:rPr lang="ru-RU" b="1" dirty="0"/>
              <a:t>Оконная функция в </a:t>
            </a:r>
            <a:r>
              <a:rPr lang="ru-RU" b="1" dirty="0" err="1"/>
              <a:t>SQL</a:t>
            </a:r>
            <a:r>
              <a:rPr lang="ru-RU" dirty="0"/>
              <a:t> - функция, которая работает с выделенным набором строк (</a:t>
            </a:r>
            <a:r>
              <a:rPr lang="ru-RU" b="1" i="1" dirty="0"/>
              <a:t>окном, </a:t>
            </a:r>
            <a:r>
              <a:rPr lang="ru-RU" b="1" i="1" dirty="0" err="1"/>
              <a:t>партицией</a:t>
            </a:r>
            <a:r>
              <a:rPr lang="ru-RU" dirty="0"/>
              <a:t>) и выполняет вычисление для этого набора строк в отдельном столбце. </a:t>
            </a:r>
          </a:p>
          <a:p>
            <a:r>
              <a:rPr lang="ru-RU" b="1" dirty="0" err="1"/>
              <a:t>Партиции</a:t>
            </a:r>
            <a:r>
              <a:rPr lang="ru-RU" b="1" dirty="0"/>
              <a:t> (окна из набора строк)</a:t>
            </a:r>
            <a:r>
              <a:rPr lang="ru-RU" dirty="0"/>
              <a:t> - это набор строк, указанный для оконной функции по одному из столбцов или группе столбцов таблицы. </a:t>
            </a:r>
            <a:r>
              <a:rPr lang="ru-RU" dirty="0" err="1"/>
              <a:t>Партиции</a:t>
            </a:r>
            <a:r>
              <a:rPr lang="ru-RU" dirty="0"/>
              <a:t> для каждой оконной функции в запросе могут быть разделены по различным колонкам таблицы.</a:t>
            </a:r>
          </a:p>
        </p:txBody>
      </p:sp>
      <p:sp>
        <p:nvSpPr>
          <p:cNvPr id="31746" name="AutoShape 2" descr="D:\%D0%A3%D1%87%D0%B5%D0%B1%D0%BD%D1%8B%D0%B5 %D0%BC%D0%B0%D1%82%D0%B5%D1%80%D0%B8%D0%B0%D0%BB%D1%8B_2023-24\%D0%A3%D0%BF%D1%80%D0%B0%D0%B2%D0%BB%D0%B5%D0%BD%D0%B8%D0%B5 %D0%B4%D0%B0%D0%BD%D0%BD%D1%8B%D0%BC%D0%B8 2023\%D0%9B%D0%B5%D0%BA%D1%86%D0%B8%D0%B8 2023\%D0%9E%D0%BA%D0%BE%D0%BD%D0%BD%D1%8B%D0%B5 %D1%84%D1%83%D0%BD%D0%BA%D1%86%D0%B8%D0%B8 SQL %D0%BF%D1%80%D0%BE%D1%81%D1%82%D1%8B%D0%BC %D1%8F%D0%B7%D1%8B%D0%BA%D0%BE%D0%BC %D1%81 %D0%BF%D1%80%D0%B8%D0%BC%D0%B5%D1%80%D0%B0%D0%BC%D0%B8 _ %D0%A5%D0%B0%D0%B1%D1%80_files\3e5dd68c86651bdd7774dd6b15fb52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748" name="AutoShape 4" descr="D:\%D0%A3%D1%87%D0%B5%D0%B1%D0%BD%D1%8B%D0%B5 %D0%BC%D0%B0%D1%82%D0%B5%D1%80%D0%B8%D0%B0%D0%BB%D1%8B_2023-24\%D0%A3%D0%BF%D1%80%D0%B0%D0%B2%D0%BB%D0%B5%D0%BD%D0%B8%D0%B5 %D0%B4%D0%B0%D0%BD%D0%BD%D1%8B%D0%BC%D0%B8 2023\%D0%9B%D0%B5%D0%BA%D1%86%D0%B8%D0%B8 2023\%D0%9E%D0%BA%D0%BE%D0%BD%D0%BD%D1%8B%D0%B5 %D1%84%D1%83%D0%BD%D0%BA%D1%86%D0%B8%D0%B8 SQL %D0%BF%D1%80%D0%BE%D1%81%D1%82%D1%8B%D0%BC %D1%8F%D0%B7%D1%8B%D0%BA%D0%BE%D0%BC %D1%81 %D0%BF%D1%80%D0%B8%D0%BC%D0%B5%D1%80%D0%B0%D0%BC%D0%B8 _ %D0%A5%D0%B0%D0%B1%D1%80_files\3e5dd68c86651bdd7774dd6b15fb52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750" name="AutoShape 6" descr="D:\%D0%A3%D1%87%D0%B5%D0%B1%D0%BD%D1%8B%D0%B5 %D0%BC%D0%B0%D1%82%D0%B5%D1%80%D0%B8%D0%B0%D0%BB%D1%8B_2023-24\%D0%A3%D0%BF%D1%80%D0%B0%D0%B2%D0%BB%D0%B5%D0%BD%D0%B8%D0%B5 %D0%B4%D0%B0%D0%BD%D0%BD%D1%8B%D0%BC%D0%B8 2023\%D0%9B%D0%B5%D0%BA%D1%86%D0%B8%D0%B8 2023\%D0%9E%D0%BA%D0%BE%D0%BD%D0%BD%D1%8B%D0%B5 %D1%84%D1%83%D0%BD%D0%BA%D1%86%D0%B8%D0%B8 SQL %D0%BF%D1%80%D0%BE%D1%81%D1%82%D1%8B%D0%BC %D1%8F%D0%B7%D1%8B%D0%BA%D0%BE%D0%BC %D1%81 %D0%BF%D1%80%D0%B8%D0%BC%D0%B5%D1%80%D0%B0%D0%BC%D0%B8 _ %D0%A5%D0%B0%D0%B1%D1%80_files\3e5dd68c86651bdd7774dd6b15fb52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1751" name="Picture 7" descr="D:\Учебные материалы_2023-24\Управление данными 2023\Лекции 2023\Оконные функции SQL простым языком с примерами _ Хабр_files\3e5dd68c86651bdd7774dd6b15fb5288.png"/>
          <p:cNvPicPr>
            <a:picLocks noChangeAspect="1" noChangeArrowheads="1"/>
          </p:cNvPicPr>
          <p:nvPr/>
        </p:nvPicPr>
        <p:blipFill>
          <a:blip r:embed="rId3" cstate="print"/>
          <a:srcRect t="12162" r="9234" b="15766"/>
          <a:stretch>
            <a:fillRect/>
          </a:stretch>
        </p:blipFill>
        <p:spPr bwMode="auto">
          <a:xfrm>
            <a:off x="407992" y="4429132"/>
            <a:ext cx="7021528" cy="2286016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31A5F5-FA24-428F-9B17-B64410D1556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ru-RU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err="1" smtClean="0"/>
              <a:t>ANY</a:t>
            </a:r>
            <a:r>
              <a:rPr lang="ru-RU" dirty="0" smtClean="0"/>
              <a:t> и </a:t>
            </a:r>
            <a:r>
              <a:rPr lang="ru-RU" dirty="0" err="1" smtClean="0"/>
              <a:t>ALL</a:t>
            </a:r>
            <a:endParaRPr lang="ru-RU" dirty="0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dirty="0" smtClean="0"/>
              <a:t>В стандарте SQL-92 не предусмотрено использование в </a:t>
            </a:r>
            <a:r>
              <a:rPr lang="ru-RU" i="1" dirty="0" smtClean="0"/>
              <a:t>подзапросах</a:t>
            </a:r>
            <a:r>
              <a:rPr lang="ru-RU" dirty="0" smtClean="0"/>
              <a:t>, к которым применяется оператор </a:t>
            </a:r>
            <a:r>
              <a:rPr lang="ru-RU" b="1" dirty="0" err="1" smtClean="0"/>
              <a:t>EXISTS</a:t>
            </a:r>
            <a:r>
              <a:rPr lang="ru-RU" dirty="0" smtClean="0"/>
              <a:t> агрегирующих функций. Однако некоторые СУБД позволяют такой вид </a:t>
            </a:r>
            <a:r>
              <a:rPr lang="ru-RU" i="1" dirty="0" smtClean="0"/>
              <a:t>подзапросов</a:t>
            </a:r>
            <a:r>
              <a:rPr lang="ru-RU" dirty="0" smtClean="0"/>
              <a:t>.</a:t>
            </a:r>
          </a:p>
          <a:p>
            <a:pPr eaLnBrk="1" hangingPunct="1">
              <a:buFontTx/>
              <a:buNone/>
            </a:pPr>
            <a:r>
              <a:rPr lang="ru-RU" dirty="0" smtClean="0"/>
              <a:t>Для использования результата </a:t>
            </a:r>
            <a:r>
              <a:rPr lang="ru-RU" i="1" dirty="0" smtClean="0"/>
              <a:t>подзапроса</a:t>
            </a:r>
            <a:r>
              <a:rPr lang="ru-RU" dirty="0" smtClean="0"/>
              <a:t> в предикате также применяются операторы </a:t>
            </a:r>
            <a:r>
              <a:rPr lang="ru-RU" b="1" dirty="0" err="1" smtClean="0"/>
              <a:t>ANY</a:t>
            </a:r>
            <a:r>
              <a:rPr lang="ru-RU" dirty="0" smtClean="0"/>
              <a:t> и </a:t>
            </a:r>
            <a:r>
              <a:rPr lang="ru-RU" b="1" dirty="0" err="1" smtClean="0"/>
              <a:t>ALL</a:t>
            </a:r>
            <a:r>
              <a:rPr lang="ru-RU" dirty="0" smtClean="0"/>
              <a:t>.</a:t>
            </a:r>
          </a:p>
          <a:p>
            <a:pPr eaLnBrk="1" hangingPunct="1">
              <a:buFontTx/>
              <a:buNone/>
            </a:pPr>
            <a:r>
              <a:rPr lang="ru-RU" dirty="0" smtClean="0"/>
              <a:t>Пример использования оператора </a:t>
            </a:r>
            <a:r>
              <a:rPr lang="ru-RU" b="1" dirty="0" err="1" smtClean="0"/>
              <a:t>ANY</a:t>
            </a:r>
            <a:r>
              <a:rPr lang="ru-RU" dirty="0" smtClean="0"/>
              <a:t>:</a:t>
            </a:r>
          </a:p>
          <a:p>
            <a:pPr eaLnBrk="1" hangingPunct="1">
              <a:buFontTx/>
              <a:buNone/>
            </a:pPr>
            <a:r>
              <a:rPr lang="ru-RU" b="1" dirty="0" err="1" smtClean="0">
                <a:latin typeface="Courier New" pitchFamily="49" charset="0"/>
              </a:rPr>
              <a:t>SELECT</a:t>
            </a:r>
            <a:r>
              <a:rPr lang="ru-RU" b="1" dirty="0" smtClean="0">
                <a:latin typeface="Courier New" pitchFamily="49" charset="0"/>
              </a:rPr>
              <a:t> f1,f2,f3 </a:t>
            </a:r>
            <a:r>
              <a:rPr lang="ru-RU" b="1" dirty="0" err="1" smtClean="0">
                <a:latin typeface="Courier New" pitchFamily="49" charset="0"/>
              </a:rPr>
              <a:t>from</a:t>
            </a:r>
            <a:r>
              <a:rPr lang="ru-RU" b="1" dirty="0" smtClean="0">
                <a:latin typeface="Courier New" pitchFamily="49" charset="0"/>
              </a:rPr>
              <a:t> tbl1 </a:t>
            </a:r>
            <a:r>
              <a:rPr lang="ru-RU" b="1" dirty="0" err="1" smtClean="0">
                <a:latin typeface="Courier New" pitchFamily="49" charset="0"/>
              </a:rPr>
              <a:t>WHERE</a:t>
            </a:r>
            <a:r>
              <a:rPr lang="ru-RU" b="1" dirty="0" smtClean="0">
                <a:latin typeface="Courier New" pitchFamily="49" charset="0"/>
              </a:rPr>
              <a:t> f3 = </a:t>
            </a:r>
            <a:r>
              <a:rPr lang="ru-RU" b="1" dirty="0" err="1" smtClean="0">
                <a:latin typeface="Courier New" pitchFamily="49" charset="0"/>
              </a:rPr>
              <a:t>ANY</a:t>
            </a:r>
            <a:r>
              <a:rPr lang="ru-RU" b="1" dirty="0" smtClean="0">
                <a:latin typeface="Courier New" pitchFamily="49" charset="0"/>
              </a:rPr>
              <a:t> (</a:t>
            </a:r>
            <a:r>
              <a:rPr lang="ru-RU" b="1" dirty="0" err="1" smtClean="0">
                <a:latin typeface="Courier New" pitchFamily="49" charset="0"/>
              </a:rPr>
              <a:t>SELECT</a:t>
            </a:r>
            <a:r>
              <a:rPr lang="ru-RU" b="1" dirty="0" smtClean="0">
                <a:latin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</a:rPr>
              <a:t>f3</a:t>
            </a:r>
            <a:r>
              <a:rPr lang="ru-RU" b="1" dirty="0" smtClean="0">
                <a:latin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</a:rPr>
              <a:t>FROM</a:t>
            </a:r>
            <a:r>
              <a:rPr lang="ru-RU" b="1" dirty="0" smtClean="0">
                <a:latin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</a:rPr>
              <a:t>tbl2</a:t>
            </a:r>
            <a:r>
              <a:rPr lang="en-US" b="1" dirty="0" smtClean="0">
                <a:latin typeface="Courier New" pitchFamily="49" charset="0"/>
              </a:rPr>
              <a:t>)</a:t>
            </a:r>
            <a:r>
              <a:rPr lang="ru-RU" b="1" dirty="0" smtClean="0">
                <a:latin typeface="Courier New" pitchFamily="49" charset="0"/>
              </a:rPr>
              <a:t>;</a:t>
            </a:r>
            <a:r>
              <a:rPr lang="ru-RU" dirty="0" smtClean="0">
                <a:solidFill>
                  <a:srgbClr val="C00000"/>
                </a:solidFill>
                <a:latin typeface="Courier New" pitchFamily="49" charset="0"/>
              </a:rPr>
              <a:t>--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</a:rPr>
              <a:t>хотя бы 1 значение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tbl1.f3=tbl2.f3</a:t>
            </a:r>
            <a:r>
              <a:rPr lang="ru-RU" dirty="0" smtClean="0"/>
              <a:t> </a:t>
            </a:r>
            <a:endParaRPr lang="ru-RU" dirty="0" smtClean="0"/>
          </a:p>
          <a:p>
            <a:pPr eaLnBrk="1" hangingPunct="1">
              <a:buFontTx/>
              <a:buNone/>
            </a:pPr>
            <a:r>
              <a:rPr lang="ru-RU" dirty="0" smtClean="0"/>
              <a:t>	Данный оператор определяет, что в результирующий набор будут включены все строки, значение столбца </a:t>
            </a:r>
            <a:r>
              <a:rPr lang="ru-RU" b="1" dirty="0" smtClean="0"/>
              <a:t>f3 таблицы </a:t>
            </a:r>
            <a:r>
              <a:rPr lang="en-US" b="1" dirty="0" smtClean="0"/>
              <a:t>tbl1</a:t>
            </a:r>
            <a:r>
              <a:rPr lang="ru-RU" dirty="0" smtClean="0"/>
              <a:t> которых присутствует в таблице </a:t>
            </a:r>
            <a:r>
              <a:rPr lang="ru-RU" b="1" dirty="0" smtClean="0"/>
              <a:t>tbl2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7F8B4D-6AA5-4AE9-9345-B1269BBD0146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ru-RU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Применение подзапросов в операторах изменения данных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28670"/>
            <a:ext cx="8713787" cy="578647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000" dirty="0" smtClean="0"/>
              <a:t>К </a:t>
            </a:r>
            <a:r>
              <a:rPr lang="ru-RU" sz="2000" dirty="0" smtClean="0"/>
              <a:t>операторам языка </a:t>
            </a:r>
            <a:r>
              <a:rPr lang="ru-RU" sz="2000" b="1" dirty="0" err="1" smtClean="0"/>
              <a:t>DML</a:t>
            </a:r>
            <a:r>
              <a:rPr lang="ru-RU" sz="2000" dirty="0" smtClean="0"/>
              <a:t>, кроме оператора </a:t>
            </a:r>
            <a:r>
              <a:rPr lang="ru-RU" sz="2000" b="1" dirty="0" err="1" smtClean="0"/>
              <a:t>SELECT</a:t>
            </a:r>
            <a:r>
              <a:rPr lang="ru-RU" sz="2000" dirty="0" smtClean="0"/>
              <a:t>, относятся операторы, позволяющие изменять данные в таблицах: </a:t>
            </a:r>
          </a:p>
          <a:p>
            <a:pPr eaLnBrk="1" hangingPunct="1"/>
            <a:r>
              <a:rPr lang="ru-RU" sz="2000" dirty="0" smtClean="0"/>
              <a:t>оператор </a:t>
            </a:r>
            <a:r>
              <a:rPr lang="ru-RU" sz="2000" b="1" dirty="0" err="1" smtClean="0"/>
              <a:t>INSERT</a:t>
            </a:r>
            <a:r>
              <a:rPr lang="ru-RU" sz="2000" dirty="0" smtClean="0"/>
              <a:t>, выполняющий добавление одной или нескольких строк в </a:t>
            </a:r>
            <a:r>
              <a:rPr lang="ru-RU" sz="2000" dirty="0" smtClean="0"/>
              <a:t>таблицу</a:t>
            </a:r>
          </a:p>
          <a:p>
            <a:pPr eaLnBrk="1" hangingPunct="1">
              <a:buNone/>
            </a:pP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INSERT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INTO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table_name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[ (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field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.,:) ] { 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VALUES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 smtClean="0">
                <a:solidFill>
                  <a:srgbClr val="000000"/>
                </a:solidFill>
                <a:latin typeface="Courier New" pitchFamily="49" charset="0"/>
              </a:rPr>
              <a:t>.,:) </a:t>
            </a:r>
            <a:r>
              <a:rPr lang="ru-RU" sz="2000" b="1" smtClean="0">
                <a:solidFill>
                  <a:srgbClr val="000000"/>
                </a:solidFill>
                <a:latin typeface="Courier New" pitchFamily="49" charset="0"/>
              </a:rPr>
              <a:t>}|</a:t>
            </a:r>
            <a:r>
              <a:rPr kumimoji="0" 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subquery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|{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DEFAULT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VALUES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};</a:t>
            </a:r>
            <a:r>
              <a:rPr lang="ru-RU" sz="2000" dirty="0" smtClean="0"/>
              <a:t> </a:t>
            </a:r>
            <a:endParaRPr lang="ru-RU" sz="2000" dirty="0" smtClean="0"/>
          </a:p>
          <a:p>
            <a:pPr eaLnBrk="1" hangingPunct="1"/>
            <a:r>
              <a:rPr lang="ru-RU" sz="2000" dirty="0" smtClean="0"/>
              <a:t>оператор </a:t>
            </a:r>
            <a:r>
              <a:rPr lang="ru-RU" sz="2000" b="1" dirty="0" err="1" smtClean="0"/>
              <a:t>DELETE</a:t>
            </a:r>
            <a:r>
              <a:rPr lang="ru-RU" sz="2000" dirty="0" smtClean="0"/>
              <a:t>, удаляющий из таблицы одну или несколько </a:t>
            </a:r>
            <a:r>
              <a:rPr lang="ru-RU" sz="2000" dirty="0" smtClean="0"/>
              <a:t>строк</a:t>
            </a:r>
            <a:endParaRPr lang="ru-RU" sz="2000" dirty="0" smtClean="0"/>
          </a:p>
          <a:p>
            <a:pPr eaLnBrk="1" hangingPunct="1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DELETE FROM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table_name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[{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WHERE condition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}|{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WHERE CURRENT OF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cursor_name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}];</a:t>
            </a:r>
            <a:endParaRPr lang="ru-RU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ru-RU" sz="2000" dirty="0" smtClean="0"/>
              <a:t>оператор </a:t>
            </a:r>
            <a:r>
              <a:rPr lang="ru-RU" sz="2000" b="1" dirty="0" err="1" smtClean="0"/>
              <a:t>UPDATE</a:t>
            </a:r>
            <a:r>
              <a:rPr lang="ru-RU" sz="2000" dirty="0" smtClean="0"/>
              <a:t>, изменяющий значения столбцов таблицы</a:t>
            </a:r>
            <a:r>
              <a:rPr lang="ru-RU" sz="2000" dirty="0" smtClean="0"/>
              <a:t>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UPDATE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table_name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SET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field=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expr|NULL|DEFAULT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}}.,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[{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WHERE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}|{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WHERE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CURRENT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OF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</a:rPr>
              <a:t>cursor_name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</a:rPr>
              <a:t>}]; </a:t>
            </a:r>
            <a:endParaRPr lang="ru-RU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000" dirty="0" smtClean="0"/>
              <a:t>Выражение </a:t>
            </a:r>
            <a:r>
              <a:rPr lang="ru-RU" sz="2000" b="1" dirty="0" err="1" smtClean="0"/>
              <a:t>expr</a:t>
            </a:r>
            <a:r>
              <a:rPr lang="ru-RU" sz="2000" dirty="0" smtClean="0"/>
              <a:t>, используемое для вычисления значения столбца, может быть как простым выражением, так и </a:t>
            </a:r>
            <a:r>
              <a:rPr lang="ru-RU" sz="2000" b="1" i="1" dirty="0" smtClean="0"/>
              <a:t>подзапросом</a:t>
            </a:r>
            <a:r>
              <a:rPr lang="ru-RU" sz="2000" dirty="0" smtClean="0"/>
              <a:t>, возвращающим единственное значение. В выражении можно ссылаться на старое значение изменяемого столбца и других столбцов текущей записи.</a:t>
            </a:r>
          </a:p>
          <a:p>
            <a:pPr eaLnBrk="1" hangingPunct="1">
              <a:buNone/>
            </a:pP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8605869" cy="788988"/>
          </a:xfrm>
        </p:spPr>
        <p:txBody>
          <a:bodyPr/>
          <a:lstStyle/>
          <a:p>
            <a:pPr eaLnBrk="1" hangingPunct="1"/>
            <a:r>
              <a:rPr kumimoji="1" lang="ru-RU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Расположение </a:t>
            </a:r>
            <a:r>
              <a:rPr kumimoji="1" lang="ru-RU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подзапросов</a:t>
            </a:r>
            <a:r>
              <a:rPr kumimoji="1" lang="ru-RU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 командах</a:t>
            </a:r>
            <a:r>
              <a:rPr kumimoji="1"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DML</a:t>
            </a:r>
            <a:endParaRPr kumimoji="1" lang="ru-RU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57158" y="928670"/>
            <a:ext cx="8497887" cy="531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30000"/>
              </a:spcBef>
            </a:pPr>
            <a:r>
              <a:rPr lang="ru-RU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В команде 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ru-RU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>
              <a:spcBef>
                <a:spcPct val="5000"/>
              </a:spcBef>
              <a:buFont typeface="Wingdings" pitchFamily="2" charset="2"/>
              <a:buChar char="Ø"/>
            </a:pPr>
            <a:r>
              <a:rPr lang="ru-RU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Вместо 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ru-RU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, например, добавление данных из одной таблицы в другую:</a:t>
            </a:r>
            <a:endParaRPr lang="en-US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5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insert  into  </a:t>
            </a:r>
            <a:r>
              <a:rPr lang="en-US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select  *  from  </a:t>
            </a:r>
            <a:r>
              <a:rPr lang="en-US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new_emp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ru-RU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В команде 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ru-RU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>
              <a:spcBef>
                <a:spcPct val="5000"/>
              </a:spcBef>
              <a:buFont typeface="Wingdings" pitchFamily="2" charset="2"/>
              <a:buChar char="Ø"/>
            </a:pPr>
            <a:r>
              <a:rPr lang="ru-RU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в части 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ru-RU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для вычисления условий, например, повышение зарплаты на 10% всем участникам проектов:</a:t>
            </a:r>
            <a:endParaRPr lang="en-US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5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update  </a:t>
            </a:r>
            <a:r>
              <a:rPr lang="en-US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set  salary = salary*1.1  </a:t>
            </a:r>
          </a:p>
          <a:p>
            <a:pPr marL="457200" indent="-457200">
              <a:spcBef>
                <a:spcPct val="500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	where  </a:t>
            </a:r>
            <a:r>
              <a:rPr lang="en-US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tabNo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IN (select  </a:t>
            </a:r>
            <a:r>
              <a:rPr lang="en-US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tabNo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from  job);</a:t>
            </a:r>
          </a:p>
          <a:p>
            <a:pPr marL="457200" indent="-457200">
              <a:spcBef>
                <a:spcPct val="5000"/>
              </a:spcBef>
              <a:buFont typeface="Wingdings" pitchFamily="2" charset="2"/>
              <a:buChar char="Ø"/>
            </a:pPr>
            <a:r>
              <a:rPr lang="ru-RU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в части 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ru-RU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для вычисления значений полей, например, повышение зарплаты на 10% за каждое участие сотрудника в проекте:</a:t>
            </a:r>
            <a:endParaRPr lang="en-US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5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update  </a:t>
            </a:r>
            <a:r>
              <a:rPr lang="en-US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e  set</a:t>
            </a:r>
            <a:r>
              <a:rPr lang="ru-RU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salary = salary*(1+(select  count(*)/10  from  job  j  </a:t>
            </a:r>
          </a:p>
          <a:p>
            <a:pPr marL="457200" indent="-457200"/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ru-RU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where  </a:t>
            </a:r>
            <a:r>
              <a:rPr lang="en-US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j.tabNo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e.tabNo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) );</a:t>
            </a:r>
          </a:p>
          <a:p>
            <a:pPr marL="457200" indent="-457200">
              <a:spcBef>
                <a:spcPct val="10000"/>
              </a:spcBef>
            </a:pPr>
            <a:r>
              <a:rPr lang="ru-RU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В команде 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ru-RU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ru-RU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в части 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ru-RU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для вычисления условий, например, удаление сведений об участии в закончившихся проектах: </a:t>
            </a:r>
            <a:endParaRPr lang="en-US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5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delete  from  job</a:t>
            </a:r>
          </a:p>
          <a:p>
            <a:pPr marL="914400" lvl="1" indent="-457200">
              <a:spcBef>
                <a:spcPct val="500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	where </a:t>
            </a:r>
            <a:r>
              <a:rPr lang="ru-RU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pro  IN (select  pro  from project  where  </a:t>
            </a:r>
            <a:r>
              <a:rPr lang="en-US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dend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 &lt; </a:t>
            </a:r>
            <a:r>
              <a:rPr lang="en-US" b="1" dirty="0" err="1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sysdate</a:t>
            </a:r>
            <a:r>
              <a:rPr lang="en-US" b="1" dirty="0">
                <a:solidFill>
                  <a:srgbClr val="0D0D1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b="1" dirty="0">
              <a:solidFill>
                <a:srgbClr val="0D0D1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15313" y="6400800"/>
            <a:ext cx="928687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09038-7A49-486A-8311-BB909ACDB482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428604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357166"/>
          </a:xfrm>
        </p:spPr>
        <p:txBody>
          <a:bodyPr/>
          <a:lstStyle/>
          <a:p>
            <a:r>
              <a:rPr lang="ru-RU" sz="3200" b="1" dirty="0" smtClean="0">
                <a:latin typeface="Arial" charset="0"/>
              </a:rPr>
              <a:t>Пример 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5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42844" y="500042"/>
            <a:ext cx="885831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Alef" pitchFamily="2" charset="-79"/>
                <a:cs typeface="Alef" pitchFamily="2" charset="-79"/>
              </a:rPr>
              <a:t>select name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Имя,subject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Предмет,grade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Оценка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, </a:t>
            </a:r>
          </a:p>
          <a:p>
            <a:r>
              <a:rPr lang="en-US" dirty="0" smtClean="0">
                <a:latin typeface="Alef" pitchFamily="2" charset="-79"/>
                <a:cs typeface="Alef" pitchFamily="2" charset="-79"/>
              </a:rPr>
              <a:t>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row_number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() </a:t>
            </a:r>
            <a:r>
              <a:rPr lang="en-US" b="1" dirty="0" smtClean="0">
                <a:latin typeface="Alef" pitchFamily="2" charset="-79"/>
                <a:cs typeface="Alef" pitchFamily="2" charset="-79"/>
              </a:rPr>
              <a:t>over ()</a:t>
            </a:r>
            <a:r>
              <a:rPr lang="ru-RU" b="1" dirty="0" smtClean="0">
                <a:latin typeface="Alef" pitchFamily="2" charset="-79"/>
                <a:cs typeface="Alef" pitchFamily="2" charset="-79"/>
              </a:rPr>
              <a:t> </a:t>
            </a:r>
            <a:r>
              <a:rPr lang="en-AU" dirty="0" smtClean="0">
                <a:latin typeface="Alef" pitchFamily="2" charset="-79"/>
                <a:cs typeface="Alef" pitchFamily="2" charset="-79"/>
              </a:rPr>
              <a:t>AS </a:t>
            </a:r>
            <a:r>
              <a:rPr lang="ru-RU" dirty="0" smtClean="0">
                <a:latin typeface="Alef" pitchFamily="2" charset="-79"/>
                <a:cs typeface="Alef" pitchFamily="2" charset="-79"/>
              </a:rPr>
              <a:t>Номер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from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student_grades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;</a:t>
            </a:r>
            <a:endParaRPr lang="ru-RU" dirty="0">
              <a:cs typeface="Alef" pitchFamily="2" charset="-79"/>
            </a:endParaRPr>
          </a:p>
        </p:txBody>
      </p:sp>
      <p:sp>
        <p:nvSpPr>
          <p:cNvPr id="31746" name="AutoShape 2" descr="D:\%D0%A3%D1%87%D0%B5%D0%B1%D0%BD%D1%8B%D0%B5 %D0%BC%D0%B0%D1%82%D0%B5%D1%80%D0%B8%D0%B0%D0%BB%D1%8B_2023-24\%D0%A3%D0%BF%D1%80%D0%B0%D0%B2%D0%BB%D0%B5%D0%BD%D0%B8%D0%B5 %D0%B4%D0%B0%D0%BD%D0%BD%D1%8B%D0%BC%D0%B8 2023\%D0%9B%D0%B5%D0%BA%D1%86%D0%B8%D0%B8 2023\%D0%9E%D0%BA%D0%BE%D0%BD%D0%BD%D1%8B%D0%B5 %D1%84%D1%83%D0%BD%D0%BA%D1%86%D0%B8%D0%B8 SQL %D0%BF%D1%80%D0%BE%D1%81%D1%82%D1%8B%D0%BC %D1%8F%D0%B7%D1%8B%D0%BA%D0%BE%D0%BC %D1%81 %D0%BF%D1%80%D0%B8%D0%BC%D0%B5%D1%80%D0%B0%D0%BC%D0%B8 _ %D0%A5%D0%B0%D0%B1%D1%80_files\3e5dd68c86651bdd7774dd6b15fb52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748" name="AutoShape 4" descr="D:\%D0%A3%D1%87%D0%B5%D0%B1%D0%BD%D1%8B%D0%B5 %D0%BC%D0%B0%D1%82%D0%B5%D1%80%D0%B8%D0%B0%D0%BB%D1%8B_2023-24\%D0%A3%D0%BF%D1%80%D0%B0%D0%B2%D0%BB%D0%B5%D0%BD%D0%B8%D0%B5 %D0%B4%D0%B0%D0%BD%D0%BD%D1%8B%D0%BC%D0%B8 2023\%D0%9B%D0%B5%D0%BA%D1%86%D0%B8%D0%B8 2023\%D0%9E%D0%BA%D0%BE%D0%BD%D0%BD%D1%8B%D0%B5 %D1%84%D1%83%D0%BD%D0%BA%D1%86%D0%B8%D0%B8 SQL %D0%BF%D1%80%D0%BE%D1%81%D1%82%D1%8B%D0%BC %D1%8F%D0%B7%D1%8B%D0%BA%D0%BE%D0%BC %D1%81 %D0%BF%D1%80%D0%B8%D0%BC%D0%B5%D1%80%D0%B0%D0%BC%D0%B8 _ %D0%A5%D0%B0%D0%B1%D1%80_files\3e5dd68c86651bdd7774dd6b15fb52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750" name="AutoShape 6" descr="D:\%D0%A3%D1%87%D0%B5%D0%B1%D0%BD%D1%8B%D0%B5 %D0%BC%D0%B0%D1%82%D0%B5%D1%80%D0%B8%D0%B0%D0%BB%D1%8B_2023-24\%D0%A3%D0%BF%D1%80%D0%B0%D0%B2%D0%BB%D0%B5%D0%BD%D0%B8%D0%B5 %D0%B4%D0%B0%D0%BD%D0%BD%D1%8B%D0%BC%D0%B8 2023\%D0%9B%D0%B5%D0%BA%D1%86%D0%B8%D0%B8 2023\%D0%9E%D0%BA%D0%BE%D0%BD%D0%BD%D1%8B%D0%B5 %D1%84%D1%83%D0%BD%D0%BA%D1%86%D0%B8%D0%B8 SQL %D0%BF%D1%80%D0%BE%D1%81%D1%82%D1%8B%D0%BC %D1%8F%D0%B7%D1%8B%D0%BA%D0%BE%D0%BC %D1%81 %D0%BF%D1%80%D0%B8%D0%BC%D0%B5%D1%80%D0%B0%D0%BC%D0%B8 _ %D0%A5%D0%B0%D0%B1%D1%80_files\3e5dd68c86651bdd7774dd6b15fb52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42844" y="3714752"/>
            <a:ext cx="885831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Alef" pitchFamily="2" charset="-79"/>
                <a:cs typeface="Alef" pitchFamily="2" charset="-79"/>
              </a:rPr>
              <a:t>select name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Имя,subject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Предмет,grade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Оценка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,</a:t>
            </a:r>
            <a:r>
              <a:rPr lang="ru-RU" dirty="0" smtClean="0">
                <a:latin typeface="Alef" pitchFamily="2" charset="-79"/>
                <a:cs typeface="Alef" pitchFamily="2" charset="-79"/>
              </a:rPr>
              <a:t>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row_number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() </a:t>
            </a:r>
            <a:r>
              <a:rPr lang="en-US" b="1" dirty="0" smtClean="0">
                <a:latin typeface="Alef" pitchFamily="2" charset="-79"/>
                <a:cs typeface="Alef" pitchFamily="2" charset="-79"/>
              </a:rPr>
              <a:t>over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(</a:t>
            </a:r>
            <a:r>
              <a:rPr lang="en-US" b="1" dirty="0" smtClean="0">
                <a:latin typeface="Alef" pitchFamily="2" charset="-79"/>
                <a:cs typeface="Alef" pitchFamily="2" charset="-79"/>
              </a:rPr>
              <a:t>partition by name ORDER BY grade </a:t>
            </a:r>
            <a:r>
              <a:rPr lang="en-US" b="1" dirty="0" err="1" smtClean="0">
                <a:latin typeface="Alef" pitchFamily="2" charset="-79"/>
                <a:cs typeface="Alef" pitchFamily="2" charset="-79"/>
              </a:rPr>
              <a:t>DESC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)</a:t>
            </a:r>
            <a:r>
              <a:rPr lang="ru-RU" dirty="0" smtClean="0">
                <a:latin typeface="Alef" pitchFamily="2" charset="-79"/>
                <a:cs typeface="Alef" pitchFamily="2" charset="-79"/>
              </a:rPr>
              <a:t> 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from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student_grades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;</a:t>
            </a:r>
            <a:endParaRPr lang="ru-RU" dirty="0">
              <a:cs typeface="Alef" pitchFamily="2" charset="-79"/>
            </a:endParaRPr>
          </a:p>
        </p:txBody>
      </p:sp>
      <p:pic>
        <p:nvPicPr>
          <p:cNvPr id="67586" name="Picture 2" descr="C:\Users\User\YandexDisk\Скриншоты\2023-10-07_10-14-23.png"/>
          <p:cNvPicPr>
            <a:picLocks noChangeAspect="1" noChangeArrowheads="1"/>
          </p:cNvPicPr>
          <p:nvPr/>
        </p:nvPicPr>
        <p:blipFill>
          <a:blip r:embed="rId3" cstate="print"/>
          <a:srcRect l="36523" t="40170" r="34180" b="28120"/>
          <a:stretch>
            <a:fillRect/>
          </a:stretch>
        </p:blipFill>
        <p:spPr bwMode="auto">
          <a:xfrm>
            <a:off x="500034" y="1184464"/>
            <a:ext cx="4357718" cy="2530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072066" y="1428736"/>
            <a:ext cx="342902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окном являются все строки результата запроса.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7587" name="Picture 3" descr="C:\Users\User\YandexDisk\Скриншоты\2023-10-07_09-43-28.png"/>
          <p:cNvPicPr>
            <a:picLocks noChangeAspect="1" noChangeArrowheads="1"/>
          </p:cNvPicPr>
          <p:nvPr/>
        </p:nvPicPr>
        <p:blipFill>
          <a:blip r:embed="rId4" cstate="print"/>
          <a:srcRect l="36523" t="41262" r="33594" b="28155"/>
          <a:stretch>
            <a:fillRect/>
          </a:stretch>
        </p:blipFill>
        <p:spPr bwMode="auto">
          <a:xfrm>
            <a:off x="142844" y="4357694"/>
            <a:ext cx="4416397" cy="2424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Прямоугольник 14"/>
          <p:cNvSpPr/>
          <p:nvPr/>
        </p:nvSpPr>
        <p:spPr>
          <a:xfrm>
            <a:off x="4643438" y="4429132"/>
            <a:ext cx="4357718" cy="230832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В оконное выражение можно добавить слово </a:t>
            </a:r>
            <a:r>
              <a:rPr lang="en-AU" b="1" dirty="0">
                <a:latin typeface="Arial" pitchFamily="34" charset="0"/>
                <a:cs typeface="Arial" pitchFamily="34" charset="0"/>
              </a:rPr>
              <a:t>PARTITION BY [expression]</a:t>
            </a:r>
            <a:r>
              <a:rPr lang="en-AU" dirty="0">
                <a:latin typeface="Arial" pitchFamily="34" charset="0"/>
                <a:cs typeface="Arial" pitchFamily="34" charset="0"/>
              </a:rPr>
              <a:t>,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AU" dirty="0" smtClean="0">
                <a:latin typeface="Arial" pitchFamily="34" charset="0"/>
                <a:cs typeface="Arial" pitchFamily="34" charset="0"/>
              </a:rPr>
            </a:br>
            <a:r>
              <a:rPr lang="ru-RU" dirty="0">
                <a:latin typeface="Arial" pitchFamily="34" charset="0"/>
                <a:cs typeface="Arial" pitchFamily="34" charset="0"/>
              </a:rPr>
              <a:t>например </a:t>
            </a:r>
            <a:r>
              <a:rPr lang="en-AU" b="1" dirty="0" err="1">
                <a:latin typeface="Arial" pitchFamily="34" charset="0"/>
                <a:cs typeface="Arial" pitchFamily="34" charset="0"/>
              </a:rPr>
              <a:t>row_number</a:t>
            </a:r>
            <a:r>
              <a:rPr lang="en-AU" b="1" dirty="0">
                <a:latin typeface="Arial" pitchFamily="34" charset="0"/>
                <a:cs typeface="Arial" pitchFamily="34" charset="0"/>
              </a:rPr>
              <a:t>() OVER (PARTITION BY section)</a:t>
            </a:r>
            <a:r>
              <a:rPr lang="en-A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>
                <a:latin typeface="Arial" pitchFamily="34" charset="0"/>
                <a:cs typeface="Arial" pitchFamily="34" charset="0"/>
              </a:rPr>
              <a:t>тогда подсчет будет идти в каждой группе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отдельно, если добавить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ORDER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BY</a:t>
            </a:r>
            <a:r>
              <a:rPr lang="ru-RU" dirty="0">
                <a:latin typeface="Arial" pitchFamily="34" charset="0"/>
                <a:cs typeface="Arial" pitchFamily="34" charset="0"/>
              </a:rPr>
              <a:t>, тогда можно изменить порядок обработки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1142984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194"/>
            <a:ext cx="9144000" cy="609600"/>
          </a:xfrm>
        </p:spPr>
        <p:txBody>
          <a:bodyPr/>
          <a:lstStyle/>
          <a:p>
            <a:r>
              <a:rPr lang="ru-RU" sz="3200" b="1" dirty="0" smtClean="0">
                <a:latin typeface="Arial" charset="0"/>
              </a:rPr>
              <a:t>Отличие оконных функций от функций агрегации с группировкой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6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8369" name="Picture 1" descr="D:\Учебные материалы_2023-24\Управление данными 2023\Лекции 2023\Оконные функции SQL простым языком с примерами _ Хабр_files\90a39588318aad8a733e87647d797af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142984"/>
            <a:ext cx="7572428" cy="2741273"/>
          </a:xfrm>
          <a:prstGeom prst="rect">
            <a:avLst/>
          </a:prstGeom>
          <a:noFill/>
        </p:spPr>
      </p:pic>
      <p:pic>
        <p:nvPicPr>
          <p:cNvPr id="58370" name="Picture 2" descr="D:\Учебные материалы_2023-24\Управление данными 2023\Лекции 2023\Оконные функции SQL простым языком с примерами _ Хабр_files\696a8dcb16b5c8e4499961dab2b8f19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3857628"/>
            <a:ext cx="8114879" cy="2430466"/>
          </a:xfrm>
          <a:prstGeom prst="rect">
            <a:avLst/>
          </a:prstGeom>
          <a:noFill/>
        </p:spPr>
      </p:pic>
      <p:grpSp>
        <p:nvGrpSpPr>
          <p:cNvPr id="13" name="Группа 12"/>
          <p:cNvGrpSpPr/>
          <p:nvPr/>
        </p:nvGrpSpPr>
        <p:grpSpPr>
          <a:xfrm>
            <a:off x="5000628" y="1500174"/>
            <a:ext cx="3357586" cy="923330"/>
            <a:chOff x="5000628" y="2285992"/>
            <a:chExt cx="3357586" cy="9233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000628" y="2285992"/>
              <a:ext cx="3357586" cy="92333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ru-RU" dirty="0" smtClean="0"/>
                <a:t>"Имя"	"</a:t>
              </a:r>
              <a:r>
                <a:rPr lang="ru-RU" dirty="0" err="1" smtClean="0"/>
                <a:t>Средняя_оценка</a:t>
              </a:r>
              <a:r>
                <a:rPr lang="ru-RU" dirty="0" smtClean="0"/>
                <a:t>"</a:t>
              </a:r>
            </a:p>
            <a:p>
              <a:r>
                <a:rPr lang="ru-RU" dirty="0" smtClean="0"/>
                <a:t>"Маша"	3.75</a:t>
              </a:r>
            </a:p>
            <a:p>
              <a:r>
                <a:rPr lang="ru-RU" dirty="0" smtClean="0"/>
                <a:t>"Петя"	4.33</a:t>
              </a:r>
              <a:endParaRPr lang="ru-RU" dirty="0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 bwMode="auto">
            <a:xfrm>
              <a:off x="5000628" y="2643182"/>
              <a:ext cx="33575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Прямая соединительная линия 11"/>
            <p:cNvCxnSpPr/>
            <p:nvPr/>
          </p:nvCxnSpPr>
          <p:spPr bwMode="auto">
            <a:xfrm>
              <a:off x="5000628" y="2857496"/>
              <a:ext cx="33575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71438" y="6143644"/>
            <a:ext cx="885828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При использовании оконных функций количество строк в запросе не уменьшается по сравнении с исходной таблицей.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3306" y="3214686"/>
            <a:ext cx="545687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ef" pitchFamily="2" charset="-79"/>
                <a:cs typeface="Alef" pitchFamily="2" charset="-79"/>
              </a:rPr>
              <a:t>select name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Имя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,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avg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(grade)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Средняя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оценка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</a:t>
            </a:r>
          </a:p>
          <a:p>
            <a:r>
              <a:rPr lang="en-US" dirty="0" smtClean="0">
                <a:latin typeface="Alef" pitchFamily="2" charset="-79"/>
                <a:cs typeface="Alef" pitchFamily="2" charset="-79"/>
              </a:rPr>
              <a:t>from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student_grades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</a:t>
            </a:r>
            <a:r>
              <a:rPr lang="en-US" b="1" dirty="0" smtClean="0">
                <a:latin typeface="Alef" pitchFamily="2" charset="-79"/>
                <a:cs typeface="Alef" pitchFamily="2" charset="-79"/>
              </a:rPr>
              <a:t>group by 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name;</a:t>
            </a:r>
            <a:endParaRPr lang="ru-RU" dirty="0">
              <a:cs typeface="Alef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5429264"/>
            <a:ext cx="8001056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ef" pitchFamily="2" charset="-79"/>
                <a:cs typeface="Alef" pitchFamily="2" charset="-79"/>
              </a:rPr>
              <a:t>select name, subject, grade, </a:t>
            </a:r>
            <a:r>
              <a:rPr lang="en-US" b="1" dirty="0" err="1" smtClean="0">
                <a:latin typeface="Alef" pitchFamily="2" charset="-79"/>
                <a:cs typeface="Alef" pitchFamily="2" charset="-79"/>
              </a:rPr>
              <a:t>avg</a:t>
            </a:r>
            <a:r>
              <a:rPr lang="en-US" b="1" dirty="0" smtClean="0">
                <a:latin typeface="Alef" pitchFamily="2" charset="-79"/>
                <a:cs typeface="Alef" pitchFamily="2" charset="-79"/>
              </a:rPr>
              <a:t>(grade)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</a:t>
            </a:r>
          </a:p>
          <a:p>
            <a:r>
              <a:rPr lang="en-US" b="1" dirty="0" smtClean="0">
                <a:latin typeface="Alef" pitchFamily="2" charset="-79"/>
                <a:cs typeface="Alef" pitchFamily="2" charset="-79"/>
              </a:rPr>
              <a:t>over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(</a:t>
            </a:r>
            <a:r>
              <a:rPr lang="en-US" b="1" dirty="0" smtClean="0">
                <a:latin typeface="Alef" pitchFamily="2" charset="-79"/>
                <a:cs typeface="Alef" pitchFamily="2" charset="-79"/>
              </a:rPr>
              <a:t>partition by 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name) as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avg_grade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 from </a:t>
            </a:r>
            <a:r>
              <a:rPr lang="en-US" dirty="0" err="1" smtClean="0">
                <a:latin typeface="Alef" pitchFamily="2" charset="-79"/>
                <a:cs typeface="Alef" pitchFamily="2" charset="-79"/>
              </a:rPr>
              <a:t>student_grades</a:t>
            </a:r>
            <a:r>
              <a:rPr lang="en-US" dirty="0" smtClean="0">
                <a:latin typeface="Alef" pitchFamily="2" charset="-79"/>
                <a:cs typeface="Alef" pitchFamily="2" charset="-79"/>
              </a:rPr>
              <a:t>;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dirty="0" smtClean="0">
                <a:latin typeface="Arial" charset="0"/>
              </a:rPr>
              <a:t>Синтаксис оконных функций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7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6322" name="AutoShape 2" descr="D:\%D0%A3%D1%87%D0%B5%D0%B1%D0%BD%D1%8B%D0%B5 %D0%BC%D0%B0%D1%82%D0%B5%D1%80%D0%B8%D0%B0%D0%BB%D1%8B_2023-24\%D0%A3%D0%BF%D1%80%D0%B0%D0%B2%D0%BB%D0%B5%D0%BD%D0%B8%D0%B5 %D0%B4%D0%B0%D0%BD%D0%BD%D1%8B%D0%BC%D0%B8 2023\%D0%9B%D0%B5%D0%BA%D1%86%D0%B8%D0%B8 2023\%D0%9E%D0%BA%D0%BE%D0%BD%D0%BD%D1%8B%D0%B5 %D1%84%D1%83%D0%BD%D0%BA%D1%86%D0%B8%D0%B8 SQL %D0%BF%D1%80%D0%BE%D1%81%D1%82%D1%8B%D0%BC %D1%8F%D0%B7%D1%8B%D0%BA%D0%BE%D0%BC %D1%81 %D0%BF%D1%80%D0%B8%D0%BC%D0%B5%D1%80%D0%B0%D0%BC%D0%B8 _ %D0%A5%D0%B0%D0%B1%D1%80_files\69b77ca8275ff1a615bcacdd5607fb1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6323" name="Picture 3" descr="D:\Учебные материалы_2023-24\Управление данными 2023\Лекции 2023\Оконные функции SQL простым языком с примерами _ Хабр_files\69b77ca8275ff1a615bcacdd5607fb1a.png"/>
          <p:cNvPicPr>
            <a:picLocks noChangeAspect="1" noChangeArrowheads="1"/>
          </p:cNvPicPr>
          <p:nvPr/>
        </p:nvPicPr>
        <p:blipFill>
          <a:blip r:embed="rId3" cstate="print"/>
          <a:srcRect t="2273" r="3718" b="6818"/>
          <a:stretch>
            <a:fillRect/>
          </a:stretch>
        </p:blipFill>
        <p:spPr bwMode="auto">
          <a:xfrm>
            <a:off x="142843" y="714356"/>
            <a:ext cx="8786875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14282" y="3643314"/>
            <a:ext cx="8643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Оконные функции можно прописывать как под командой </a:t>
            </a:r>
            <a:r>
              <a:rPr lang="ru-RU" sz="2000" dirty="0" err="1"/>
              <a:t>SELECT</a:t>
            </a:r>
            <a:r>
              <a:rPr lang="ru-RU" sz="2000" dirty="0"/>
              <a:t>, так и в отдельном ключевом слове </a:t>
            </a:r>
            <a:r>
              <a:rPr lang="ru-RU" sz="2000" dirty="0" err="1"/>
              <a:t>WINDOW</a:t>
            </a:r>
            <a:r>
              <a:rPr lang="ru-RU" sz="2000" dirty="0"/>
              <a:t>, где окну дается </a:t>
            </a:r>
            <a:r>
              <a:rPr lang="ru-RU" sz="2000" dirty="0" err="1"/>
              <a:t>алиас</a:t>
            </a:r>
            <a:r>
              <a:rPr lang="ru-RU" sz="2000" dirty="0"/>
              <a:t> (псевдоним), к которому можно обращаться в </a:t>
            </a:r>
            <a:r>
              <a:rPr lang="ru-RU" sz="2000" dirty="0" err="1"/>
              <a:t>SELECT</a:t>
            </a:r>
            <a:r>
              <a:rPr lang="ru-RU" sz="2000" dirty="0"/>
              <a:t> выборке</a:t>
            </a:r>
            <a:r>
              <a:rPr lang="ru-RU" sz="2000" dirty="0" smtClean="0"/>
              <a:t>.</a:t>
            </a:r>
            <a:endParaRPr lang="ru-RU" dirty="0"/>
          </a:p>
        </p:txBody>
      </p:sp>
      <p:pic>
        <p:nvPicPr>
          <p:cNvPr id="2" name="Picture 2" descr="D:\Учебные материалы_2023-24\Управление данными 2023\Лекции 2023\Оконные функции SQL простым языком с примерами _ Хабр_files\a850c17e02bad1ffc7b82ba896ed74e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4643446"/>
            <a:ext cx="9144031" cy="1928826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dirty="0" smtClean="0">
                <a:latin typeface="Arial" charset="0"/>
              </a:rPr>
              <a:t>Классы Оконных функций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8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2465" name="Picture 1" descr="D:\Учебные материалы_2023-24\Управление данными 2023\Лекции 2023\Оконные функции SQL простым языком с примерами _ Хабр_files\dbc8adcb9ffeaddfca54a01cd101e75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642918"/>
            <a:ext cx="7030696" cy="355514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4071942"/>
            <a:ext cx="9144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 smtClean="0">
                <a:solidFill>
                  <a:srgbClr val="333333"/>
                </a:solidFill>
                <a:latin typeface="-apple-system"/>
              </a:rPr>
              <a:t>Можно применять любую из агрегирующих функций - </a:t>
            </a:r>
            <a:r>
              <a:rPr lang="ru-RU" sz="2000" b="0" i="0" dirty="0" err="1" smtClean="0">
                <a:solidFill>
                  <a:srgbClr val="333333"/>
                </a:solidFill>
                <a:latin typeface="-apple-system"/>
              </a:rPr>
              <a:t>SUM</a:t>
            </a:r>
            <a:r>
              <a:rPr lang="ru-RU" sz="2000" b="0" i="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ru-RU" sz="2000" b="0" i="0" dirty="0" err="1" smtClean="0">
                <a:solidFill>
                  <a:srgbClr val="333333"/>
                </a:solidFill>
                <a:latin typeface="-apple-system"/>
              </a:rPr>
              <a:t>AVG</a:t>
            </a:r>
            <a:r>
              <a:rPr lang="ru-RU" sz="2000" b="0" i="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ru-RU" sz="2000" b="0" i="0" dirty="0" err="1" smtClean="0">
                <a:solidFill>
                  <a:srgbClr val="333333"/>
                </a:solidFill>
                <a:latin typeface="-apple-system"/>
              </a:rPr>
              <a:t>COUNT</a:t>
            </a:r>
            <a:r>
              <a:rPr lang="ru-RU" sz="2000" b="0" i="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ru-RU" sz="2000" b="0" i="0" dirty="0" err="1" smtClean="0">
                <a:solidFill>
                  <a:srgbClr val="333333"/>
                </a:solidFill>
                <a:latin typeface="-apple-system"/>
              </a:rPr>
              <a:t>MIN</a:t>
            </a:r>
            <a:r>
              <a:rPr lang="ru-RU" sz="2000" b="0" i="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ru-RU" sz="2000" b="0" i="0" dirty="0" err="1" smtClean="0">
                <a:solidFill>
                  <a:srgbClr val="333333"/>
                </a:solidFill>
                <a:latin typeface="-apple-system"/>
              </a:rPr>
              <a:t>MAX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:</a:t>
            </a:r>
            <a:endParaRPr lang="en-US" sz="2000" b="0" i="0" dirty="0" smtClean="0">
              <a:solidFill>
                <a:srgbClr val="333333"/>
              </a:solidFill>
              <a:latin typeface="-apple-system"/>
            </a:endParaRPr>
          </a:p>
          <a:p>
            <a:r>
              <a:rPr lang="en-AU" sz="2000" b="1" dirty="0" smtClean="0">
                <a:latin typeface="Alef" pitchFamily="2" charset="-79"/>
                <a:cs typeface="Alef" pitchFamily="2" charset="-79"/>
              </a:rPr>
              <a:t>select name, subject, grade, </a:t>
            </a:r>
          </a:p>
          <a:p>
            <a:r>
              <a:rPr lang="ru-RU" sz="2000" b="1" dirty="0" smtClean="0">
                <a:latin typeface="Alef" pitchFamily="2" charset="-79"/>
                <a:cs typeface="Alef" pitchFamily="2" charset="-79"/>
              </a:rPr>
              <a:t>	</a:t>
            </a:r>
            <a:r>
              <a:rPr lang="en-AU" sz="2000" b="1" dirty="0" smtClean="0">
                <a:latin typeface="Alef" pitchFamily="2" charset="-79"/>
                <a:cs typeface="Alef" pitchFamily="2" charset="-79"/>
              </a:rPr>
              <a:t>sum(grade) over (partition by name) as </a:t>
            </a:r>
            <a:r>
              <a:rPr lang="en-AU" sz="2000" b="1" dirty="0" err="1" smtClean="0">
                <a:latin typeface="Alef" pitchFamily="2" charset="-79"/>
                <a:cs typeface="Alef" pitchFamily="2" charset="-79"/>
              </a:rPr>
              <a:t>sum_grade</a:t>
            </a:r>
            <a:r>
              <a:rPr lang="en-AU" sz="2000" b="1" dirty="0" smtClean="0">
                <a:latin typeface="Alef" pitchFamily="2" charset="-79"/>
                <a:cs typeface="Alef" pitchFamily="2" charset="-79"/>
              </a:rPr>
              <a:t>, </a:t>
            </a:r>
          </a:p>
          <a:p>
            <a:r>
              <a:rPr lang="ru-RU" sz="2000" b="1" dirty="0" smtClean="0">
                <a:latin typeface="Alef" pitchFamily="2" charset="-79"/>
                <a:cs typeface="Alef" pitchFamily="2" charset="-79"/>
              </a:rPr>
              <a:t>	</a:t>
            </a:r>
            <a:r>
              <a:rPr lang="en-AU" sz="2000" b="1" dirty="0" err="1" smtClean="0">
                <a:latin typeface="Alef" pitchFamily="2" charset="-79"/>
                <a:cs typeface="Alef" pitchFamily="2" charset="-79"/>
              </a:rPr>
              <a:t>avg</a:t>
            </a:r>
            <a:r>
              <a:rPr lang="en-AU" sz="2000" b="1" dirty="0" smtClean="0">
                <a:latin typeface="Alef" pitchFamily="2" charset="-79"/>
                <a:cs typeface="Alef" pitchFamily="2" charset="-79"/>
              </a:rPr>
              <a:t>(grade) over (partition by name) as </a:t>
            </a:r>
            <a:r>
              <a:rPr lang="en-AU" sz="2000" b="1" dirty="0" err="1" smtClean="0">
                <a:latin typeface="Alef" pitchFamily="2" charset="-79"/>
                <a:cs typeface="Alef" pitchFamily="2" charset="-79"/>
              </a:rPr>
              <a:t>avg_grade</a:t>
            </a:r>
            <a:r>
              <a:rPr lang="en-AU" sz="2000" b="1" dirty="0" smtClean="0">
                <a:latin typeface="Alef" pitchFamily="2" charset="-79"/>
                <a:cs typeface="Alef" pitchFamily="2" charset="-79"/>
              </a:rPr>
              <a:t>, </a:t>
            </a:r>
          </a:p>
          <a:p>
            <a:r>
              <a:rPr lang="ru-RU" sz="2000" b="1" dirty="0" smtClean="0">
                <a:latin typeface="Alef" pitchFamily="2" charset="-79"/>
                <a:cs typeface="Alef" pitchFamily="2" charset="-79"/>
              </a:rPr>
              <a:t>	</a:t>
            </a:r>
            <a:r>
              <a:rPr lang="en-AU" sz="2000" b="1" dirty="0" smtClean="0">
                <a:latin typeface="Alef" pitchFamily="2" charset="-79"/>
                <a:cs typeface="Alef" pitchFamily="2" charset="-79"/>
              </a:rPr>
              <a:t>count(grade) over (partition by name) as </a:t>
            </a:r>
            <a:r>
              <a:rPr lang="en-AU" sz="2000" b="1" dirty="0" err="1" smtClean="0">
                <a:latin typeface="Alef" pitchFamily="2" charset="-79"/>
                <a:cs typeface="Alef" pitchFamily="2" charset="-79"/>
              </a:rPr>
              <a:t>count_grade</a:t>
            </a:r>
            <a:r>
              <a:rPr lang="en-AU" sz="2000" b="1" dirty="0" smtClean="0">
                <a:latin typeface="Alef" pitchFamily="2" charset="-79"/>
                <a:cs typeface="Alef" pitchFamily="2" charset="-79"/>
              </a:rPr>
              <a:t>, </a:t>
            </a:r>
          </a:p>
          <a:p>
            <a:r>
              <a:rPr lang="ru-RU" sz="2000" b="1" dirty="0" smtClean="0">
                <a:latin typeface="Alef" pitchFamily="2" charset="-79"/>
                <a:cs typeface="Alef" pitchFamily="2" charset="-79"/>
              </a:rPr>
              <a:t>	</a:t>
            </a:r>
            <a:r>
              <a:rPr lang="en-AU" sz="2000" b="1" dirty="0" smtClean="0">
                <a:latin typeface="Alef" pitchFamily="2" charset="-79"/>
                <a:cs typeface="Alef" pitchFamily="2" charset="-79"/>
              </a:rPr>
              <a:t>min(grade) over (partition by name) as </a:t>
            </a:r>
            <a:r>
              <a:rPr lang="en-AU" sz="2000" b="1" dirty="0" err="1" smtClean="0">
                <a:latin typeface="Alef" pitchFamily="2" charset="-79"/>
                <a:cs typeface="Alef" pitchFamily="2" charset="-79"/>
              </a:rPr>
              <a:t>min_grade</a:t>
            </a:r>
            <a:r>
              <a:rPr lang="en-AU" sz="2000" b="1" dirty="0" smtClean="0">
                <a:latin typeface="Alef" pitchFamily="2" charset="-79"/>
                <a:cs typeface="Alef" pitchFamily="2" charset="-79"/>
              </a:rPr>
              <a:t>, </a:t>
            </a:r>
          </a:p>
          <a:p>
            <a:r>
              <a:rPr lang="ru-RU" sz="2000" b="1" dirty="0" smtClean="0">
                <a:latin typeface="Alef" pitchFamily="2" charset="-79"/>
                <a:cs typeface="Alef" pitchFamily="2" charset="-79"/>
              </a:rPr>
              <a:t>	</a:t>
            </a:r>
            <a:r>
              <a:rPr lang="en-AU" sz="2000" b="1" dirty="0" smtClean="0">
                <a:latin typeface="Alef" pitchFamily="2" charset="-79"/>
                <a:cs typeface="Alef" pitchFamily="2" charset="-79"/>
              </a:rPr>
              <a:t>max(grade) over (partition by name) as </a:t>
            </a:r>
            <a:r>
              <a:rPr lang="en-AU" sz="2000" b="1" dirty="0" err="1" smtClean="0">
                <a:latin typeface="Alef" pitchFamily="2" charset="-79"/>
                <a:cs typeface="Alef" pitchFamily="2" charset="-79"/>
              </a:rPr>
              <a:t>max_grade</a:t>
            </a:r>
            <a:r>
              <a:rPr lang="en-AU" sz="2000" b="1" dirty="0" smtClean="0">
                <a:latin typeface="Alef" pitchFamily="2" charset="-79"/>
                <a:cs typeface="Alef" pitchFamily="2" charset="-79"/>
              </a:rPr>
              <a:t> </a:t>
            </a:r>
            <a:endParaRPr lang="ru-RU" sz="2000" b="1" dirty="0" smtClean="0">
              <a:latin typeface="Alef" pitchFamily="2" charset="-79"/>
              <a:cs typeface="Alef" pitchFamily="2" charset="-79"/>
            </a:endParaRPr>
          </a:p>
          <a:p>
            <a:r>
              <a:rPr lang="en-AU" sz="2000" b="1" dirty="0" smtClean="0">
                <a:latin typeface="Alef" pitchFamily="2" charset="-79"/>
                <a:cs typeface="Alef" pitchFamily="2" charset="-79"/>
              </a:rPr>
              <a:t>from </a:t>
            </a:r>
            <a:r>
              <a:rPr lang="en-AU" sz="2000" b="1" dirty="0" err="1" smtClean="0">
                <a:latin typeface="Alef" pitchFamily="2" charset="-79"/>
                <a:cs typeface="Alef" pitchFamily="2" charset="-79"/>
              </a:rPr>
              <a:t>student_grades</a:t>
            </a:r>
            <a:r>
              <a:rPr lang="en-AU" sz="2000" b="1" dirty="0" smtClean="0">
                <a:latin typeface="Alef" pitchFamily="2" charset="-79"/>
                <a:cs typeface="Alef" pitchFamily="2" charset="-79"/>
              </a:rPr>
              <a:t>;</a:t>
            </a:r>
            <a:endParaRPr lang="ru-RU" sz="2000" b="1" dirty="0">
              <a:cs typeface="Alef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714356"/>
            <a:ext cx="878687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ru-RU" dirty="0" smtClean="0">
                <a:latin typeface="Arial" pitchFamily="34" charset="0"/>
                <a:cs typeface="Arial" pitchFamily="34" charset="0"/>
              </a:rPr>
              <a:t>Агрегирующие (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Aggregate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); Ранжирующие (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Ranking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); Функции смещения (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Value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/>
            <a:r>
              <a:rPr lang="en-US" dirty="0" err="1" smtClean="0">
                <a:latin typeface="Arial" pitchFamily="34" charset="0"/>
                <a:cs typeface="Arial" pitchFamily="34" charset="0"/>
              </a:rPr>
              <a:t>PostgreSQL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https://postgrespro.ru/docs/postgrespro/14/functions-window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ru-RU" sz="3200" b="1" dirty="0" smtClean="0">
                <a:latin typeface="Arial" charset="0"/>
              </a:rPr>
              <a:t>Применение агрегирующих функций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66577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B2A39-5504-43A3-9849-E68EBF7BA33A}" type="slidenum">
              <a:rPr lang="ru-RU" smtClean="0">
                <a:solidFill>
                  <a:srgbClr val="000000"/>
                </a:solidFill>
                <a:latin typeface="Arial" charset="0"/>
              </a:rPr>
              <a:pPr/>
              <a:t>9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0417" name="Picture 1" descr="C:\Users\User\YandexDisk\Скриншоты\2023-10-05_13-27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951" y="3857628"/>
            <a:ext cx="8954049" cy="2520961"/>
          </a:xfrm>
          <a:prstGeom prst="rect">
            <a:avLst/>
          </a:prstGeom>
          <a:noFill/>
        </p:spPr>
      </p:pic>
      <p:pic>
        <p:nvPicPr>
          <p:cNvPr id="60418" name="Picture 2" descr="D:\Учебные материалы_2023-24\Управление данными 2023\Лекции 2023\Оконные функции SQL простым языком с примерами _ Хабр_files\0fe1fdc331511bfdd7ec7c81710a181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50" y="857232"/>
            <a:ext cx="8972550" cy="2181225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Новая презентация">
  <a:themeElements>
    <a:clrScheme name="Новая презентаци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Новая презентация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Новая презентаци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Новая презентация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44956</TotalTime>
  <Words>1896</Words>
  <Application>Microsoft Office PowerPoint</Application>
  <PresentationFormat>Экран (4:3)</PresentationFormat>
  <Paragraphs>565</Paragraphs>
  <Slides>42</Slides>
  <Notes>36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42</vt:i4>
      </vt:variant>
    </vt:vector>
  </HeadingPairs>
  <TitlesOfParts>
    <vt:vector size="45" baseType="lpstr">
      <vt:lpstr>Тема Office</vt:lpstr>
      <vt:lpstr>Новая презентация</vt:lpstr>
      <vt:lpstr>Оформление по умолчанию</vt:lpstr>
      <vt:lpstr>Лекция 6</vt:lpstr>
      <vt:lpstr>Использование GROUP BY</vt:lpstr>
      <vt:lpstr>Таблица БД для примера</vt:lpstr>
      <vt:lpstr>Определения</vt:lpstr>
      <vt:lpstr>Пример </vt:lpstr>
      <vt:lpstr>Отличие оконных функций от функций агрегации с группировкой</vt:lpstr>
      <vt:lpstr>Синтаксис оконных функций</vt:lpstr>
      <vt:lpstr>Классы Оконных функций</vt:lpstr>
      <vt:lpstr>Применение агрегирующих функций</vt:lpstr>
      <vt:lpstr>Применение агрегирующих функций (2)</vt:lpstr>
      <vt:lpstr>Применение агрегирующих функций (3)</vt:lpstr>
      <vt:lpstr>Ранжирующие оконные функции</vt:lpstr>
      <vt:lpstr>Применение ранжирующих функций</vt:lpstr>
      <vt:lpstr>Функции смещения</vt:lpstr>
      <vt:lpstr>Таблица для примера </vt:lpstr>
      <vt:lpstr>Применение функции смещения</vt:lpstr>
      <vt:lpstr>Аналитические функции</vt:lpstr>
      <vt:lpstr>Порядок расчета оконных функций </vt:lpstr>
      <vt:lpstr>Порядок расчета оконных функций </vt:lpstr>
      <vt:lpstr>Слайд 20</vt:lpstr>
      <vt:lpstr>Самосоединение</vt:lpstr>
      <vt:lpstr>Результат самосоединения</vt:lpstr>
      <vt:lpstr>Подзапросы</vt:lpstr>
      <vt:lpstr>Пример БД: проектная организация</vt:lpstr>
      <vt:lpstr>Данные таблицы Emp (сотрудники)</vt:lpstr>
      <vt:lpstr>Расположение подзапросов в команде select</vt:lpstr>
      <vt:lpstr>Примеры использования подзапросов в части WHERE</vt:lpstr>
      <vt:lpstr>Расположение подзапросов в команде select</vt:lpstr>
      <vt:lpstr>Расположение подзапросов в команде select</vt:lpstr>
      <vt:lpstr>Подробнее о подзапросах</vt:lpstr>
      <vt:lpstr>Подзапросы </vt:lpstr>
      <vt:lpstr>Подзапросы</vt:lpstr>
      <vt:lpstr>Подзапрос</vt:lpstr>
      <vt:lpstr>Подзапрос</vt:lpstr>
      <vt:lpstr>Подзапрос</vt:lpstr>
      <vt:lpstr>Подзапрос</vt:lpstr>
      <vt:lpstr>Коррелированные подзапросы</vt:lpstr>
      <vt:lpstr>Слайд 38</vt:lpstr>
      <vt:lpstr>Построение предиката для подзапроса, возвращающего несколько строк</vt:lpstr>
      <vt:lpstr>ANY и ALL</vt:lpstr>
      <vt:lpstr>Применение подзапросов в операторах изменения данных</vt:lpstr>
      <vt:lpstr>Расположение подзапросов в командах DML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3</dc:title>
  <dc:creator>User</dc:creator>
  <cp:lastModifiedBy>User</cp:lastModifiedBy>
  <cp:revision>73</cp:revision>
  <dcterms:created xsi:type="dcterms:W3CDTF">2023-09-08T13:30:27Z</dcterms:created>
  <dcterms:modified xsi:type="dcterms:W3CDTF">2023-10-09T18:47:24Z</dcterms:modified>
</cp:coreProperties>
</file>