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8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6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92" r:id="rId30"/>
    <p:sldId id="286" r:id="rId31"/>
    <p:sldId id="287" r:id="rId32"/>
    <p:sldId id="290" r:id="rId33"/>
  </p:sldIdLst>
  <p:sldSz cx="1080135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>
      <p:cViewPr varScale="1">
        <p:scale>
          <a:sx n="73" d="100"/>
          <a:sy n="73" d="100"/>
        </p:scale>
        <p:origin x="-930" y="-10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978D-C806-45F1-86E6-2C4AFC8296EA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45F-042F-4001-848F-E1D64C4614F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F9267-7BA3-4227-AFAA-6A5867F0E408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3DD1C-B3E6-4E46-AA6D-DAF7F209A05A}" type="slidenum">
              <a:rPr lang="ru-RU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E9795-929E-4C6D-878D-0D1465665DD0}" type="slidenum">
              <a:rPr lang="ru-RU"/>
              <a:pPr/>
              <a:t>12</a:t>
            </a:fld>
            <a:endParaRPr lang="ru-RU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A8BFF3-721D-41AC-83DB-BF36B3D68E4A}" type="slidenum">
              <a:rPr lang="ru-RU"/>
              <a:pPr/>
              <a:t>14</a:t>
            </a:fld>
            <a:endParaRPr 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C4BA3-068D-4248-9DF4-5A6A618A485C}" type="slidenum">
              <a:rPr lang="ru-RU"/>
              <a:pPr/>
              <a:t>15</a:t>
            </a:fld>
            <a:endParaRPr lang="ru-RU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CA6F7-9B1F-4E6A-A2A1-B6C936820631}" type="slidenum">
              <a:rPr lang="ru-RU"/>
              <a:pPr/>
              <a:t>16</a:t>
            </a:fld>
            <a:endParaRPr lang="ru-R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F8D5C-075B-4B38-B22A-F9BBE1D745B6}" type="slidenum">
              <a:rPr lang="ru-RU"/>
              <a:pPr/>
              <a:t>17</a:t>
            </a:fld>
            <a:endParaRPr lang="ru-RU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3A64-8293-401B-B527-181738C59B66}" type="slidenum">
              <a:rPr lang="ru-RU"/>
              <a:pPr/>
              <a:t>18</a:t>
            </a:fld>
            <a:endParaRPr lang="ru-RU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A633E-A891-458B-8431-8E0E8F7E76EF}" type="slidenum">
              <a:rPr lang="ru-RU"/>
              <a:pPr/>
              <a:t>19</a:t>
            </a:fld>
            <a:endParaRPr lang="ru-RU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EC34D-D1B9-4187-9E30-8070BBEE4A10}" type="slidenum">
              <a:rPr lang="ru-RU"/>
              <a:pPr/>
              <a:t>20</a:t>
            </a:fld>
            <a:endParaRPr lang="ru-RU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3962D-D520-4100-AD23-BABA08800C8F}" type="slidenum">
              <a:rPr lang="ru-RU"/>
              <a:pPr/>
              <a:t>21</a:t>
            </a:fld>
            <a:endParaRPr lang="ru-RU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7DA95-5CD0-410A-9D10-3C07FE742764}" type="slidenum">
              <a:rPr lang="ru-RU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27D53-E336-4DAB-BA62-8E18E7351A12}" type="slidenum">
              <a:rPr lang="ru-RU"/>
              <a:pPr/>
              <a:t>22</a:t>
            </a:fld>
            <a:endParaRPr lang="ru-RU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9D4EB-9F42-43BD-950A-E2D2AEC266B4}" type="slidenum">
              <a:rPr lang="ru-RU"/>
              <a:pPr/>
              <a:t>23</a:t>
            </a:fld>
            <a:endParaRPr lang="ru-RU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794D4-2582-43EF-AC73-A4DFFF42B655}" type="slidenum">
              <a:rPr lang="ru-RU"/>
              <a:pPr/>
              <a:t>24</a:t>
            </a:fld>
            <a:endParaRPr lang="ru-RU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A198B-23B2-474E-9B43-576174579CFB}" type="slidenum">
              <a:rPr lang="ru-RU"/>
              <a:pPr/>
              <a:t>25</a:t>
            </a:fld>
            <a:endParaRPr lang="ru-RU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9C0D0-E928-4209-A7A6-51401628490D}" type="slidenum">
              <a:rPr lang="ru-RU"/>
              <a:pPr/>
              <a:t>26</a:t>
            </a:fld>
            <a:endParaRPr lang="ru-RU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1DFBD-5897-43B1-A6E0-89F2431F6F8C}" type="slidenum">
              <a:rPr lang="ru-RU"/>
              <a:pPr/>
              <a:t>27</a:t>
            </a:fld>
            <a:endParaRPr lang="ru-R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2DB5C-DF0D-42EF-8721-11F0C117E8D8}" type="slidenum">
              <a:rPr lang="ru-RU"/>
              <a:pPr/>
              <a:t>28</a:t>
            </a:fld>
            <a:endParaRPr lang="ru-RU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62497-00C0-4E1D-9FD8-59F5E90CDBAC}" type="slidenum">
              <a:rPr lang="ru-RU"/>
              <a:pPr/>
              <a:t>29</a:t>
            </a:fld>
            <a:endParaRPr lang="ru-RU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62497-00C0-4E1D-9FD8-59F5E90CDBAC}" type="slidenum">
              <a:rPr lang="ru-RU"/>
              <a:pPr/>
              <a:t>30</a:t>
            </a:fld>
            <a:endParaRPr lang="ru-RU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67902-EB8C-4517-A74A-5C5654153105}" type="slidenum">
              <a:rPr lang="ru-RU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F39FF-C161-465D-B73B-6036D4B82C0E}" type="slidenum">
              <a:rPr lang="ru-RU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955CC-580E-4CDF-863D-F19F27F9E895}" type="slidenum">
              <a:rPr lang="ru-RU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E10C1-5086-4616-B549-466BC5CC0C20}" type="slidenum">
              <a:rPr lang="ru-RU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94B7B-45EC-4462-9994-42F1101B6FA2}" type="slidenum">
              <a:rPr lang="ru-RU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50DF4-4FA6-49FA-8828-473284831BF1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6D177-A8B8-4704-941A-02B39A040FF2}" type="slidenum">
              <a:rPr lang="ru-RU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101" y="2130434"/>
            <a:ext cx="918114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04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30979" y="274647"/>
            <a:ext cx="2430304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40067" y="274647"/>
            <a:ext cx="711088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101" y="2130434"/>
            <a:ext cx="918114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04" y="3886200"/>
            <a:ext cx="756094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85BE6-520D-4412-A99E-F491F89841A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5736-9BC2-45EA-9D6D-5D7C2C2EE6B4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32" y="4406909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67B3-F623-4BDC-BE47-B083C849E0B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1903" y="908050"/>
            <a:ext cx="5055632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47559" y="908050"/>
            <a:ext cx="5057507" cy="568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961B-0881-4C21-B39B-9262A92913A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86941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86941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F7F56-25B8-4299-BC78-7CC544A66AA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653DF-6DFA-48C2-9D9D-A7189A85438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31174-6A12-41AD-91D9-8BA0C8B48EF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3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23029" y="273059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0073" y="1435103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4C73C-A79E-4306-BA29-7EF3A364C88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36DB8-2A73-401B-9603-D4ABF1FE561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B962D-0CE3-4C1F-88C8-91C8EBBC531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2241" y="274638"/>
            <a:ext cx="2572822" cy="63230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11907" y="274638"/>
            <a:ext cx="7540317" cy="63230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CB18-AF4E-46D6-83C3-0F303DF5F8F8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4175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11903" y="908050"/>
            <a:ext cx="5055632" cy="568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447559" y="908050"/>
            <a:ext cx="505750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447559" y="3829050"/>
            <a:ext cx="5057507" cy="276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29F6E-F20C-479A-97D0-B2F0324D7CE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101" y="2130432"/>
            <a:ext cx="9181148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04" y="3886200"/>
            <a:ext cx="756094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468A-4B55-4FCC-A334-64177273590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D32DB-1A12-412F-87B5-5A1DEC79F5B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32" y="4406907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37B3A-A24F-4A8C-8ACC-25913833AAB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40068" y="1600206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90686" y="1600206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F117-F6B2-4B16-BFC8-3C13C1DD672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86940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86940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BD9D4-F536-4FB7-981B-85D87339925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7EEE-43D6-4981-921B-06CF4B2400F5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32" y="4406909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D3D12-5BE2-41AC-98F9-B2FDB119693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0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23029" y="273057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0070" y="1435103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B0E1F-7E32-4B0A-BCCE-D9BA7EB5240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E6E6-E7CC-4EAB-8E38-90997C81F2F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5BDC2-81B3-4E88-A8D8-D17C75691D9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30979" y="274645"/>
            <a:ext cx="2430304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40067" y="274645"/>
            <a:ext cx="7110889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BDF30-DA7C-4455-A7F0-198D2B502B7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40068" y="1600206"/>
            <a:ext cx="4770596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490686" y="1600200"/>
            <a:ext cx="4770596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5490686" y="3938595"/>
            <a:ext cx="4770596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EA313-F459-4791-AFEE-150F2F5A4CF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40068" y="1600206"/>
            <a:ext cx="4770596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90686" y="1600206"/>
            <a:ext cx="4770596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F921C-56EA-4813-AFF5-08182F42438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40068" y="1600200"/>
            <a:ext cx="4770596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490686" y="1600200"/>
            <a:ext cx="4770596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540069" y="3938595"/>
            <a:ext cx="9721215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96A-F4A1-4D0D-B01C-5A7805B40D5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40068" y="1600206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90686" y="1600206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86941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486941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3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23029" y="273059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0073" y="1435103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9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9" y="1600206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40069" y="6356359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47D5-B385-40B0-8F8E-60C914342C82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90461" y="6356359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40969" y="6356359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80FF-529C-4F7A-8F1A-EA3FECF711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0069" y="274638"/>
            <a:ext cx="972121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906" y="908050"/>
            <a:ext cx="10293161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50644" y="6453197"/>
            <a:ext cx="52319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B4ADC-24F2-44D8-ACC8-C2BDE9F09F48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0424" y="274638"/>
            <a:ext cx="972050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424" y="1600204"/>
            <a:ext cx="97205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0424" y="6245225"/>
            <a:ext cx="25196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90283" y="6245225"/>
            <a:ext cx="34207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1324" y="6245225"/>
            <a:ext cx="251960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F3CE04-797B-4EE1-953E-01353AC41498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7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Варианты объединения запросов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Пр</a:t>
            </a:r>
            <a:r>
              <a:rPr lang="ru-RU" dirty="0">
                <a:solidFill>
                  <a:schemeClr val="tx1"/>
                </a:solidFill>
              </a:rPr>
              <a:t>е</a:t>
            </a:r>
            <a:r>
              <a:rPr lang="ru-RU" dirty="0" smtClean="0">
                <a:solidFill>
                  <a:schemeClr val="tx1"/>
                </a:solidFill>
              </a:rPr>
              <a:t>дставления (</a:t>
            </a:r>
            <a:r>
              <a:rPr lang="en-US" dirty="0" smtClean="0">
                <a:solidFill>
                  <a:schemeClr val="tx1"/>
                </a:solidFill>
              </a:rPr>
              <a:t>View)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5177DF-14D8-4F71-BEBE-D558C10D863C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84"/>
            <a:ext cx="9721215" cy="417513"/>
          </a:xfrm>
        </p:spPr>
        <p:txBody>
          <a:bodyPr/>
          <a:lstStyle/>
          <a:p>
            <a:pPr eaLnBrk="1" hangingPunct="1"/>
            <a:r>
              <a:rPr lang="ru-RU" sz="2800" smtClean="0"/>
              <a:t>EXCEPT-объединение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161" y="642938"/>
            <a:ext cx="10293161" cy="1657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smtClean="0"/>
              <a:t>Фраза </a:t>
            </a:r>
            <a:r>
              <a:rPr lang="ru-RU" sz="2000" b="1" smtClean="0"/>
              <a:t>EXCEPT</a:t>
            </a:r>
            <a:r>
              <a:rPr lang="ru-RU" sz="2000" smtClean="0"/>
              <a:t> позволяет выбрать только те строки, которые присутствуют в первом объединяемом результирующем наборе, но отсутствуют во втором результирующем наборе. </a:t>
            </a:r>
          </a:p>
          <a:p>
            <a:pPr eaLnBrk="1" hangingPunct="1">
              <a:lnSpc>
                <a:spcPct val="80000"/>
              </a:lnSpc>
            </a:pPr>
            <a:r>
              <a:rPr lang="ru-RU" sz="2000" smtClean="0"/>
              <a:t>Фразы </a:t>
            </a:r>
            <a:r>
              <a:rPr lang="ru-RU" sz="2000" b="1" smtClean="0"/>
              <a:t>INTERSECT</a:t>
            </a:r>
            <a:r>
              <a:rPr lang="ru-RU" sz="2000" smtClean="0"/>
              <a:t> и </a:t>
            </a:r>
            <a:r>
              <a:rPr lang="ru-RU" sz="2000" b="1" smtClean="0"/>
              <a:t>EXCEPT</a:t>
            </a:r>
            <a:r>
              <a:rPr lang="ru-RU" sz="2000" smtClean="0"/>
              <a:t> должны поддерживаться только при полном уровне соответствия стандарту SQL-92. Так, некоторые СУБД вместо фразы </a:t>
            </a:r>
            <a:r>
              <a:rPr lang="ru-RU" sz="2000" b="1" smtClean="0"/>
              <a:t>EXCEPT</a:t>
            </a:r>
            <a:r>
              <a:rPr lang="ru-RU" sz="2000" smtClean="0"/>
              <a:t> поддерживают опцию </a:t>
            </a:r>
            <a:r>
              <a:rPr lang="ru-RU" sz="2000" b="1" smtClean="0"/>
              <a:t>MINUS</a:t>
            </a:r>
            <a:r>
              <a:rPr lang="ru-RU" sz="2000" smtClean="0"/>
              <a:t> 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 cstate="print"/>
          <a:srcRect t="17154" r="53853" b="3334"/>
          <a:stretch>
            <a:fillRect/>
          </a:stretch>
        </p:blipFill>
        <p:spPr bwMode="auto">
          <a:xfrm>
            <a:off x="843861" y="2286000"/>
            <a:ext cx="3883611" cy="4357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50249" t="17154" r="5211" b="3334"/>
          <a:stretch>
            <a:fillRect/>
          </a:stretch>
        </p:blipFill>
        <p:spPr bwMode="auto">
          <a:xfrm>
            <a:off x="6328918" y="2286000"/>
            <a:ext cx="3797349" cy="441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2E21FD-320D-4570-8E69-5429EBB00AEA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000" smtClean="0"/>
              <a:t>Если не используется ключевое слово </a:t>
            </a:r>
            <a:r>
              <a:rPr lang="ru-RU" sz="2000" b="1" smtClean="0"/>
              <a:t>ALL</a:t>
            </a:r>
            <a:r>
              <a:rPr lang="ru-RU" sz="2000" smtClean="0"/>
              <a:t> (по умолчанию подразумевается </a:t>
            </a:r>
            <a:r>
              <a:rPr lang="ru-RU" sz="2000" b="1" smtClean="0"/>
              <a:t>DISTINCT</a:t>
            </a:r>
            <a:r>
              <a:rPr lang="ru-RU" sz="2000" smtClean="0"/>
              <a:t>), то при выполнении операции автоматически устраняются дубликаты строк. </a:t>
            </a:r>
          </a:p>
          <a:p>
            <a:pPr eaLnBrk="1" hangingPunct="1"/>
            <a:r>
              <a:rPr lang="ru-RU" sz="2000" smtClean="0"/>
              <a:t>Если указано </a:t>
            </a:r>
            <a:r>
              <a:rPr lang="ru-RU" sz="2000" b="1" smtClean="0"/>
              <a:t>ALL</a:t>
            </a:r>
            <a:r>
              <a:rPr lang="ru-RU" sz="2000" smtClean="0"/>
              <a:t>, то количество дублированных строк подчиняется следующим правилам (n1 - число дубликатов строк первого запроса, n2 - число дубликатов строк второго запроса):</a:t>
            </a:r>
            <a:br>
              <a:rPr lang="ru-RU" sz="2000" smtClean="0"/>
            </a:br>
            <a:endParaRPr lang="ru-RU" sz="2000" smtClean="0"/>
          </a:p>
          <a:p>
            <a:pPr eaLnBrk="1" hangingPunct="1">
              <a:buFontTx/>
              <a:buNone/>
            </a:pPr>
            <a:r>
              <a:rPr lang="ru-RU" sz="2000" b="1" smtClean="0"/>
              <a:t>INTERSECT ALL</a:t>
            </a:r>
            <a:r>
              <a:rPr lang="ru-RU" sz="2000" smtClean="0"/>
              <a:t>: min(n1, n2) и </a:t>
            </a:r>
          </a:p>
          <a:p>
            <a:pPr eaLnBrk="1" hangingPunct="1">
              <a:buFontTx/>
              <a:buNone/>
            </a:pPr>
            <a:r>
              <a:rPr lang="ru-RU" sz="2000" b="1" smtClean="0"/>
              <a:t>EXCEPT ALL</a:t>
            </a:r>
            <a:r>
              <a:rPr lang="ru-RU" sz="2000" smtClean="0"/>
              <a:t>: n1 - n2, если n1&gt;n2.</a:t>
            </a:r>
          </a:p>
          <a:p>
            <a:pPr algn="just" eaLnBrk="1" hangingPunct="1"/>
            <a:endParaRPr lang="ru-RU" sz="2000" smtClean="0"/>
          </a:p>
          <a:p>
            <a:pPr eaLnBrk="1" hangingPunct="1">
              <a:buFontTx/>
              <a:buNone/>
            </a:pPr>
            <a:r>
              <a:rPr lang="ru-RU" sz="2000" smtClean="0"/>
              <a:t>Фраза </a:t>
            </a:r>
            <a:r>
              <a:rPr lang="ru-RU" sz="2000" b="1" smtClean="0"/>
              <a:t>CORRESPONDING BY</a:t>
            </a:r>
            <a:r>
              <a:rPr lang="ru-RU" sz="2000" smtClean="0"/>
              <a:t> позволяет использовать в объединяемых запросах различное число столбцов: в результирующий набор будут включены только столбцы, указанные в списке. </a:t>
            </a:r>
          </a:p>
          <a:p>
            <a:pPr eaLnBrk="1" hangingPunct="1"/>
            <a:r>
              <a:rPr lang="ru-RU" sz="2000" smtClean="0"/>
              <a:t>Этот список также определяет порядок включения столбцов в результирующий набор.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1EFD3-C5D9-428D-9F02-5950485982F9}" type="slidenum">
              <a:rPr lang="ru-RU"/>
              <a:pPr/>
              <a:t>12</a:t>
            </a:fld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Создание представлений</a:t>
            </a:r>
            <a:br>
              <a:rPr lang="ru-RU"/>
            </a:b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45BD9-A1EB-4795-B96B-91CF70D84FC8}" type="slidenum">
              <a:rPr lang="ru-RU"/>
              <a:pPr/>
              <a:t>13</a:t>
            </a:fld>
            <a:endParaRPr lang="ru-RU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Основные объекты БД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ru-RU"/>
              <a:t> 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таблицы;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индексы;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представления;</a:t>
            </a:r>
            <a:endParaRPr lang="en-US"/>
          </a:p>
          <a:p>
            <a:pPr marL="457200" indent="-457200">
              <a:buFontTx/>
              <a:buAutoNum type="arabicPeriod"/>
            </a:pPr>
            <a:r>
              <a:rPr lang="ru-RU"/>
              <a:t>триггеры;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хранимые процедуры и функции;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курсоры;</a:t>
            </a:r>
          </a:p>
          <a:p>
            <a:pPr marL="457200" indent="-457200">
              <a:buFontTx/>
              <a:buAutoNum type="arabicPeriod"/>
            </a:pPr>
            <a:r>
              <a:rPr lang="ru-RU"/>
              <a:t>системный словарь, содержащий метаданные.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C191D-4884-4389-882A-821F9D8DB062}" type="slidenum">
              <a:rPr lang="ru-RU"/>
              <a:pPr/>
              <a:t>14</a:t>
            </a:fld>
            <a:endParaRPr lang="ru-RU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1092"/>
            <a:ext cx="9721215" cy="417512"/>
          </a:xfrm>
        </p:spPr>
        <p:txBody>
          <a:bodyPr/>
          <a:lstStyle/>
          <a:p>
            <a:r>
              <a:rPr lang="ru-RU" sz="2800" dirty="0"/>
              <a:t>Что такое представление?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63" y="571480"/>
            <a:ext cx="10572823" cy="6286520"/>
          </a:xfrm>
        </p:spPr>
        <p:txBody>
          <a:bodyPr/>
          <a:lstStyle/>
          <a:p>
            <a:r>
              <a:rPr lang="ru-RU" sz="2000" dirty="0"/>
              <a:t>Типы таблиц, с которыми вы имели дело до сих пор, назывались — </a:t>
            </a:r>
            <a:r>
              <a:rPr lang="ru-RU" sz="2000" b="1" i="1" dirty="0"/>
              <a:t>базовыми</a:t>
            </a:r>
            <a:r>
              <a:rPr lang="ru-RU" sz="2000" i="1" dirty="0"/>
              <a:t> </a:t>
            </a:r>
            <a:r>
              <a:rPr lang="ru-RU" sz="2000" b="1" i="1" dirty="0"/>
              <a:t>таблицами</a:t>
            </a:r>
            <a:r>
              <a:rPr lang="ru-RU" sz="2000" dirty="0"/>
              <a:t>. Это — таблицы, которые содержат данные. </a:t>
            </a:r>
            <a:endParaRPr lang="en-US" sz="2000" dirty="0"/>
          </a:p>
          <a:p>
            <a:r>
              <a:rPr lang="ru-RU" sz="2000" dirty="0"/>
              <a:t>Однако имеется другой вид таблиц — представления. </a:t>
            </a:r>
            <a:r>
              <a:rPr lang="ru-RU" sz="2000" b="1" i="1" dirty="0"/>
              <a:t>Представления</a:t>
            </a:r>
            <a:r>
              <a:rPr lang="ru-RU" sz="2000" dirty="0"/>
              <a:t> — это таблицы, чье содержание выбирается или получается из других таблиц. </a:t>
            </a:r>
            <a:endParaRPr lang="en-US" sz="2000" dirty="0"/>
          </a:p>
          <a:p>
            <a:r>
              <a:rPr lang="ru-RU" sz="2000" dirty="0"/>
              <a:t>Они работают в запросах и операторах </a:t>
            </a:r>
            <a:r>
              <a:rPr lang="ru-RU" sz="2000" dirty="0" err="1"/>
              <a:t>DML</a:t>
            </a:r>
            <a:r>
              <a:rPr lang="ru-RU" sz="2000" dirty="0"/>
              <a:t> точно также как и основные таблицы, но не содержат никаких собственных данных.</a:t>
            </a:r>
            <a:endParaRPr lang="en-US" sz="2000" dirty="0"/>
          </a:p>
          <a:p>
            <a:r>
              <a:rPr lang="ru-RU" sz="2000" dirty="0"/>
              <a:t>Представления подобны окнам, через которые вы просматриваете информацию (как она есть, или в другой форме, как вы потом увидите), которая фактически хранится в базовой таблице.</a:t>
            </a:r>
            <a:endParaRPr lang="en-US" sz="2000" dirty="0"/>
          </a:p>
          <a:p>
            <a:r>
              <a:rPr lang="ru-RU" sz="2000" dirty="0"/>
              <a:t> </a:t>
            </a:r>
            <a:r>
              <a:rPr lang="ru-RU" sz="2000" b="1" i="1" dirty="0"/>
              <a:t>Представление</a:t>
            </a:r>
            <a:r>
              <a:rPr lang="ru-RU" sz="2000" dirty="0"/>
              <a:t> — это фактически запрос, который выполняется всякий раз, когда представление становится темой команды. Вывод запроса при этом в каждый момент становится содержанием представления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Активное использование представлений </a:t>
            </a:r>
            <a:r>
              <a:rPr lang="ru-RU" sz="2000" dirty="0" smtClean="0"/>
              <a:t>— это ключевой аспект хорошего проектирования баз данных </a:t>
            </a:r>
            <a:r>
              <a:rPr lang="ru-RU" sz="2000" dirty="0" err="1" smtClean="0"/>
              <a:t>SQL</a:t>
            </a:r>
            <a:r>
              <a:rPr lang="ru-RU" sz="2000" dirty="0" smtClean="0"/>
              <a:t>. Они позволяют вам скрыть внутреннее устройство ваших таблиц, которые могут меняться по мере развития приложения, за надёжными интерфейсами.</a:t>
            </a:r>
          </a:p>
          <a:p>
            <a:r>
              <a:rPr lang="ru-RU" sz="2000" b="1" dirty="0" smtClean="0"/>
              <a:t>Представления</a:t>
            </a:r>
            <a:r>
              <a:rPr lang="ru-RU" sz="2000" dirty="0" smtClean="0"/>
              <a:t> можно использовать практически везде, где можно использовать обычные таблицы. И довольно часто представления создаются на базе других представлений.</a:t>
            </a:r>
          </a:p>
          <a:p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5A0E-810F-4590-A1B5-225A13BC5FDB}" type="slidenum">
              <a:rPr lang="ru-RU"/>
              <a:pPr/>
              <a:t>15</a:t>
            </a:fld>
            <a:endParaRPr lang="ru-RU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52"/>
            <a:ext cx="9721215" cy="417512"/>
          </a:xfrm>
        </p:spPr>
        <p:txBody>
          <a:bodyPr/>
          <a:lstStyle/>
          <a:p>
            <a:r>
              <a:rPr lang="ru-RU" sz="2800" dirty="0" smtClean="0"/>
              <a:t>Представления (VIEW)</a:t>
            </a:r>
            <a:endParaRPr lang="ru-RU" sz="2800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10801350" cy="6121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 smtClean="0"/>
              <a:t>Представляют </a:t>
            </a:r>
            <a:r>
              <a:rPr lang="ru-RU" sz="2100" dirty="0"/>
              <a:t>собой временные, производные ( виртуальные) таблицы и являются объектами базы данных, информация в которых не хранится постоянно, как в базовых таблицах, а формируется динамически при обращении к ним.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/>
              <a:t>Обычные таблицы относятся к базовым, т.е. содержащим данные и постоянно находящимся на устройстве хранения информации. Представление не может существовать само по себе, а определяется только в терминах одной или нескольких таблиц.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/>
              <a:t>Применение представлений позволяет разработчику базы данных обеспечить каждому пользователю или группе пользователей наиболее подходящие способы работы с данными, что решает проблему простоты их использования и безопасности.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/>
              <a:t>Содержимое представлений выбирается из других таблиц с помощью выполнения запроса, причем при изменении значений в таблицах данные в представлении автоматически меняются.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b="1" dirty="0"/>
              <a:t>Представление</a:t>
            </a:r>
            <a:r>
              <a:rPr lang="ru-RU" sz="2100" dirty="0"/>
              <a:t> - это фактически тот же запрос, который выполняется всякий раз при участии в какой-либо команде.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/>
              <a:t>Результат выполнения этого запроса в каждый момент времени становится содержанием представления.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100" dirty="0"/>
              <a:t>У пользователя создается впечатление, что он работает с настоящей, реально существующей таблицей.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7CDD2-7C06-4988-8512-0FB0DE6CFA54}" type="slidenum">
              <a:rPr lang="ru-RU"/>
              <a:pPr/>
              <a:t>16</a:t>
            </a:fld>
            <a:endParaRPr lang="ru-RU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Представления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6" y="928670"/>
            <a:ext cx="10544211" cy="53578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У СУБД есть две возможности реализации представлений.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Если его определение простое, то система формирует каждую запись представления по мере необходимости, постепенно считывая исходные данные из базовых таблиц.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В случае сложного определения СУБД приходится сначала выполнить такую операцию, как материализация представления, ( сохранить информацию, из которой состоит представление, во временной таблице). Затем система приступает к выполнению пользовательской команды и формированию ее результатов, после чего временная таблица удаляется.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b="1" dirty="0"/>
              <a:t>Представление</a:t>
            </a:r>
            <a:r>
              <a:rPr lang="ru-RU" sz="2200" dirty="0"/>
              <a:t> - это предопределенный запрос, хранящийся в базе данных, который выглядит подобно обычной таблице и не требует для своего хранения дисковой памяти.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Для хранения представления используется только оперативная память.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В отличие от других объектов базы данных представление не занимает дисковой памяти за исключением памяти, необходимой для хранения определения самого представления.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4988-51CC-4BA1-A747-572170A0C0C8}" type="slidenum">
              <a:rPr lang="ru-RU"/>
              <a:pPr/>
              <a:t>17</a:t>
            </a:fld>
            <a:endParaRPr lang="ru-RU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52"/>
            <a:ext cx="9721215" cy="417512"/>
          </a:xfrm>
        </p:spPr>
        <p:txBody>
          <a:bodyPr/>
          <a:lstStyle/>
          <a:p>
            <a:r>
              <a:rPr lang="ru-RU" sz="2800" dirty="0"/>
              <a:t>Представление может содержать: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692152"/>
            <a:ext cx="10472773" cy="595155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подмножество записей из таблицы БД, отвечающее определённым условиям (например, при наличии одной таблицы «Люди» можно создать два представления «Мужчины» и «Женщины», в каждом из которых будут записи только о людях соответствующего пола);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подмножество столбцов таблицы БД, требуемое программой (например, из реальной таблицы «Сотрудники» представление может содержать по каждому сотруднику только ФИО и табельный номер);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результат обработки данных таблицы определёнными операциями (например, представление может содержать все данные реальной таблицы, но с приведением строк в верхний регистр и обрезанными начальными и концевыми пробелами);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результат объединения (</a:t>
            </a:r>
            <a:r>
              <a:rPr lang="ru-RU" sz="2000" dirty="0" err="1"/>
              <a:t>join</a:t>
            </a:r>
            <a:r>
              <a:rPr lang="ru-RU" sz="2000" dirty="0"/>
              <a:t>) нескольких таблиц (например, при наличии таблиц «Люди», «Адреса», «Улицы», «Фирмы и организации» возможно построение представления, которое будет выглядеть как таблица, для каждого человека содержащее его личные данные, адрес места жительства, название организации, где он работает, и адрес этой организации);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результат слияния нескольких таблиц с одинаковыми именами и типами полей, когда в представлении попадают все записи каждой из сливаемых таблиц (возможно, с исключением дублирования);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результат группировки записей в таблице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000" dirty="0"/>
              <a:t>практически любую комбинацию вышеперечисленных возможностей.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217BB-E708-4675-AE96-FF5A3537BEA8}" type="slidenum">
              <a:rPr lang="ru-RU"/>
              <a:pPr/>
              <a:t>18</a:t>
            </a:fld>
            <a:endParaRPr lang="ru-RU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52"/>
            <a:ext cx="9721215" cy="796908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создания представления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sz="2800" dirty="0" smtClean="0"/>
              <a:t>упрощенная форма)</a:t>
            </a:r>
            <a:endParaRPr lang="ru-RU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01" y="3143248"/>
            <a:ext cx="10418802" cy="1038225"/>
          </a:xfrm>
        </p:spPr>
        <p:txBody>
          <a:bodyPr/>
          <a:lstStyle/>
          <a:p>
            <a:r>
              <a:rPr lang="ru-RU" dirty="0"/>
              <a:t>Если список имен столбцов в представлении не задан, то каждый столбец представления получает имя соответствующего столбца запроса.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757205" y="1428736"/>
            <a:ext cx="9696836" cy="1017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CREATE VIEW &lt; </a:t>
            </a:r>
            <a:r>
              <a:rPr lang="ru-RU" sz="2400" b="1" dirty="0"/>
              <a:t>ИМЯ ПРЕДСТАВЛЕНИЯ</a:t>
            </a:r>
            <a:r>
              <a:rPr lang="en-US" sz="2400" b="1" dirty="0"/>
              <a:t>&gt;  </a:t>
            </a:r>
            <a:endParaRPr lang="ru-RU" sz="2400" b="1" dirty="0"/>
          </a:p>
          <a:p>
            <a:pPr>
              <a:spcBef>
                <a:spcPct val="50000"/>
              </a:spcBef>
            </a:pPr>
            <a:r>
              <a:rPr lang="en-US" sz="2400" b="1" dirty="0"/>
              <a:t>[(&lt; </a:t>
            </a:r>
            <a:r>
              <a:rPr lang="ru-RU" sz="2400" b="1" dirty="0"/>
              <a:t>СПИСОК СТОЛБЦОВ</a:t>
            </a:r>
            <a:r>
              <a:rPr lang="en-US" sz="2400" b="1" dirty="0"/>
              <a:t>&gt; )] AS &lt;SQL - </a:t>
            </a:r>
            <a:r>
              <a:rPr lang="ru-RU" sz="2400" b="1" dirty="0"/>
              <a:t>ЗАПРОС</a:t>
            </a:r>
            <a:r>
              <a:rPr lang="en-US" sz="2400" b="1" dirty="0"/>
              <a:t> &gt;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969B-55A7-4A86-AE7D-B1B352507ED2}" type="slidenum">
              <a:rPr lang="ru-RU"/>
              <a:pPr/>
              <a:t>19</a:t>
            </a:fld>
            <a:endParaRPr lang="ru-RU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>
                <a:solidFill>
                  <a:schemeClr val="tx1"/>
                </a:solidFill>
              </a:rPr>
              <a:t>Команда CREATE VIEW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Она состоит из слов </a:t>
            </a:r>
            <a:r>
              <a:rPr lang="ru-RU" sz="2000" b="1"/>
              <a:t>CREATE VIEW</a:t>
            </a:r>
            <a:r>
              <a:rPr lang="ru-RU" sz="2000"/>
              <a:t> (</a:t>
            </a:r>
            <a:r>
              <a:rPr lang="ru-RU" sz="2000" i="1"/>
              <a:t>СОЗДАТЬ ПРЕДСТАВЛЕНИЕ</a:t>
            </a:r>
            <a:r>
              <a:rPr lang="ru-RU" sz="2000"/>
              <a:t>), </a:t>
            </a:r>
            <a:r>
              <a:rPr lang="ru-RU" sz="2000" i="1"/>
              <a:t>имени представления</a:t>
            </a:r>
            <a:r>
              <a:rPr lang="ru-RU" sz="2000"/>
              <a:t>, которое нужно создать, слова </a:t>
            </a:r>
            <a:r>
              <a:rPr lang="ru-RU" sz="2000" b="1"/>
              <a:t>AS</a:t>
            </a:r>
            <a:r>
              <a:rPr lang="ru-RU" sz="2000"/>
              <a:t> (</a:t>
            </a:r>
            <a:r>
              <a:rPr lang="ru-RU" sz="2000" i="1"/>
              <a:t>КАК</a:t>
            </a:r>
            <a:r>
              <a:rPr lang="ru-RU" sz="2000"/>
              <a:t>), и далее </a:t>
            </a:r>
            <a:r>
              <a:rPr lang="ru-RU" sz="2000" i="1"/>
              <a:t>запроса</a:t>
            </a:r>
            <a:r>
              <a:rPr lang="ru-RU" sz="2000"/>
              <a:t>, как в следующем примере:</a:t>
            </a: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CREATE VIEW Londonstaff</a:t>
            </a:r>
            <a:br>
              <a:rPr lang="en-US" sz="2000" b="1"/>
            </a:br>
            <a:r>
              <a:rPr lang="en-US" sz="2000" b="1"/>
              <a:t>AS SELECT *</a:t>
            </a:r>
            <a:br>
              <a:rPr lang="en-US" sz="2000" b="1"/>
            </a:br>
            <a:r>
              <a:rPr lang="en-US" sz="2000" b="1"/>
              <a:t>  FROM Salespeople</a:t>
            </a:r>
            <a:br>
              <a:rPr lang="en-US" sz="2000" b="1"/>
            </a:br>
            <a:r>
              <a:rPr lang="en-US" sz="2000" b="1"/>
              <a:t>  WHERE city = 'London';</a:t>
            </a:r>
          </a:p>
          <a:p>
            <a:pPr>
              <a:lnSpc>
                <a:spcPct val="80000"/>
              </a:lnSpc>
            </a:pPr>
            <a:endParaRPr lang="en-US" sz="2000" b="1"/>
          </a:p>
          <a:p>
            <a:pPr>
              <a:lnSpc>
                <a:spcPct val="80000"/>
              </a:lnSpc>
            </a:pPr>
            <a:r>
              <a:rPr lang="en-US" sz="2000" b="1"/>
              <a:t>Select</a:t>
            </a:r>
            <a:r>
              <a:rPr lang="ru-RU" sz="2000" b="1"/>
              <a:t> *</a:t>
            </a:r>
            <a:r>
              <a:rPr lang="en-US" sz="2000" b="1"/>
              <a:t> FROM Londonstaff</a:t>
            </a:r>
            <a:r>
              <a:rPr lang="ru-RU" sz="2000" b="1"/>
              <a:t>;</a:t>
            </a:r>
          </a:p>
          <a:p>
            <a:pPr>
              <a:lnSpc>
                <a:spcPct val="80000"/>
              </a:lnSpc>
            </a:pPr>
            <a:r>
              <a:rPr lang="ru-RU" sz="2000" b="1"/>
              <a:t> </a:t>
            </a:r>
            <a:endParaRPr lang="en-US" sz="2000" b="1"/>
          </a:p>
          <a:p>
            <a:pPr>
              <a:lnSpc>
                <a:spcPct val="80000"/>
              </a:lnSpc>
            </a:pPr>
            <a:r>
              <a:rPr lang="ru-RU" sz="2000" b="1"/>
              <a:t>===============  SQL Execution Log ============</a:t>
            </a:r>
            <a:br>
              <a:rPr lang="ru-RU" sz="2000" b="1"/>
            </a:br>
            <a:r>
              <a:rPr lang="ru-RU" sz="2000" b="1"/>
              <a:t>| SELECT *                                  </a:t>
            </a:r>
            <a:r>
              <a:rPr lang="en-US" sz="2000" b="1"/>
              <a:t>                                          </a:t>
            </a:r>
            <a:r>
              <a:rPr lang="ru-RU" sz="2000" b="1"/>
              <a:t>    |</a:t>
            </a:r>
            <a:br>
              <a:rPr lang="ru-RU" sz="2000" b="1"/>
            </a:br>
            <a:r>
              <a:rPr lang="ru-RU" sz="2000" b="1"/>
              <a:t>| FROM  Londonstaff;                           </a:t>
            </a:r>
            <a:r>
              <a:rPr lang="en-US" sz="2000" b="1"/>
              <a:t>                                  </a:t>
            </a:r>
            <a:r>
              <a:rPr lang="ru-RU" sz="2000" b="1"/>
              <a:t> |</a:t>
            </a:r>
            <a:br>
              <a:rPr lang="ru-RU" sz="2000" b="1"/>
            </a:br>
            <a:r>
              <a:rPr lang="ru-RU" sz="2000" b="1"/>
              <a:t>| ==============================================|</a:t>
            </a:r>
            <a:br>
              <a:rPr lang="ru-RU" sz="2000" b="1"/>
            </a:br>
            <a:r>
              <a:rPr lang="ru-RU" sz="2000" b="1"/>
              <a:t>|   snum      sname         city         comm  </a:t>
            </a:r>
            <a:r>
              <a:rPr lang="en-US" sz="2000" b="1"/>
              <a:t>                              </a:t>
            </a:r>
            <a:r>
              <a:rPr lang="ru-RU" sz="2000" b="1"/>
              <a:t> |</a:t>
            </a:r>
            <a:br>
              <a:rPr lang="ru-RU" sz="2000" b="1"/>
            </a:br>
            <a:r>
              <a:rPr lang="ru-RU" sz="2000" b="1"/>
              <a:t>| ------    ----------   -----------   -------  </a:t>
            </a:r>
            <a:r>
              <a:rPr lang="en-US" sz="2000" b="1"/>
              <a:t>                                            </a:t>
            </a:r>
            <a:r>
              <a:rPr lang="ru-RU" sz="2000" b="1"/>
              <a:t>|</a:t>
            </a:r>
            <a:br>
              <a:rPr lang="ru-RU" sz="2000" b="1"/>
            </a:br>
            <a:r>
              <a:rPr lang="ru-RU" sz="2000" b="1"/>
              <a:t>|   1001      Peel         London       0.1200 </a:t>
            </a:r>
            <a:r>
              <a:rPr lang="en-US" sz="2000" b="1"/>
              <a:t>                               </a:t>
            </a:r>
            <a:r>
              <a:rPr lang="ru-RU" sz="2000" b="1"/>
              <a:t> |</a:t>
            </a:r>
            <a:br>
              <a:rPr lang="ru-RU" sz="2000" b="1"/>
            </a:br>
            <a:r>
              <a:rPr lang="ru-RU" sz="2000" b="1"/>
              <a:t>|   1004      Motika       London       0.1100</a:t>
            </a:r>
            <a:r>
              <a:rPr lang="en-US" sz="2000" b="1"/>
              <a:t>                             </a:t>
            </a:r>
            <a:r>
              <a:rPr lang="ru-RU" sz="2000" b="1"/>
              <a:t>  |</a:t>
            </a:r>
            <a:br>
              <a:rPr lang="ru-RU" sz="2000" b="1"/>
            </a:br>
            <a:r>
              <a:rPr lang="ru-RU" sz="2000" b="1"/>
              <a:t> ===============================================</a:t>
            </a:r>
            <a:br>
              <a:rPr lang="ru-RU" sz="2000" b="1"/>
            </a:br>
            <a:r>
              <a:rPr lang="ru-RU" sz="2000" b="1"/>
              <a:t/>
            </a:r>
            <a:br>
              <a:rPr lang="ru-RU" sz="2000" b="1"/>
            </a:br>
            <a:endParaRPr 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Объединение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593" y="2341571"/>
            <a:ext cx="10081260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1709679" y="1600200"/>
          <a:ext cx="2160270" cy="382588"/>
        </p:xfrm>
        <a:graphic>
          <a:graphicData uri="http://schemas.openxmlformats.org/presentationml/2006/ole">
            <p:oleObj spid="_x0000_s1026" name="Equation" r:id="rId5" imgW="850531" imgH="17772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4DB0A-E6DD-44A0-8E68-64021F70E521}" type="slidenum">
              <a:rPr lang="ru-RU"/>
              <a:pPr/>
              <a:t>20</a:t>
            </a:fld>
            <a:endParaRPr lang="ru-RU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Модифицирование представлений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/>
              <a:t>CREATE VIEW Salesown AS SELECT snum, sname, city FROM Salespeople;</a:t>
            </a:r>
            <a:endParaRPr lang="ru-RU" sz="1800"/>
          </a:p>
          <a:p>
            <a:pPr>
              <a:lnSpc>
                <a:spcPct val="80000"/>
              </a:lnSpc>
            </a:pPr>
            <a:r>
              <a:rPr lang="ru-RU" sz="1800"/>
              <a:t> ===============  SQL Execution Log ============</a:t>
            </a:r>
            <a:br>
              <a:rPr lang="ru-RU" sz="1800"/>
            </a:br>
            <a:r>
              <a:rPr lang="ru-RU" sz="1800"/>
              <a:t>| SELECT *                                    </a:t>
            </a:r>
            <a:r>
              <a:rPr lang="en-US" sz="1800"/>
              <a:t>                                         </a:t>
            </a:r>
            <a:r>
              <a:rPr lang="ru-RU" sz="1800"/>
              <a:t>  |</a:t>
            </a:r>
            <a:br>
              <a:rPr lang="ru-RU" sz="1800"/>
            </a:br>
            <a:r>
              <a:rPr lang="ru-RU" sz="1800"/>
              <a:t>| FROM  Salesown;                         </a:t>
            </a:r>
            <a:r>
              <a:rPr lang="en-US" sz="1800"/>
              <a:t>                                    </a:t>
            </a:r>
            <a:r>
              <a:rPr lang="ru-RU" sz="1800"/>
              <a:t>      |</a:t>
            </a:r>
            <a:br>
              <a:rPr lang="ru-RU" sz="1800"/>
            </a:br>
            <a:r>
              <a:rPr lang="ru-RU" sz="1800"/>
              <a:t>| ==============================================|</a:t>
            </a:r>
            <a:br>
              <a:rPr lang="ru-RU" sz="1800"/>
            </a:br>
            <a:r>
              <a:rPr lang="ru-RU" sz="1800"/>
              <a:t>|   snum      sname         city              </a:t>
            </a:r>
            <a:r>
              <a:rPr lang="en-US" sz="1800"/>
              <a:t>                                       </a:t>
            </a:r>
            <a:r>
              <a:rPr lang="ru-RU" sz="1800"/>
              <a:t>  |</a:t>
            </a:r>
            <a:br>
              <a:rPr lang="ru-RU" sz="1800"/>
            </a:br>
            <a:r>
              <a:rPr lang="ru-RU" sz="1800"/>
              <a:t>| ------    ----------   -----------            </a:t>
            </a:r>
            <a:r>
              <a:rPr lang="en-US" sz="1800"/>
              <a:t>                                             </a:t>
            </a:r>
            <a:r>
              <a:rPr lang="ru-RU" sz="1800"/>
              <a:t>|</a:t>
            </a:r>
            <a:br>
              <a:rPr lang="ru-RU" sz="1800"/>
            </a:br>
            <a:r>
              <a:rPr lang="ru-RU" sz="1800"/>
              <a:t>|   1001      Peel         London               </a:t>
            </a:r>
            <a:r>
              <a:rPr lang="en-US" sz="1800"/>
              <a:t>                                     </a:t>
            </a:r>
            <a:r>
              <a:rPr lang="ru-RU" sz="1800"/>
              <a:t>|</a:t>
            </a:r>
            <a:br>
              <a:rPr lang="ru-RU" sz="1800"/>
            </a:br>
            <a:r>
              <a:rPr lang="ru-RU" sz="1800"/>
              <a:t>|   1002      Serres       San Jose             </a:t>
            </a:r>
            <a:r>
              <a:rPr lang="en-US" sz="1800"/>
              <a:t>                                  </a:t>
            </a:r>
            <a:r>
              <a:rPr lang="ru-RU" sz="1800"/>
              <a:t>|</a:t>
            </a:r>
            <a:br>
              <a:rPr lang="ru-RU" sz="1800"/>
            </a:br>
            <a:r>
              <a:rPr lang="ru-RU" sz="1800"/>
              <a:t>|   1004      Motika       London               </a:t>
            </a:r>
            <a:r>
              <a:rPr lang="en-US" sz="1800"/>
              <a:t>                                   </a:t>
            </a:r>
            <a:r>
              <a:rPr lang="ru-RU" sz="1800"/>
              <a:t>|</a:t>
            </a:r>
            <a:r>
              <a:rPr lang="en-US" sz="1800"/>
              <a:t>            </a:t>
            </a:r>
            <a:r>
              <a:rPr lang="ru-RU" sz="1800"/>
              <a:t/>
            </a:r>
            <a:br>
              <a:rPr lang="ru-RU" sz="1800"/>
            </a:br>
            <a:r>
              <a:rPr lang="ru-RU" sz="1800"/>
              <a:t>|   1007      Rifkin       Barcelona            </a:t>
            </a:r>
            <a:r>
              <a:rPr lang="en-US" sz="1800"/>
              <a:t>                                   </a:t>
            </a:r>
            <a:r>
              <a:rPr lang="ru-RU" sz="1800"/>
              <a:t>|</a:t>
            </a:r>
            <a:br>
              <a:rPr lang="ru-RU" sz="1800"/>
            </a:br>
            <a:r>
              <a:rPr lang="ru-RU" sz="1800"/>
              <a:t>|   1003      Axelrod      New York            </a:t>
            </a:r>
            <a:r>
              <a:rPr lang="en-US" sz="1800"/>
              <a:t>                                  </a:t>
            </a:r>
            <a:r>
              <a:rPr lang="ru-RU" sz="1800"/>
              <a:t>|</a:t>
            </a:r>
            <a:br>
              <a:rPr lang="ru-RU" sz="1800"/>
            </a:br>
            <a:r>
              <a:rPr lang="ru-RU" sz="1800"/>
              <a:t> ===============================================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ru-RU" sz="1800"/>
              <a:t>Представление может теперь изменяться командами модификации DML, но модификация не будет воздействовать на само представление. Команды будут на самом деле перенаправлены к базовой таблице:</a:t>
            </a:r>
            <a:endParaRPr lang="en-US" sz="1800" b="1"/>
          </a:p>
          <a:p>
            <a:pPr>
              <a:lnSpc>
                <a:spcPct val="80000"/>
              </a:lnSpc>
            </a:pPr>
            <a:r>
              <a:rPr lang="en-US" sz="1800" b="1"/>
              <a:t>UPDATE Salesown SET city</a:t>
            </a:r>
            <a:r>
              <a:rPr lang="ru-RU" sz="1800" b="1"/>
              <a:t> = '</a:t>
            </a:r>
            <a:r>
              <a:rPr lang="en-US" sz="1800" b="1"/>
              <a:t>Palo Alto</a:t>
            </a:r>
            <a:r>
              <a:rPr lang="ru-RU" sz="1800" b="1"/>
              <a:t>‘</a:t>
            </a:r>
            <a:r>
              <a:rPr lang="en-US" sz="1800" b="1"/>
              <a:t> WHERE snum</a:t>
            </a:r>
            <a:r>
              <a:rPr lang="ru-RU" sz="1800" b="1"/>
              <a:t> = 1004;</a:t>
            </a:r>
            <a:endParaRPr lang="ru-RU" sz="1800"/>
          </a:p>
          <a:p>
            <a:pPr>
              <a:lnSpc>
                <a:spcPct val="80000"/>
              </a:lnSpc>
            </a:pPr>
            <a:r>
              <a:rPr lang="ru-RU" sz="1800"/>
              <a:t>Его действие идентично выполнению той же команды в таблице Продавцов. Однако, если значение комиссионных продавца будет обработано командой UPDATE</a:t>
            </a:r>
            <a:endParaRPr lang="en-US" sz="1800" b="1"/>
          </a:p>
          <a:p>
            <a:pPr>
              <a:lnSpc>
                <a:spcPct val="80000"/>
              </a:lnSpc>
            </a:pPr>
            <a:r>
              <a:rPr lang="en-US" sz="1800" b="1"/>
              <a:t>UPDATE Salesown SET comm</a:t>
            </a:r>
            <a:r>
              <a:rPr lang="ru-RU" sz="1800" b="1"/>
              <a:t> = .20</a:t>
            </a:r>
            <a:r>
              <a:rPr lang="en-US" sz="1800" b="1"/>
              <a:t> WHERE snum</a:t>
            </a:r>
            <a:r>
              <a:rPr lang="ru-RU" sz="1800" b="1"/>
              <a:t> = 1004;</a:t>
            </a:r>
            <a:endParaRPr lang="ru-RU" sz="1800"/>
          </a:p>
          <a:p>
            <a:pPr>
              <a:lnSpc>
                <a:spcPct val="80000"/>
              </a:lnSpc>
            </a:pPr>
            <a:r>
              <a:rPr lang="ru-RU" sz="1800"/>
              <a:t>она будет отвергнута, так как поле comm отсутствует в представлении Salesown.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47F5-3077-44C8-8B3A-25832B0821B3}" type="slidenum">
              <a:rPr lang="ru-RU"/>
              <a:pPr/>
              <a:t>21</a:t>
            </a:fld>
            <a:endParaRPr lang="ru-RU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>
                <a:solidFill>
                  <a:schemeClr val="tx1"/>
                </a:solidFill>
              </a:rPr>
              <a:t>Групповые представления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Групповые</a:t>
            </a:r>
            <a:r>
              <a:rPr lang="ru-RU" i="1" dirty="0"/>
              <a:t> </a:t>
            </a:r>
            <a:r>
              <a:rPr lang="ru-RU" b="1" i="1" dirty="0"/>
              <a:t>представления</a:t>
            </a:r>
            <a:r>
              <a:rPr lang="ru-RU" dirty="0"/>
              <a:t> — это представления, которые содержит предложение </a:t>
            </a:r>
            <a:r>
              <a:rPr lang="ru-RU" b="1" dirty="0" err="1"/>
              <a:t>GROUP</a:t>
            </a:r>
            <a:r>
              <a:rPr lang="ru-RU" dirty="0"/>
              <a:t> </a:t>
            </a:r>
            <a:r>
              <a:rPr lang="ru-RU" b="1" dirty="0" err="1"/>
              <a:t>BY</a:t>
            </a:r>
            <a:r>
              <a:rPr lang="ru-RU" dirty="0"/>
              <a:t>, или которые основываются на других групповых представлениях.</a:t>
            </a:r>
          </a:p>
          <a:p>
            <a:r>
              <a:rPr lang="en-US" b="1" dirty="0"/>
              <a:t>CREATE VIEW </a:t>
            </a:r>
            <a:r>
              <a:rPr lang="en-US" b="1" dirty="0" err="1"/>
              <a:t>Totalforday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AS SELECT </a:t>
            </a:r>
            <a:r>
              <a:rPr lang="en-US" b="1" dirty="0" err="1"/>
              <a:t>odate</a:t>
            </a:r>
            <a:r>
              <a:rPr lang="en-US" b="1" dirty="0"/>
              <a:t>, COUNT(DISTINCT </a:t>
            </a:r>
            <a:r>
              <a:rPr lang="en-US" b="1" dirty="0" err="1"/>
              <a:t>cnum</a:t>
            </a:r>
            <a:r>
              <a:rPr lang="en-US" b="1" dirty="0"/>
              <a:t>), COUNT(DISTINCT </a:t>
            </a:r>
            <a:r>
              <a:rPr lang="en-US" b="1" dirty="0" err="1"/>
              <a:t>snum</a:t>
            </a:r>
            <a:r>
              <a:rPr lang="en-US" b="1" dirty="0"/>
              <a:t>),</a:t>
            </a:r>
            <a:r>
              <a:rPr lang="ru-RU" b="1" dirty="0"/>
              <a:t> </a:t>
            </a:r>
            <a:r>
              <a:rPr lang="en-US" b="1" dirty="0"/>
              <a:t>COUNT(</a:t>
            </a:r>
            <a:r>
              <a:rPr lang="en-US" b="1" dirty="0" err="1"/>
              <a:t>onum</a:t>
            </a:r>
            <a:r>
              <a:rPr lang="en-US" b="1" dirty="0"/>
              <a:t>), </a:t>
            </a:r>
            <a:r>
              <a:rPr lang="en-US" b="1" dirty="0" err="1"/>
              <a:t>AVG</a:t>
            </a:r>
            <a:r>
              <a:rPr lang="en-US" b="1" dirty="0"/>
              <a:t>(amt), SUM(amt)</a:t>
            </a:r>
            <a:r>
              <a:rPr lang="ru-RU" b="1" dirty="0"/>
              <a:t> </a:t>
            </a:r>
          </a:p>
          <a:p>
            <a:r>
              <a:rPr lang="ru-RU" b="1" dirty="0"/>
              <a:t>		</a:t>
            </a:r>
            <a:r>
              <a:rPr lang="en-US" b="1" dirty="0"/>
              <a:t>FROM Orders</a:t>
            </a:r>
            <a:r>
              <a:rPr lang="ru-RU" b="1" dirty="0"/>
              <a:t> </a:t>
            </a:r>
            <a:r>
              <a:rPr lang="en-US" b="1" dirty="0"/>
              <a:t>GROUP BY </a:t>
            </a:r>
            <a:r>
              <a:rPr lang="en-US" b="1" dirty="0" err="1"/>
              <a:t>odate</a:t>
            </a:r>
            <a:r>
              <a:rPr lang="en-US" b="1" dirty="0"/>
              <a:t>;</a:t>
            </a:r>
            <a:endParaRPr lang="ru-RU" b="1" dirty="0"/>
          </a:p>
          <a:p>
            <a:r>
              <a:rPr lang="ru-RU" sz="2000" dirty="0"/>
              <a:t>Предположим, что каждый день вы должны следить за порядком номеров заказчиков, номерами продавцов, принимающих Заказы, номерами Заказов, средним от Заказов, и общей суммой приобретений в Заказах.</a:t>
            </a:r>
          </a:p>
          <a:p>
            <a:r>
              <a:rPr lang="ru-RU" dirty="0" err="1"/>
              <a:t>SELECT</a:t>
            </a:r>
            <a:r>
              <a:rPr lang="ru-RU" dirty="0"/>
              <a:t> *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Totalforday</a:t>
            </a:r>
            <a:r>
              <a:rPr lang="ru-RU" dirty="0"/>
              <a:t>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A4B20-7899-4175-90C6-F215BC30796D}" type="slidenum">
              <a:rPr lang="ru-RU"/>
              <a:pPr/>
              <a:t>22</a:t>
            </a:fld>
            <a:endParaRPr lang="ru-RU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Представления и объединения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Представления не требуют, чтобы их вывод осуществлялся из одной базовой таблицы. </a:t>
            </a:r>
          </a:p>
          <a:p>
            <a:r>
              <a:rPr lang="ru-RU" sz="2000" dirty="0"/>
              <a:t>Почти любой допустимый запрос SQL может быть использован в представлении, он может выводить информацию из любого числа базовых таблиц, или из других представлений.</a:t>
            </a:r>
          </a:p>
          <a:p>
            <a:r>
              <a:rPr lang="en-US" sz="2000" b="1" dirty="0"/>
              <a:t>CREATE VIEW </a:t>
            </a:r>
            <a:r>
              <a:rPr lang="en-US" sz="2000" b="1" dirty="0" err="1"/>
              <a:t>Nameorders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AS SELECT </a:t>
            </a:r>
            <a:r>
              <a:rPr lang="en-US" sz="2000" b="1" dirty="0" err="1"/>
              <a:t>onum</a:t>
            </a:r>
            <a:r>
              <a:rPr lang="en-US" sz="2000" b="1" dirty="0"/>
              <a:t>, amt, </a:t>
            </a:r>
            <a:r>
              <a:rPr lang="en-US" sz="2000" b="1" dirty="0" err="1"/>
              <a:t>a.snum</a:t>
            </a:r>
            <a:r>
              <a:rPr lang="en-US" sz="2000" b="1" dirty="0"/>
              <a:t>, </a:t>
            </a:r>
            <a:r>
              <a:rPr lang="en-US" sz="2000" b="1" dirty="0" err="1"/>
              <a:t>sname</a:t>
            </a:r>
            <a:r>
              <a:rPr lang="en-US" sz="2000" b="1" dirty="0"/>
              <a:t>, </a:t>
            </a:r>
            <a:r>
              <a:rPr lang="en-US" sz="2000" b="1" dirty="0" err="1"/>
              <a:t>cname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  FROM Orders a, Customers b, Salespeople c</a:t>
            </a:r>
            <a:br>
              <a:rPr lang="en-US" sz="2000" b="1" dirty="0"/>
            </a:br>
            <a:r>
              <a:rPr lang="en-US" sz="2000" b="1" dirty="0"/>
              <a:t>   WHERE </a:t>
            </a:r>
            <a:r>
              <a:rPr lang="en-US" sz="2000" b="1" dirty="0" err="1"/>
              <a:t>a.cnum</a:t>
            </a:r>
            <a:r>
              <a:rPr lang="en-US" sz="2000" b="1" dirty="0"/>
              <a:t> = </a:t>
            </a:r>
            <a:r>
              <a:rPr lang="en-US" sz="2000" b="1" dirty="0" err="1"/>
              <a:t>b.cnum</a:t>
            </a:r>
            <a:r>
              <a:rPr lang="en-US" sz="2000" b="1" dirty="0"/>
              <a:t> AND </a:t>
            </a:r>
            <a:r>
              <a:rPr lang="en-US" sz="2000" b="1" dirty="0" err="1"/>
              <a:t>a.snum</a:t>
            </a:r>
            <a:r>
              <a:rPr lang="en-US" sz="2000" b="1" dirty="0"/>
              <a:t> = </a:t>
            </a:r>
            <a:r>
              <a:rPr lang="en-US" sz="2000" b="1" dirty="0" err="1"/>
              <a:t>c.snum</a:t>
            </a:r>
            <a:r>
              <a:rPr lang="en-US" sz="2000" b="1" dirty="0"/>
              <a:t>;</a:t>
            </a:r>
            <a:endParaRPr lang="ru-RU" sz="2000" b="1" dirty="0"/>
          </a:p>
          <a:p>
            <a:r>
              <a:rPr lang="ru-RU" sz="2000" dirty="0"/>
              <a:t>Можно также объединять представления с другими таблицами, или базовыми таблицами или представлениями, поэтому вы можете увидеть все Заказы </a:t>
            </a:r>
            <a:r>
              <a:rPr lang="ru-RU" sz="2000" dirty="0" err="1"/>
              <a:t>Axelrod</a:t>
            </a:r>
            <a:r>
              <a:rPr lang="ru-RU" sz="2000" dirty="0"/>
              <a:t> и значения его комиссионных в каждом Заказе:</a:t>
            </a:r>
          </a:p>
          <a:p>
            <a:r>
              <a:rPr lang="ru-RU" sz="2000" dirty="0"/>
              <a:t>SELECT </a:t>
            </a:r>
            <a:r>
              <a:rPr lang="ru-RU" sz="2000" dirty="0" err="1"/>
              <a:t>a.sname</a:t>
            </a:r>
            <a:r>
              <a:rPr lang="ru-RU" sz="2000" dirty="0"/>
              <a:t>, </a:t>
            </a:r>
            <a:r>
              <a:rPr lang="ru-RU" sz="2000" dirty="0" err="1"/>
              <a:t>cname</a:t>
            </a:r>
            <a:r>
              <a:rPr lang="ru-RU" sz="2000" dirty="0"/>
              <a:t>, </a:t>
            </a:r>
            <a:r>
              <a:rPr lang="ru-RU" sz="2000" dirty="0" err="1"/>
              <a:t>amt</a:t>
            </a:r>
            <a:r>
              <a:rPr lang="ru-RU" sz="2000" dirty="0"/>
              <a:t>  </a:t>
            </a:r>
            <a:r>
              <a:rPr lang="ru-RU" sz="2000" dirty="0" err="1"/>
              <a:t>comm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FROM </a:t>
            </a:r>
            <a:r>
              <a:rPr lang="ru-RU" sz="2000" dirty="0" err="1"/>
              <a:t>Nameorders</a:t>
            </a:r>
            <a:r>
              <a:rPr lang="ru-RU" sz="2000" dirty="0"/>
              <a:t> </a:t>
            </a:r>
            <a:r>
              <a:rPr lang="ru-RU" sz="2000" dirty="0" err="1"/>
              <a:t>a</a:t>
            </a:r>
            <a:r>
              <a:rPr lang="ru-RU" sz="2000" dirty="0"/>
              <a:t>, </a:t>
            </a:r>
            <a:r>
              <a:rPr lang="ru-RU" sz="2000" dirty="0" err="1"/>
              <a:t>Salespeople</a:t>
            </a:r>
            <a:r>
              <a:rPr lang="ru-RU" sz="2000" dirty="0"/>
              <a:t> </a:t>
            </a:r>
            <a:r>
              <a:rPr lang="ru-RU" sz="2000" dirty="0" err="1"/>
              <a:t>b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WHERE </a:t>
            </a:r>
            <a:r>
              <a:rPr lang="ru-RU" sz="2000" dirty="0" err="1"/>
              <a:t>a.sname</a:t>
            </a:r>
            <a:r>
              <a:rPr lang="ru-RU" sz="2000" dirty="0"/>
              <a:t> = '</a:t>
            </a:r>
            <a:r>
              <a:rPr lang="ru-RU" sz="2000" dirty="0" err="1"/>
              <a:t>Axelrod</a:t>
            </a:r>
            <a:r>
              <a:rPr lang="ru-RU" sz="2000" dirty="0"/>
              <a:t>' AND </a:t>
            </a:r>
            <a:r>
              <a:rPr lang="ru-RU" sz="2000" dirty="0" err="1"/>
              <a:t>b.snum</a:t>
            </a:r>
            <a:r>
              <a:rPr lang="ru-RU" sz="2000" dirty="0"/>
              <a:t> = </a:t>
            </a:r>
            <a:r>
              <a:rPr lang="ru-RU" sz="2000" dirty="0" err="1"/>
              <a:t>a.snum</a:t>
            </a:r>
            <a:r>
              <a:rPr lang="ru-RU" sz="2000" dirty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C3542-44CF-4A63-9B27-18B2B2101A5A}" type="slidenum">
              <a:rPr lang="ru-RU"/>
              <a:pPr/>
              <a:t>23</a:t>
            </a:fld>
            <a:endParaRPr lang="ru-RU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>
                <a:solidFill>
                  <a:schemeClr val="tx1"/>
                </a:solidFill>
              </a:rPr>
              <a:t>Представления и подзапросы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Представления могут также использовать и </a:t>
            </a:r>
            <a:r>
              <a:rPr lang="ru-RU" b="1" dirty="0"/>
              <a:t>подзапросы</a:t>
            </a:r>
            <a:r>
              <a:rPr lang="ru-RU" dirty="0"/>
              <a:t>, включая </a:t>
            </a:r>
            <a:r>
              <a:rPr lang="ru-RU" b="1" dirty="0" smtClean="0"/>
              <a:t>соотнесенные(коррелированные) </a:t>
            </a:r>
            <a:r>
              <a:rPr lang="ru-RU" b="1" dirty="0"/>
              <a:t>подзапросы</a:t>
            </a:r>
            <a:r>
              <a:rPr lang="ru-RU" dirty="0"/>
              <a:t>. </a:t>
            </a:r>
          </a:p>
          <a:p>
            <a:r>
              <a:rPr lang="ru-RU" dirty="0"/>
              <a:t>Предположим, ваша компания предусматривает премию для тех продавцов, которые имеют заказчика с самой высокой суммой </a:t>
            </a:r>
            <a:r>
              <a:rPr lang="ru-RU" b="1" dirty="0"/>
              <a:t>Заказа</a:t>
            </a:r>
            <a:r>
              <a:rPr lang="ru-RU" dirty="0"/>
              <a:t> для любой указанной даты. Вы можете проследить эту информацию с помощью представления:</a:t>
            </a:r>
          </a:p>
          <a:p>
            <a:r>
              <a:rPr lang="ru-RU" dirty="0"/>
              <a:t>CREATE VIEW </a:t>
            </a:r>
            <a:r>
              <a:rPr lang="ru-RU" dirty="0" err="1"/>
              <a:t>Elitesalesforce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AS SELECT </a:t>
            </a:r>
            <a:r>
              <a:rPr lang="ru-RU" dirty="0" err="1"/>
              <a:t>b.odate</a:t>
            </a:r>
            <a:r>
              <a:rPr lang="ru-RU" dirty="0"/>
              <a:t>, </a:t>
            </a:r>
            <a:r>
              <a:rPr lang="ru-RU" dirty="0" err="1"/>
              <a:t>a.snum</a:t>
            </a:r>
            <a:r>
              <a:rPr lang="ru-RU" dirty="0"/>
              <a:t>, </a:t>
            </a:r>
            <a:r>
              <a:rPr lang="ru-RU" dirty="0" err="1"/>
              <a:t>a.sname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   FROM </a:t>
            </a:r>
            <a:r>
              <a:rPr lang="ru-RU" dirty="0" err="1"/>
              <a:t>Salespeople</a:t>
            </a:r>
            <a:r>
              <a:rPr lang="ru-RU" dirty="0"/>
              <a:t> </a:t>
            </a:r>
            <a:r>
              <a:rPr lang="ru-RU" dirty="0" err="1"/>
              <a:t>a</a:t>
            </a:r>
            <a:r>
              <a:rPr lang="ru-RU" dirty="0"/>
              <a:t>, </a:t>
            </a:r>
            <a:r>
              <a:rPr lang="ru-RU" dirty="0" err="1"/>
              <a:t>Orders</a:t>
            </a:r>
            <a:r>
              <a:rPr lang="ru-RU" dirty="0"/>
              <a:t> </a:t>
            </a:r>
            <a:r>
              <a:rPr lang="ru-RU" dirty="0" err="1"/>
              <a:t>b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   WHERE </a:t>
            </a:r>
            <a:r>
              <a:rPr lang="ru-RU" dirty="0" err="1"/>
              <a:t>a.snum</a:t>
            </a:r>
            <a:r>
              <a:rPr lang="ru-RU" dirty="0"/>
              <a:t> = </a:t>
            </a:r>
            <a:r>
              <a:rPr lang="ru-RU" dirty="0" err="1"/>
              <a:t>b.snum</a:t>
            </a:r>
            <a:r>
              <a:rPr lang="ru-RU" dirty="0"/>
              <a:t> AND </a:t>
            </a:r>
            <a:r>
              <a:rPr lang="ru-RU" dirty="0" err="1"/>
              <a:t>b.amt</a:t>
            </a:r>
            <a:r>
              <a:rPr lang="ru-RU" dirty="0"/>
              <a:t> = </a:t>
            </a:r>
          </a:p>
          <a:p>
            <a:r>
              <a:rPr lang="ru-RU" dirty="0"/>
              <a:t>		(SELECT MAX (</a:t>
            </a:r>
            <a:r>
              <a:rPr lang="ru-RU" dirty="0" err="1"/>
              <a:t>amt</a:t>
            </a:r>
            <a:r>
              <a:rPr lang="ru-RU" dirty="0"/>
              <a:t>) FROM </a:t>
            </a:r>
            <a:r>
              <a:rPr lang="ru-RU" dirty="0" err="1"/>
              <a:t>Orders</a:t>
            </a:r>
            <a:r>
              <a:rPr lang="ru-RU" dirty="0"/>
              <a:t> </a:t>
            </a:r>
            <a:r>
              <a:rPr lang="ru-RU" dirty="0" err="1"/>
              <a:t>c</a:t>
            </a:r>
            <a:r>
              <a:rPr lang="ru-RU" dirty="0"/>
              <a:t> WHERE </a:t>
            </a:r>
            <a:r>
              <a:rPr lang="ru-RU" dirty="0" err="1"/>
              <a:t>c.odate</a:t>
            </a:r>
            <a:r>
              <a:rPr lang="ru-RU" dirty="0"/>
              <a:t> = 								</a:t>
            </a:r>
            <a:r>
              <a:rPr lang="ru-RU" dirty="0" err="1"/>
              <a:t>b.odate</a:t>
            </a:r>
            <a:r>
              <a:rPr lang="ru-RU" dirty="0"/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3BCC1-4CF9-4B4D-9C16-4ADDE4265D09}" type="slidenum">
              <a:rPr lang="ru-RU"/>
              <a:pPr/>
              <a:t>24</a:t>
            </a:fld>
            <a:endParaRPr lang="ru-RU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52"/>
            <a:ext cx="9721215" cy="417512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Чего не могут делать представления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Имеются большое количество типов представлений, которые являются доступными только для чтения. </a:t>
            </a:r>
          </a:p>
          <a:p>
            <a:pPr>
              <a:lnSpc>
                <a:spcPct val="90000"/>
              </a:lnSpc>
            </a:pPr>
            <a:r>
              <a:rPr lang="ru-RU" dirty="0"/>
              <a:t>Это означает, что их можно запрашивать, но они не могут подвергаться действиям команд модификации. Мы будем рассматривать эту тему в лаб.работах.</a:t>
            </a:r>
          </a:p>
          <a:p>
            <a:pPr>
              <a:lnSpc>
                <a:spcPct val="90000"/>
              </a:lnSpc>
            </a:pPr>
            <a:r>
              <a:rPr lang="ru-RU" dirty="0"/>
              <a:t>Имеются также некоторые виды запросов, которые не допустимы в определениях представлений. 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C00000"/>
                </a:solidFill>
              </a:rPr>
              <a:t>Одиночное представление должно основываться на одиночном запросе; </a:t>
            </a:r>
            <a:r>
              <a:rPr lang="ru-RU" i="1" dirty="0">
                <a:solidFill>
                  <a:srgbClr val="C00000"/>
                </a:solidFill>
              </a:rPr>
              <a:t>объединение</a:t>
            </a:r>
            <a:r>
              <a:rPr lang="ru-RU" dirty="0">
                <a:solidFill>
                  <a:srgbClr val="C00000"/>
                </a:solidFill>
              </a:rPr>
              <a:t> (</a:t>
            </a:r>
            <a:r>
              <a:rPr lang="ru-RU" b="1" dirty="0" err="1">
                <a:solidFill>
                  <a:srgbClr val="C00000"/>
                </a:solidFill>
              </a:rPr>
              <a:t>UNION</a:t>
            </a:r>
            <a:r>
              <a:rPr lang="ru-RU" dirty="0">
                <a:solidFill>
                  <a:srgbClr val="C00000"/>
                </a:solidFill>
              </a:rPr>
              <a:t>) и </a:t>
            </a:r>
            <a:r>
              <a:rPr lang="ru-RU" i="1" dirty="0">
                <a:solidFill>
                  <a:srgbClr val="C00000"/>
                </a:solidFill>
              </a:rPr>
              <a:t>объединение всего</a:t>
            </a:r>
            <a:r>
              <a:rPr lang="ru-RU" dirty="0">
                <a:solidFill>
                  <a:srgbClr val="C00000"/>
                </a:solidFill>
              </a:rPr>
              <a:t> (</a:t>
            </a:r>
            <a:r>
              <a:rPr lang="ru-RU" b="1" dirty="0" err="1">
                <a:solidFill>
                  <a:srgbClr val="C00000"/>
                </a:solidFill>
              </a:rPr>
              <a:t>UNION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ALL</a:t>
            </a:r>
            <a:r>
              <a:rPr lang="ru-RU" dirty="0">
                <a:solidFill>
                  <a:srgbClr val="C00000"/>
                </a:solidFill>
              </a:rPr>
              <a:t>) не разрешаются. 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C00000"/>
                </a:solidFill>
              </a:rPr>
              <a:t>Упорядочение по </a:t>
            </a:r>
            <a:r>
              <a:rPr lang="ru-RU" b="1" dirty="0" err="1">
                <a:solidFill>
                  <a:srgbClr val="C00000"/>
                </a:solidFill>
              </a:rPr>
              <a:t>ORDER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 err="1">
                <a:solidFill>
                  <a:srgbClr val="C00000"/>
                </a:solidFill>
              </a:rPr>
              <a:t>BY</a:t>
            </a:r>
            <a:r>
              <a:rPr lang="ru-RU" dirty="0">
                <a:solidFill>
                  <a:srgbClr val="C00000"/>
                </a:solidFill>
              </a:rPr>
              <a:t> никогда не используется в определении представлений.</a:t>
            </a:r>
            <a:r>
              <a:rPr lang="ru-RU" dirty="0"/>
              <a:t> Вывод запроса формирует содержание представления, которое напоминает базовую таблицу и является по определению неупорядоченным.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D0CD-9869-41DB-826E-C30ADC67D957}" type="slidenum">
              <a:rPr lang="ru-RU"/>
              <a:pPr/>
              <a:t>25</a:t>
            </a:fld>
            <a:endParaRPr lang="ru-RU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>
                <a:solidFill>
                  <a:schemeClr val="tx1"/>
                </a:solidFill>
              </a:rPr>
              <a:t>Удаление представлений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Синтаксис удаления представления из базы данных подобен синтаксису удаления базовых таблиц:</a:t>
            </a:r>
            <a:endParaRPr lang="en-US" b="1"/>
          </a:p>
          <a:p>
            <a:r>
              <a:rPr lang="ru-RU" b="1"/>
              <a:t>		</a:t>
            </a:r>
            <a:r>
              <a:rPr lang="en-US" b="1"/>
              <a:t>DROP VIEW</a:t>
            </a:r>
            <a:r>
              <a:rPr lang="ru-RU" b="1"/>
              <a:t> &lt;</a:t>
            </a:r>
            <a:r>
              <a:rPr lang="en-US" b="1"/>
              <a:t>view name</a:t>
            </a:r>
            <a:r>
              <a:rPr lang="ru-RU" b="1"/>
              <a:t>&gt;;</a:t>
            </a:r>
            <a:endParaRPr lang="ru-RU"/>
          </a:p>
          <a:p>
            <a:r>
              <a:rPr lang="ru-RU"/>
              <a:t>Помните, вы должны являться владельцем представления, чтобы иметь возможность удалить его.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5D2A-6112-4E21-9DD4-44308E24FDEE}" type="slidenum">
              <a:rPr lang="ru-RU"/>
              <a:pPr/>
              <a:t>26</a:t>
            </a:fld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71414"/>
            <a:ext cx="9721215" cy="417512"/>
          </a:xfrm>
        </p:spPr>
        <p:txBody>
          <a:bodyPr/>
          <a:lstStyle/>
          <a:p>
            <a:r>
              <a:rPr lang="ru-RU" sz="2800" dirty="0"/>
              <a:t>Оператор CREATE 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47" y="500042"/>
            <a:ext cx="10230688" cy="630872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2000" b="1" dirty="0"/>
              <a:t>CREATE VIEW </a:t>
            </a:r>
            <a:r>
              <a:rPr lang="ru-RU" sz="2000" b="1" dirty="0" err="1"/>
              <a:t>table_name</a:t>
            </a:r>
            <a:r>
              <a:rPr lang="ru-RU" sz="2000" b="1" dirty="0"/>
              <a:t> [(</a:t>
            </a:r>
            <a:r>
              <a:rPr lang="ru-RU" sz="2000" b="1" dirty="0" err="1"/>
              <a:t>field</a:t>
            </a:r>
            <a:r>
              <a:rPr lang="ru-RU" sz="2000" b="1" dirty="0"/>
              <a:t> .,:) ] </a:t>
            </a:r>
            <a:endParaRPr lang="en-US" sz="2000" b="1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b="1" dirty="0"/>
              <a:t>	</a:t>
            </a:r>
            <a:r>
              <a:rPr lang="ru-RU" sz="2000" b="1" dirty="0"/>
              <a:t>AS (</a:t>
            </a:r>
            <a:r>
              <a:rPr lang="ru-RU" sz="2000" b="1" dirty="0" err="1"/>
              <a:t>SELECT_operator</a:t>
            </a:r>
            <a:r>
              <a:rPr lang="ru-RU" sz="2000" b="1" dirty="0"/>
              <a:t> </a:t>
            </a:r>
            <a:endParaRPr lang="en-US" sz="2000" b="1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b="1" dirty="0"/>
              <a:t>		</a:t>
            </a:r>
            <a:r>
              <a:rPr lang="ru-RU" sz="2000" b="1" dirty="0"/>
              <a:t>[WITH [CASCADED | LOCAL] </a:t>
            </a:r>
            <a:endParaRPr lang="en-US" sz="2000" b="1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2000" b="1" dirty="0"/>
              <a:t>		</a:t>
            </a:r>
            <a:r>
              <a:rPr lang="ru-RU" sz="2000" b="1" dirty="0"/>
              <a:t>CHECK OPTION ] </a:t>
            </a:r>
            <a:r>
              <a:rPr lang="ru-RU" sz="2000" b="1" dirty="0" smtClean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sz="2000" b="1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000" dirty="0"/>
              <a:t>Оператор запроса </a:t>
            </a:r>
            <a:r>
              <a:rPr lang="ru-RU" sz="2000" b="1" dirty="0"/>
              <a:t>SELECT</a:t>
            </a:r>
            <a:r>
              <a:rPr lang="ru-RU" sz="2000" dirty="0"/>
              <a:t>, использующийся для построения представления, может иметь две формы: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ru-RU" sz="2000" dirty="0"/>
              <a:t>Расширяемая форма оператора </a:t>
            </a:r>
            <a:r>
              <a:rPr lang="ru-RU" sz="2000" b="1" dirty="0"/>
              <a:t>SELECT</a:t>
            </a:r>
            <a:r>
              <a:rPr lang="ru-RU" sz="2000" dirty="0"/>
              <a:t> задается как конструкция </a:t>
            </a:r>
            <a:r>
              <a:rPr lang="ru-RU" sz="2000" b="1" dirty="0"/>
              <a:t>SELECT</a:t>
            </a:r>
            <a:r>
              <a:rPr lang="ru-RU" sz="2000" dirty="0"/>
              <a:t> *</a:t>
            </a:r>
            <a:r>
              <a:rPr lang="en-US" sz="2000" dirty="0"/>
              <a:t>(</a:t>
            </a:r>
            <a:r>
              <a:rPr lang="ru-RU" sz="2000" dirty="0"/>
              <a:t>не менять синтаксис представления при изменении оператором </a:t>
            </a:r>
            <a:r>
              <a:rPr lang="ru-RU" sz="2000" b="1" dirty="0"/>
              <a:t>ALTER</a:t>
            </a:r>
            <a:r>
              <a:rPr lang="ru-RU" sz="2000" dirty="0"/>
              <a:t> </a:t>
            </a:r>
            <a:r>
              <a:rPr lang="ru-RU" sz="2000" b="1" dirty="0"/>
              <a:t>TABLE</a:t>
            </a:r>
            <a:r>
              <a:rPr lang="ru-RU" sz="2000" dirty="0"/>
              <a:t> структуры таблицы: добавлении новых столбцов или удалении столбцов</a:t>
            </a:r>
            <a:r>
              <a:rPr lang="en-US" sz="2000" dirty="0"/>
              <a:t>)</a:t>
            </a:r>
            <a:r>
              <a:rPr lang="ru-RU" sz="2000" dirty="0"/>
              <a:t>,  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ru-RU" sz="2000" dirty="0"/>
              <a:t>Постоянная форма оператора </a:t>
            </a:r>
            <a:r>
              <a:rPr lang="ru-RU" sz="2000" b="1" dirty="0"/>
              <a:t>SELECT</a:t>
            </a:r>
            <a:r>
              <a:rPr lang="ru-RU" sz="2000" dirty="0"/>
              <a:t> задается как конструкция </a:t>
            </a:r>
            <a:r>
              <a:rPr lang="ru-RU" sz="2000" b="1" dirty="0"/>
              <a:t>SELECT</a:t>
            </a:r>
            <a:r>
              <a:rPr lang="ru-RU" sz="2000" dirty="0"/>
              <a:t> </a:t>
            </a:r>
            <a:r>
              <a:rPr lang="ru-RU" sz="2000" b="1" dirty="0" err="1"/>
              <a:t>список_столбцов</a:t>
            </a:r>
            <a:r>
              <a:rPr lang="ru-RU" sz="2000" dirty="0"/>
              <a:t>, жестко фиксируя имена столбцов, входящих в запрос.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2000" dirty="0"/>
              <a:t>Как будет влиять изменение основных таблиц на представление, можно указать в операторе </a:t>
            </a:r>
            <a:r>
              <a:rPr lang="ru-RU" sz="2000" b="1" dirty="0"/>
              <a:t>ALTER</a:t>
            </a:r>
            <a:r>
              <a:rPr lang="ru-RU" sz="2000" dirty="0"/>
              <a:t> </a:t>
            </a:r>
            <a:r>
              <a:rPr lang="ru-RU" sz="2000" b="1" dirty="0"/>
              <a:t>TABLE</a:t>
            </a:r>
            <a:r>
              <a:rPr lang="ru-RU" sz="2000" dirty="0"/>
              <a:t>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ru-RU" sz="2000" dirty="0"/>
              <a:t>фраза </a:t>
            </a:r>
            <a:r>
              <a:rPr lang="ru-RU" sz="2000" b="1" dirty="0"/>
              <a:t>RESTRICT</a:t>
            </a:r>
            <a:r>
              <a:rPr lang="ru-RU" sz="2000" dirty="0"/>
              <a:t> определяет ограничение, отменяющее изменение таблицы, если на данный столбец есть ссылки в представлениях (а также в ограничениях и предикатах);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Tx/>
              <a:buChar char="•"/>
            </a:pPr>
            <a:r>
              <a:rPr lang="ru-RU" sz="2000" dirty="0"/>
              <a:t>фраза </a:t>
            </a:r>
            <a:r>
              <a:rPr lang="ru-RU" sz="2000" b="1" dirty="0"/>
              <a:t>CASCADE</a:t>
            </a:r>
            <a:r>
              <a:rPr lang="ru-RU" sz="2000" dirty="0"/>
              <a:t> указывает, что все представления, использующие удаляемый столбец, также будут удалены (а также все внешние ключи, имеющие ссылки на удаляемый столбец или ограничения </a:t>
            </a:r>
            <a:r>
              <a:rPr lang="ru-RU" sz="2000" b="1" dirty="0"/>
              <a:t>FOREIGN</a:t>
            </a:r>
            <a:r>
              <a:rPr lang="ru-RU" sz="2000" dirty="0"/>
              <a:t> </a:t>
            </a:r>
            <a:r>
              <a:rPr lang="ru-RU" sz="2000" b="1" dirty="0"/>
              <a:t>KEY</a:t>
            </a:r>
            <a:r>
              <a:rPr lang="ru-RU" sz="2000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67CCA-D714-4D45-A47A-4E9491CE8E24}" type="slidenum">
              <a:rPr lang="ru-RU"/>
              <a:pPr/>
              <a:t>27</a:t>
            </a:fld>
            <a:endParaRPr 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/>
              <a:t>Оператор ALTER TABLE 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6" y="857232"/>
            <a:ext cx="10293161" cy="568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{ ADD [COLUMN]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column_type</a:t>
            </a:r>
            <a:r>
              <a:rPr lang="en-US" dirty="0"/>
              <a:t>  [(size)] </a:t>
            </a:r>
            <a:r>
              <a:rPr lang="en-US" dirty="0" smtClean="0"/>
              <a:t>[</a:t>
            </a:r>
            <a:r>
              <a:rPr lang="en-US" dirty="0"/>
              <a:t>column_ constraint] }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| { ALTER [</a:t>
            </a:r>
            <a:r>
              <a:rPr lang="en-US" dirty="0" smtClean="0"/>
              <a:t>COLUMN]</a:t>
            </a:r>
            <a:r>
              <a:rPr lang="ru-RU" dirty="0" smtClean="0"/>
              <a:t>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/>
              <a:t>{SET DEFAULT value } 						| DROP DEFAULT }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| { DROP [COLUMN]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RESTRICT|CASCADE</a:t>
            </a:r>
            <a:r>
              <a:rPr lang="en-US" dirty="0"/>
              <a:t> }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| { ADD table_ constraint }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| { DROP CONSTRAINT </a:t>
            </a:r>
            <a:r>
              <a:rPr lang="en-US" dirty="0" err="1"/>
              <a:t>constraint_name</a:t>
            </a:r>
            <a:r>
              <a:rPr lang="en-US" dirty="0"/>
              <a:t>                       					</a:t>
            </a:r>
            <a:r>
              <a:rPr lang="en-US" dirty="0">
                <a:solidFill>
                  <a:srgbClr val="C00000"/>
                </a:solidFill>
              </a:rPr>
              <a:t>RESTRICT | CASCADE </a:t>
            </a:r>
            <a:r>
              <a:rPr lang="en-US" dirty="0"/>
              <a:t>};</a:t>
            </a:r>
          </a:p>
          <a:p>
            <a:pPr>
              <a:lnSpc>
                <a:spcPct val="90000"/>
              </a:lnSpc>
            </a:pPr>
            <a:r>
              <a:rPr lang="ru-RU" dirty="0"/>
              <a:t>Поддержка</a:t>
            </a:r>
            <a:r>
              <a:rPr lang="en-US" dirty="0"/>
              <a:t> </a:t>
            </a:r>
            <a:r>
              <a:rPr lang="ru-RU" dirty="0"/>
              <a:t>оператора</a:t>
            </a:r>
            <a:r>
              <a:rPr lang="en-US" dirty="0"/>
              <a:t> ALTER TABLE </a:t>
            </a:r>
            <a:r>
              <a:rPr lang="ru-RU" dirty="0"/>
              <a:t>необходима</a:t>
            </a:r>
            <a:r>
              <a:rPr lang="en-US" dirty="0"/>
              <a:t> </a:t>
            </a:r>
            <a:r>
              <a:rPr lang="ru-RU" dirty="0"/>
              <a:t>только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/>
              <a:t>полного</a:t>
            </a:r>
            <a:r>
              <a:rPr lang="en-US" dirty="0"/>
              <a:t> </a:t>
            </a:r>
            <a:r>
              <a:rPr lang="ru-RU" dirty="0"/>
              <a:t>уровня</a:t>
            </a:r>
            <a:r>
              <a:rPr lang="en-US" dirty="0"/>
              <a:t> </a:t>
            </a:r>
            <a:r>
              <a:rPr lang="ru-RU" dirty="0"/>
              <a:t>соответствия</a:t>
            </a:r>
            <a:r>
              <a:rPr lang="en-US" dirty="0"/>
              <a:t> </a:t>
            </a:r>
            <a:r>
              <a:rPr lang="ru-RU" dirty="0"/>
              <a:t>стандарту</a:t>
            </a:r>
            <a:r>
              <a:rPr lang="en-US" dirty="0"/>
              <a:t>, </a:t>
            </a:r>
            <a:r>
              <a:rPr lang="ru-RU" dirty="0"/>
              <a:t>однако</a:t>
            </a:r>
            <a:r>
              <a:rPr lang="en-US" dirty="0"/>
              <a:t>, </a:t>
            </a:r>
            <a:r>
              <a:rPr lang="ru-RU" dirty="0"/>
              <a:t>большинство</a:t>
            </a:r>
            <a:r>
              <a:rPr lang="en-US" dirty="0"/>
              <a:t> </a:t>
            </a:r>
            <a:r>
              <a:rPr lang="ru-RU" dirty="0"/>
              <a:t>коммерческих</a:t>
            </a:r>
            <a:r>
              <a:rPr lang="en-US" dirty="0"/>
              <a:t> </a:t>
            </a:r>
            <a:r>
              <a:rPr lang="ru-RU" dirty="0"/>
              <a:t>СУБД</a:t>
            </a:r>
            <a:r>
              <a:rPr lang="en-US" dirty="0"/>
              <a:t> </a:t>
            </a:r>
            <a:r>
              <a:rPr lang="ru-RU" dirty="0"/>
              <a:t>реализует</a:t>
            </a:r>
            <a:r>
              <a:rPr lang="en-US" dirty="0"/>
              <a:t> </a:t>
            </a:r>
            <a:r>
              <a:rPr lang="ru-RU" dirty="0"/>
              <a:t>этот</a:t>
            </a:r>
            <a:r>
              <a:rPr lang="en-US" dirty="0"/>
              <a:t> </a:t>
            </a:r>
            <a:r>
              <a:rPr lang="ru-RU" dirty="0"/>
              <a:t>оператор</a:t>
            </a:r>
            <a:r>
              <a:rPr lang="en-US" dirty="0"/>
              <a:t>, </a:t>
            </a:r>
            <a:r>
              <a:rPr lang="ru-RU" dirty="0"/>
              <a:t>но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некоторыми</a:t>
            </a:r>
            <a:r>
              <a:rPr lang="en-US" dirty="0"/>
              <a:t> </a:t>
            </a:r>
            <a:r>
              <a:rPr lang="ru-RU" dirty="0"/>
              <a:t>изменениями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расширениями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ALTER TABLE tbl1 DROP COLUMN f2 CASCADE; </a:t>
            </a:r>
            <a:r>
              <a:rPr lang="ru-RU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8543B-0DD8-4CD3-A5A3-453A5A46E3CE}" type="slidenum">
              <a:rPr lang="ru-RU"/>
              <a:pPr/>
              <a:t>28</a:t>
            </a:fld>
            <a:endParaRPr lang="ru-RU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71414"/>
            <a:ext cx="9721215" cy="417512"/>
          </a:xfrm>
        </p:spPr>
        <p:txBody>
          <a:bodyPr/>
          <a:lstStyle/>
          <a:p>
            <a:r>
              <a:rPr lang="ru-RU" sz="2800" dirty="0"/>
              <a:t>Изменение данных в представлениях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47" y="571480"/>
            <a:ext cx="10418802" cy="623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000" dirty="0"/>
              <a:t>Если для представления указывается оператор </a:t>
            </a:r>
            <a:r>
              <a:rPr lang="ru-RU" sz="2000" b="1" dirty="0"/>
              <a:t>DELETE</a:t>
            </a:r>
            <a:r>
              <a:rPr lang="ru-RU" sz="2000" dirty="0"/>
              <a:t>, </a:t>
            </a:r>
            <a:r>
              <a:rPr lang="ru-RU" sz="2000" b="1" dirty="0"/>
              <a:t>INSERT</a:t>
            </a:r>
            <a:r>
              <a:rPr lang="ru-RU" sz="2000" dirty="0"/>
              <a:t> или </a:t>
            </a:r>
            <a:r>
              <a:rPr lang="ru-RU" sz="2000" b="1" dirty="0"/>
              <a:t>UPDATE</a:t>
            </a:r>
            <a:r>
              <a:rPr lang="ru-RU" sz="2000" dirty="0"/>
              <a:t>, то все изменения происходят как над представлением, так и над основными таблицами, используемыми для создания представления.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Не во все представления можно внести изменения. Так, представления могут быть </a:t>
            </a:r>
            <a:r>
              <a:rPr lang="ru-RU" sz="2000" b="1" dirty="0"/>
              <a:t>изменяемыми</a:t>
            </a:r>
            <a:r>
              <a:rPr lang="ru-RU" sz="2000" dirty="0"/>
              <a:t> или </a:t>
            </a:r>
            <a:r>
              <a:rPr lang="ru-RU" sz="2000" b="1" dirty="0"/>
              <a:t>постоянными</a:t>
            </a:r>
            <a:r>
              <a:rPr lang="ru-RU" sz="20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Стандарт позволяет внесение изменений всегда только </a:t>
            </a:r>
            <a:r>
              <a:rPr lang="ru-RU" sz="2000" u="sng" dirty="0"/>
              <a:t>в одну основную таблицу</a:t>
            </a:r>
            <a:r>
              <a:rPr lang="ru-RU" sz="2000" dirty="0"/>
              <a:t>.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000" dirty="0"/>
              <a:t>Однако большинство коммерческих СУБД позволяют вносить изменения и в две связанные между собой таблицы, но с некоторыми оговорками.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Стандарт </a:t>
            </a:r>
            <a:r>
              <a:rPr lang="ru-RU" sz="2000" dirty="0">
                <a:solidFill>
                  <a:srgbClr val="C00000"/>
                </a:solidFill>
              </a:rPr>
              <a:t>SQL-92</a:t>
            </a:r>
            <a:r>
              <a:rPr lang="ru-RU" sz="2000" dirty="0"/>
              <a:t> определяет, что представление является </a:t>
            </a:r>
            <a:r>
              <a:rPr lang="ru-RU" sz="2000" b="1" i="1" dirty="0"/>
              <a:t>изменяемым</a:t>
            </a:r>
            <a:r>
              <a:rPr lang="ru-RU" sz="2000" dirty="0"/>
              <a:t>, если выполнены следующие условия: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000" dirty="0"/>
              <a:t>запрос, используемый для создания представления, извлекает данные только из одной таблицы;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000" dirty="0"/>
              <a:t>если в запросе, используемом для создания таблицы, в качестве таблицы выступает представление, то оно также должно быть изменяемым;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000" dirty="0"/>
              <a:t>не разрешается никаких объединений таблиц, даже самой с собой;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000" dirty="0"/>
              <a:t>запрос, используемый для создания представления, не должен содержать вычислимых столбцов, агрегирующих функций и фраз </a:t>
            </a:r>
            <a:r>
              <a:rPr lang="ru-RU" sz="2000" b="1" dirty="0"/>
              <a:t>DISTINCT</a:t>
            </a:r>
            <a:r>
              <a:rPr lang="ru-RU" sz="2000" dirty="0"/>
              <a:t>, </a:t>
            </a:r>
            <a:r>
              <a:rPr lang="ru-RU" sz="2000" b="1" dirty="0"/>
              <a:t>GROUP</a:t>
            </a:r>
            <a:r>
              <a:rPr lang="ru-RU" sz="2000" dirty="0"/>
              <a:t> </a:t>
            </a:r>
            <a:r>
              <a:rPr lang="ru-RU" sz="2000" b="1" dirty="0"/>
              <a:t>BY</a:t>
            </a:r>
            <a:r>
              <a:rPr lang="ru-RU" sz="2000" dirty="0"/>
              <a:t> и </a:t>
            </a:r>
            <a:r>
              <a:rPr lang="ru-RU" sz="2000" b="1" dirty="0"/>
              <a:t>HAVING</a:t>
            </a:r>
            <a:r>
              <a:rPr lang="ru-RU" sz="2000" dirty="0"/>
              <a:t>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ru-RU" sz="2000" dirty="0"/>
              <a:t>в запросе, используемом для создания представления, нельзя ссылаться дважды на один и тот же столбец.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E17F6-3C31-4216-BE29-4E16D7AF079D}" type="slidenum">
              <a:rPr lang="ru-RU"/>
              <a:pPr/>
              <a:t>29</a:t>
            </a:fld>
            <a:endParaRPr 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10801350" cy="490538"/>
          </a:xfrm>
        </p:spPr>
        <p:txBody>
          <a:bodyPr/>
          <a:lstStyle/>
          <a:p>
            <a:r>
              <a:rPr lang="en-US" sz="2800" dirty="0" err="1"/>
              <a:t>Опции</a:t>
            </a:r>
            <a:r>
              <a:rPr lang="en-US" sz="2800" dirty="0"/>
              <a:t> [WITH [CASCADED | LOCAL] CHECK OPTION</a:t>
            </a:r>
            <a:endParaRPr lang="ru-RU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14356"/>
            <a:ext cx="10544211" cy="557216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/>
              <a:t>Для изменяемого представления можно указывать фразу </a:t>
            </a:r>
            <a:r>
              <a:rPr lang="ru-RU" sz="2200" b="1" dirty="0"/>
              <a:t>WITH CHECK OPTION</a:t>
            </a:r>
            <a:r>
              <a:rPr lang="ru-RU" sz="2200" dirty="0"/>
              <a:t>, позволяющую предотвращать "потерю строк" в представлениях. Так, если эта фраза указана, то при внесении изменений в таблицу будет проверен предикат, указанный в запросе, использованном для создания таблицы. Если предикат не возвращает значение TRUE, то изменения не будут внесены.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/>
              <a:t>Например, если запрос создан оператором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200" dirty="0"/>
              <a:t>	</a:t>
            </a:r>
            <a:r>
              <a:rPr lang="ru-RU" sz="2200" dirty="0"/>
              <a:t>CREATE VIEW v_tbl1 AS  </a:t>
            </a:r>
            <a:r>
              <a:rPr lang="en-US" sz="2200" dirty="0"/>
              <a:t>(SELECT f1,f2, f3 FROM tbl1 WHERE f2&gt;</a:t>
            </a:r>
            <a:r>
              <a:rPr lang="en-US" sz="2200" dirty="0">
                <a:solidFill>
                  <a:srgbClr val="C00000"/>
                </a:solidFill>
              </a:rPr>
              <a:t>100</a:t>
            </a:r>
            <a:r>
              <a:rPr lang="en-US" sz="2200" dirty="0"/>
              <a:t>)    </a:t>
            </a:r>
            <a:r>
              <a:rPr lang="ru-RU" sz="2200" dirty="0"/>
              <a:t>WITH CHECK OPTION</a:t>
            </a:r>
            <a:r>
              <a:rPr lang="ru-RU" sz="2200" dirty="0" smtClean="0"/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 smtClean="0"/>
              <a:t>, </a:t>
            </a:r>
            <a:r>
              <a:rPr lang="ru-RU" sz="2200" dirty="0"/>
              <a:t>то вставка строки не будет произведена: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200" dirty="0"/>
              <a:t>	INSERT INTO v_tbl1 (f1,f2,f3) </a:t>
            </a:r>
            <a:r>
              <a:rPr lang="ru-RU" sz="2200" dirty="0"/>
              <a:t>VALUES (1,</a:t>
            </a:r>
            <a:r>
              <a:rPr lang="ru-RU" sz="2200" dirty="0">
                <a:solidFill>
                  <a:srgbClr val="C00000"/>
                </a:solidFill>
              </a:rPr>
              <a:t>50</a:t>
            </a:r>
            <a:r>
              <a:rPr lang="ru-RU" sz="2200" dirty="0"/>
              <a:t>,'abc'); </a:t>
            </a:r>
            <a:endParaRPr lang="en-US" sz="2200" dirty="0"/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/>
              <a:t>Фраза WITH CHECK OPTION может быть расширена до: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•"/>
            </a:pPr>
            <a:r>
              <a:rPr lang="ru-RU" sz="2200" b="1" dirty="0"/>
              <a:t>WITH CASCADED CHECK OPTION</a:t>
            </a:r>
            <a:r>
              <a:rPr lang="ru-RU" sz="2200" dirty="0"/>
              <a:t> - предикаты проверяются во всех вложенных запросах;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Char char="•"/>
            </a:pPr>
            <a:r>
              <a:rPr lang="ru-RU" sz="2200" b="1" dirty="0"/>
              <a:t>WITH LOCAL CHECK OPTION</a:t>
            </a:r>
            <a:r>
              <a:rPr lang="ru-RU" sz="2200" dirty="0"/>
              <a:t> - предикаты проверяются только в запросе, использованном для создания данного представления;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endParaRPr lang="ru-RU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0BEA23-4AE2-41C9-82C6-8DF16309CDFF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274638"/>
            <a:ext cx="6146491" cy="41751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UNION-объединение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5" y="908050"/>
            <a:ext cx="5974588" cy="5664222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ru-RU" b="1" dirty="0" err="1" smtClean="0"/>
              <a:t>UNION</a:t>
            </a:r>
            <a:r>
              <a:rPr lang="ru-RU" dirty="0" smtClean="0"/>
              <a:t> объединяет результаты двух запросов по следующим правилам:</a:t>
            </a:r>
          </a:p>
          <a:p>
            <a:pPr marL="381000" indent="-381000" algn="ctr" eaLnBrk="1" hangingPunct="1">
              <a:lnSpc>
                <a:spcPct val="90000"/>
              </a:lnSpc>
              <a:buFontTx/>
              <a:buNone/>
            </a:pPr>
            <a:r>
              <a:rPr lang="ru-RU" b="1" i="1" dirty="0" smtClean="0"/>
              <a:t>запрос1</a:t>
            </a:r>
            <a:r>
              <a:rPr lang="ru-RU" dirty="0" smtClean="0"/>
              <a:t> </a:t>
            </a:r>
            <a:r>
              <a:rPr lang="en-AU" dirty="0" smtClean="0"/>
              <a:t>UNION [ALL] </a:t>
            </a:r>
            <a:r>
              <a:rPr lang="ru-RU" b="1" i="1" dirty="0" smtClean="0"/>
              <a:t>запрос2</a:t>
            </a:r>
            <a:endParaRPr lang="ru-RU" dirty="0" smtClean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ru-RU" dirty="0" smtClean="0"/>
              <a:t>каждый из объединяемых запросов должен содержать одинаковое число столбцов; 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ru-RU" dirty="0" smtClean="0"/>
              <a:t>тип значений из попарно объединяемых столбцов должен быть одинаковым или приводимым: нельзя объединять значения из столбца типа </a:t>
            </a:r>
            <a:r>
              <a:rPr lang="ru-RU" b="1" dirty="0" err="1" smtClean="0"/>
              <a:t>integer</a:t>
            </a:r>
            <a:r>
              <a:rPr lang="ru-RU" dirty="0" smtClean="0"/>
              <a:t> и столбца типа </a:t>
            </a:r>
            <a:r>
              <a:rPr lang="ru-RU" b="1" dirty="0" err="1" smtClean="0"/>
              <a:t>varchar</a:t>
            </a:r>
            <a:r>
              <a:rPr lang="ru-RU" dirty="0" smtClean="0"/>
              <a:t>; 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ru-RU" dirty="0" smtClean="0"/>
              <a:t>из результирующего набора автоматически исключаются совпадающие строки, если только не указано </a:t>
            </a:r>
            <a:r>
              <a:rPr lang="ru-RU" b="1" dirty="0" err="1" smtClean="0"/>
              <a:t>UNION</a:t>
            </a:r>
            <a:r>
              <a:rPr lang="ru-RU" b="1" dirty="0" smtClean="0"/>
              <a:t> </a:t>
            </a:r>
            <a:r>
              <a:rPr lang="ru-RU" b="1" dirty="0" err="1" smtClean="0"/>
              <a:t>ALL</a:t>
            </a:r>
            <a:r>
              <a:rPr lang="ru-RU" dirty="0" smtClean="0"/>
              <a:t>.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 cstate="print"/>
          <a:srcRect l="452" t="54510" r="27888" b="5681"/>
          <a:stretch>
            <a:fillRect/>
          </a:stretch>
        </p:blipFill>
        <p:spPr bwMode="auto">
          <a:xfrm>
            <a:off x="6686559" y="3286126"/>
            <a:ext cx="4005898" cy="350043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9" name="Рисунок 8" descr="Слайд3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9435" y="0"/>
            <a:ext cx="3429024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E17F6-3C31-4216-BE29-4E16D7AF079D}" type="slidenum">
              <a:rPr lang="ru-RU"/>
              <a:pPr/>
              <a:t>30</a:t>
            </a:fld>
            <a:endParaRPr 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10801350" cy="490538"/>
          </a:xfrm>
        </p:spPr>
        <p:txBody>
          <a:bodyPr/>
          <a:lstStyle/>
          <a:p>
            <a:r>
              <a:rPr lang="en-US" sz="2800" dirty="0" err="1"/>
              <a:t>Опции</a:t>
            </a:r>
            <a:r>
              <a:rPr lang="en-US" sz="2800" dirty="0"/>
              <a:t> [WITH [CASCADED | LOCAL] CHECK OPTION</a:t>
            </a:r>
            <a:endParaRPr lang="ru-RU" sz="28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2" y="571480"/>
            <a:ext cx="10258459" cy="521497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 smtClean="0"/>
              <a:t>Для </a:t>
            </a:r>
            <a:r>
              <a:rPr lang="ru-RU" sz="2200" dirty="0"/>
              <a:t>представления, созданного операторами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	CREATE </a:t>
            </a:r>
            <a:r>
              <a:rPr lang="ru-RU" sz="2200" b="1" dirty="0"/>
              <a:t>VIEW v_1</a:t>
            </a:r>
            <a:r>
              <a:rPr lang="ru-RU" sz="2200" dirty="0"/>
              <a:t> </a:t>
            </a:r>
            <a:r>
              <a:rPr lang="ru-RU" sz="2200" dirty="0" err="1"/>
              <a:t>AS</a:t>
            </a:r>
            <a:r>
              <a:rPr lang="ru-RU" sz="2200" dirty="0"/>
              <a:t>  </a:t>
            </a:r>
            <a:r>
              <a:rPr lang="en-US" sz="2200" dirty="0" smtClean="0"/>
              <a:t>(</a:t>
            </a:r>
            <a:r>
              <a:rPr lang="en-US" sz="2200" dirty="0"/>
              <a:t>SELECT f1,f2, f3 FROM tbl1 WHERE f2&gt;100);,</a:t>
            </a:r>
            <a:r>
              <a:rPr lang="ru-RU" sz="2200" dirty="0"/>
              <a:t> </a:t>
            </a:r>
            <a:endParaRPr lang="ru-RU" sz="2200" dirty="0" smtClean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200" dirty="0" smtClean="0"/>
              <a:t>CREATE </a:t>
            </a:r>
            <a:r>
              <a:rPr lang="en-US" sz="2200" b="1" dirty="0"/>
              <a:t>VIEW</a:t>
            </a:r>
            <a:r>
              <a:rPr lang="en-US" sz="2200" dirty="0"/>
              <a:t> </a:t>
            </a:r>
            <a:r>
              <a:rPr lang="en-US" sz="2200" b="1" dirty="0"/>
              <a:t>v_2</a:t>
            </a:r>
            <a:r>
              <a:rPr lang="en-US" sz="2200" dirty="0"/>
              <a:t> AS  </a:t>
            </a:r>
            <a:r>
              <a:rPr lang="en-US" sz="2200" dirty="0" smtClean="0"/>
              <a:t>(</a:t>
            </a:r>
            <a:r>
              <a:rPr lang="en-US" sz="2200" dirty="0"/>
              <a:t>SELECT f1,f2, f3 FROM v_1 WHERE f2&gt;50)    </a:t>
            </a:r>
            <a:r>
              <a:rPr lang="ru-RU" sz="2200" dirty="0"/>
              <a:t>WITH </a:t>
            </a:r>
            <a:r>
              <a:rPr lang="ru-RU" sz="2200" b="1" dirty="0"/>
              <a:t>LOCAL</a:t>
            </a:r>
            <a:r>
              <a:rPr lang="ru-RU" sz="2200" dirty="0"/>
              <a:t> </a:t>
            </a:r>
            <a:r>
              <a:rPr lang="ru-RU" sz="2200" b="1" dirty="0"/>
              <a:t>CHECK</a:t>
            </a:r>
            <a:r>
              <a:rPr lang="ru-RU" sz="2200" dirty="0"/>
              <a:t> </a:t>
            </a:r>
            <a:r>
              <a:rPr lang="ru-RU" sz="2200" b="1" dirty="0"/>
              <a:t>OPTION</a:t>
            </a:r>
            <a:r>
              <a:rPr lang="ru-RU" sz="2200" dirty="0"/>
              <a:t>;,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 smtClean="0"/>
              <a:t>добавление </a:t>
            </a:r>
            <a:r>
              <a:rPr lang="ru-RU" sz="2200" dirty="0"/>
              <a:t>строки будет выполнено: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sz="2200" dirty="0"/>
              <a:t>	</a:t>
            </a:r>
            <a:r>
              <a:rPr lang="en-US" sz="2200" dirty="0"/>
              <a:t>INSERT INTO v_2 (f1,f2,f3) </a:t>
            </a:r>
            <a:r>
              <a:rPr lang="ru-RU" sz="2200" dirty="0"/>
              <a:t>VALUES (</a:t>
            </a:r>
            <a:r>
              <a:rPr lang="ru-RU" sz="2200" dirty="0" smtClean="0"/>
              <a:t>1, 30,</a:t>
            </a:r>
            <a:r>
              <a:rPr lang="ru-RU" sz="2200" dirty="0"/>
              <a:t>'abc');.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 smtClean="0"/>
              <a:t>Эта </a:t>
            </a:r>
            <a:r>
              <a:rPr lang="ru-RU" sz="2200" dirty="0"/>
              <a:t>строка будет добавлена в основную таблицу, но не будет видна в представлении, посредством которого она была добавлена.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ru-RU" sz="2200" dirty="0"/>
              <a:t>По умолчанию предполагается, что для </a:t>
            </a:r>
            <a:r>
              <a:rPr lang="ru-RU" sz="2200" b="1" dirty="0"/>
              <a:t>WITH</a:t>
            </a:r>
            <a:r>
              <a:rPr lang="ru-RU" sz="2200" dirty="0"/>
              <a:t> </a:t>
            </a:r>
            <a:r>
              <a:rPr lang="ru-RU" sz="2200" b="1" dirty="0"/>
              <a:t>CHECK</a:t>
            </a:r>
            <a:r>
              <a:rPr lang="ru-RU" sz="2200" dirty="0"/>
              <a:t> </a:t>
            </a:r>
            <a:r>
              <a:rPr lang="ru-RU" sz="2200" b="1" dirty="0"/>
              <a:t>OPTION</a:t>
            </a:r>
            <a:r>
              <a:rPr lang="ru-RU" sz="2200" dirty="0"/>
              <a:t> используется фраза </a:t>
            </a:r>
            <a:r>
              <a:rPr lang="ru-RU" sz="2200" b="1" dirty="0"/>
              <a:t>CASCADED</a:t>
            </a:r>
            <a:r>
              <a:rPr lang="ru-RU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8C1CB2-BA8D-44C1-9A9C-D2D013F8F5B9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6" y="642918"/>
            <a:ext cx="10293161" cy="1296988"/>
          </a:xfrm>
        </p:spPr>
        <p:txBody>
          <a:bodyPr/>
          <a:lstStyle/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ru-RU" sz="2000" dirty="0" smtClean="0"/>
              <a:t>Если в строку вставляется какая-либо константа, добавляемая в запросе, то ее значение также влияет на идентичность строк</a:t>
            </a:r>
          </a:p>
          <a:p>
            <a:pPr marL="457200" indent="-457200" eaLnBrk="1" hangingPunct="1">
              <a:buFont typeface="Symbol" pitchFamily="18" charset="2"/>
              <a:buAutoNum type="arabicPeriod"/>
            </a:pPr>
            <a:r>
              <a:rPr lang="ru-RU" sz="2000" dirty="0" smtClean="0"/>
              <a:t>Выполнение </a:t>
            </a:r>
            <a:r>
              <a:rPr lang="ru-RU" sz="2000" b="1" dirty="0" smtClean="0"/>
              <a:t>UNION</a:t>
            </a:r>
            <a:r>
              <a:rPr lang="ru-RU" sz="2000" dirty="0" smtClean="0"/>
              <a:t>-объединения, использующего выражения :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3" cstate="print"/>
          <a:srcRect l="1526" t="18422" r="7700" b="7002"/>
          <a:stretch>
            <a:fillRect/>
          </a:stretch>
        </p:blipFill>
        <p:spPr bwMode="auto">
          <a:xfrm>
            <a:off x="1402677" y="1936759"/>
            <a:ext cx="7399675" cy="48355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142852"/>
            <a:ext cx="9721215" cy="41751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UNION-объединение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343FA4-F0EC-4229-9877-C9D859AD5801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542" y="71447"/>
            <a:ext cx="10293162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000" dirty="0" smtClean="0"/>
              <a:t>Стандарт не накладывает никаких ограничений на упорядочивание строк в результирующем наборе. 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/>
              <a:t>Так, некоторые СУБД сначала выводят результат первого запроса, а затем - результат второго запроса. СУБД </a:t>
            </a:r>
            <a:r>
              <a:rPr lang="ru-RU" sz="2000" dirty="0" err="1" smtClean="0"/>
              <a:t>Oracle</a:t>
            </a:r>
            <a:r>
              <a:rPr lang="ru-RU" sz="2000" dirty="0" smtClean="0"/>
              <a:t> автоматически сортирует записи по первому указанному столбцу даже в том случае, если для него не создан индекс.</a:t>
            </a:r>
          </a:p>
          <a:p>
            <a:pPr eaLnBrk="1" hangingPunct="1">
              <a:lnSpc>
                <a:spcPct val="90000"/>
              </a:lnSpc>
            </a:pPr>
            <a:r>
              <a:rPr lang="ru-RU" sz="2000" dirty="0" smtClean="0"/>
              <a:t>Для того чтобы явно указать требуемый порядок сортировки, следует использовать фразу </a:t>
            </a:r>
            <a:r>
              <a:rPr lang="ru-RU" sz="2000" b="1" dirty="0" smtClean="0"/>
              <a:t>ORDER BY</a:t>
            </a:r>
            <a:r>
              <a:rPr lang="ru-RU" sz="2000" dirty="0" smtClean="0"/>
              <a:t>. При этом можно использовать как имя столбца, так и его номер</a:t>
            </a:r>
          </a:p>
        </p:txBody>
      </p:sp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3" cstate="print"/>
          <a:srcRect t="14540" r="10167" b="14270"/>
          <a:stretch>
            <a:fillRect/>
          </a:stretch>
        </p:blipFill>
        <p:spPr bwMode="auto">
          <a:xfrm>
            <a:off x="1487063" y="2714625"/>
            <a:ext cx="5708213" cy="407193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EA3F0F-DC56-44D0-80BB-0575F3184FA3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71438"/>
            <a:ext cx="9721215" cy="417512"/>
          </a:xfrm>
        </p:spPr>
        <p:txBody>
          <a:bodyPr/>
          <a:lstStyle/>
          <a:p>
            <a:pPr eaLnBrk="1" hangingPunct="1"/>
            <a:r>
              <a:rPr lang="ru-RU" sz="2800" smtClean="0"/>
              <a:t>UNION ALL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578" y="857234"/>
            <a:ext cx="5429287" cy="5715038"/>
          </a:xfrm>
        </p:spPr>
        <p:txBody>
          <a:bodyPr/>
          <a:lstStyle/>
          <a:p>
            <a:pPr eaLnBrk="1" hangingPunct="1"/>
            <a:r>
              <a:rPr lang="ru-RU" sz="2000" dirty="0" smtClean="0"/>
              <a:t>выполняет объединение двух подзапросов аналогично фразе </a:t>
            </a:r>
            <a:r>
              <a:rPr lang="ru-RU" sz="2000" b="1" dirty="0" smtClean="0"/>
              <a:t>UNION</a:t>
            </a:r>
            <a:r>
              <a:rPr lang="ru-RU" sz="2000" dirty="0" smtClean="0"/>
              <a:t> со следующими исключениями:</a:t>
            </a:r>
          </a:p>
          <a:p>
            <a:pPr eaLnBrk="1" hangingPunct="1"/>
            <a:r>
              <a:rPr lang="ru-RU" sz="2000" dirty="0" smtClean="0"/>
              <a:t>совпадающие строки не удаляются из формируемого результирующего набора;</a:t>
            </a:r>
          </a:p>
          <a:p>
            <a:pPr eaLnBrk="1" hangingPunct="1"/>
            <a:r>
              <a:rPr lang="ru-RU" sz="2000" dirty="0" smtClean="0"/>
              <a:t>объединяемые запросы выводятся в результирующем наборе последовательно без упорядочивания.</a:t>
            </a:r>
          </a:p>
          <a:p>
            <a:r>
              <a:rPr lang="ru-RU" sz="2000" dirty="0" smtClean="0"/>
              <a:t>При объединении более двух запросов для изменения порядка выполнения операции объединения можно использовать скобки: </a:t>
            </a:r>
          </a:p>
          <a:p>
            <a:pPr>
              <a:buNone/>
            </a:pPr>
            <a:r>
              <a:rPr lang="ru-RU" sz="2000" b="1" i="1" dirty="0" smtClean="0"/>
              <a:t>запрос1</a:t>
            </a:r>
            <a:r>
              <a:rPr lang="ru-RU" sz="2000" dirty="0" smtClean="0"/>
              <a:t> </a:t>
            </a:r>
            <a:r>
              <a:rPr lang="ru-RU" sz="2000" dirty="0" err="1" smtClean="0"/>
              <a:t>UNION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запрос2</a:t>
            </a:r>
            <a:r>
              <a:rPr lang="ru-RU" sz="2000" dirty="0" smtClean="0"/>
              <a:t> </a:t>
            </a:r>
            <a:r>
              <a:rPr lang="ru-RU" sz="2000" dirty="0" err="1" smtClean="0"/>
              <a:t>EXCEPT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запрос3</a:t>
            </a:r>
            <a:r>
              <a:rPr lang="ru-RU" sz="2000" dirty="0" smtClean="0"/>
              <a:t> что равнозначно </a:t>
            </a:r>
          </a:p>
          <a:p>
            <a:pPr>
              <a:buNone/>
            </a:pPr>
            <a:r>
              <a:rPr lang="ru-RU" sz="2000" dirty="0" smtClean="0"/>
              <a:t>(</a:t>
            </a:r>
            <a:r>
              <a:rPr lang="ru-RU" sz="2000" b="1" i="1" dirty="0" smtClean="0"/>
              <a:t>запрос1</a:t>
            </a:r>
            <a:r>
              <a:rPr lang="ru-RU" sz="2000" dirty="0" smtClean="0"/>
              <a:t> </a:t>
            </a:r>
            <a:r>
              <a:rPr lang="ru-RU" sz="2000" dirty="0" err="1" smtClean="0"/>
              <a:t>UNION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запрос2</a:t>
            </a:r>
            <a:r>
              <a:rPr lang="ru-RU" sz="2000" dirty="0" smtClean="0"/>
              <a:t>) </a:t>
            </a:r>
            <a:r>
              <a:rPr lang="ru-RU" sz="2000" dirty="0" err="1" smtClean="0"/>
              <a:t>EXCEPT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запрос3</a:t>
            </a:r>
            <a:r>
              <a:rPr lang="ru-RU" sz="2000" dirty="0" smtClean="0"/>
              <a:t> 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 cstate="print"/>
          <a:srcRect t="11880" r="21747" b="11139"/>
          <a:stretch>
            <a:fillRect/>
          </a:stretch>
        </p:blipFill>
        <p:spPr bwMode="auto">
          <a:xfrm>
            <a:off x="6400808" y="785794"/>
            <a:ext cx="4254021" cy="45282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Пересечение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01" y="2573338"/>
            <a:ext cx="10262352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4"/>
          <p:cNvGraphicFramePr>
            <a:graphicFrameLocks noChangeAspect="1"/>
          </p:cNvGraphicFramePr>
          <p:nvPr>
            <p:ph idx="1"/>
          </p:nvPr>
        </p:nvGraphicFramePr>
        <p:xfrm>
          <a:off x="1619847" y="1828804"/>
          <a:ext cx="2431196" cy="430213"/>
        </p:xfrm>
        <a:graphic>
          <a:graphicData uri="http://schemas.openxmlformats.org/presentationml/2006/ole">
            <p:oleObj spid="_x0000_s4098" name="Equation" r:id="rId5" imgW="850531" imgH="17772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03F850-A6A2-4771-BFBD-6F77CEC7EA29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69" y="71414"/>
            <a:ext cx="9721215" cy="41751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INTERSECT-объединение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6" y="428604"/>
            <a:ext cx="10293161" cy="207170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ru-RU" sz="2200" b="1" i="1" dirty="0" smtClean="0"/>
              <a:t>запрос1</a:t>
            </a:r>
            <a:r>
              <a:rPr lang="ru-RU" sz="2200" dirty="0" smtClean="0"/>
              <a:t> </a:t>
            </a:r>
            <a:r>
              <a:rPr lang="en-AU" sz="2200" dirty="0" smtClean="0"/>
              <a:t>INTERSECT [ALL] </a:t>
            </a:r>
            <a:r>
              <a:rPr lang="ru-RU" sz="2200" b="1" i="1" dirty="0" smtClean="0"/>
              <a:t>запрос2</a:t>
            </a:r>
            <a:endParaRPr lang="ru-RU" sz="2200" dirty="0" smtClean="0"/>
          </a:p>
          <a:p>
            <a:pPr eaLnBrk="1" hangingPunct="1">
              <a:lnSpc>
                <a:spcPct val="90000"/>
              </a:lnSpc>
            </a:pPr>
            <a:r>
              <a:rPr lang="ru-RU" sz="2200" dirty="0" smtClean="0"/>
              <a:t>Фраза </a:t>
            </a:r>
            <a:r>
              <a:rPr lang="ru-RU" sz="2200" b="1" dirty="0" smtClean="0"/>
              <a:t>INTERSECT</a:t>
            </a:r>
            <a:r>
              <a:rPr lang="ru-RU" sz="2200" dirty="0" smtClean="0"/>
              <a:t> позволяет выбрать только те строки, которые присутствуют в каждом объединяемом результирующем наборе, </a:t>
            </a:r>
            <a:r>
              <a:rPr lang="ru-RU" sz="2000" dirty="0" smtClean="0"/>
              <a:t>если не указано </a:t>
            </a:r>
            <a:r>
              <a:rPr lang="en-AU" sz="2000" dirty="0" smtClean="0"/>
              <a:t>ALL.</a:t>
            </a:r>
            <a:r>
              <a:rPr lang="ru-RU" sz="2200" dirty="0" smtClean="0"/>
              <a:t> </a:t>
            </a:r>
          </a:p>
          <a:p>
            <a:r>
              <a:rPr lang="en-AU" sz="2000" dirty="0" smtClean="0"/>
              <a:t>INTERSECT </a:t>
            </a:r>
            <a:r>
              <a:rPr lang="ru-RU" sz="2000" dirty="0" smtClean="0"/>
              <a:t>имеет больший приоритет </a:t>
            </a:r>
            <a:r>
              <a:rPr lang="ru-RU" sz="2000" b="1" i="1" dirty="0" smtClean="0"/>
              <a:t>запрос1</a:t>
            </a:r>
            <a:r>
              <a:rPr lang="ru-RU" sz="2000" dirty="0" smtClean="0"/>
              <a:t> </a:t>
            </a:r>
            <a:r>
              <a:rPr lang="ru-RU" sz="2000" dirty="0" err="1" smtClean="0"/>
              <a:t>UNION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запрос2</a:t>
            </a:r>
            <a:r>
              <a:rPr lang="ru-RU" sz="2000" dirty="0" smtClean="0"/>
              <a:t> </a:t>
            </a:r>
            <a:r>
              <a:rPr lang="ru-RU" sz="2000" dirty="0" err="1" smtClean="0"/>
              <a:t>INTERSECT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запрос3 </a:t>
            </a:r>
            <a:r>
              <a:rPr lang="ru-RU" sz="2000" dirty="0" smtClean="0"/>
              <a:t>означает </a:t>
            </a:r>
            <a:r>
              <a:rPr lang="ru-RU" sz="2000" b="1" i="1" dirty="0" smtClean="0"/>
              <a:t>запрос1</a:t>
            </a:r>
            <a:r>
              <a:rPr lang="ru-RU" sz="2000" dirty="0" smtClean="0"/>
              <a:t> </a:t>
            </a:r>
            <a:r>
              <a:rPr lang="ru-RU" sz="2000" dirty="0" err="1" smtClean="0"/>
              <a:t>UNION</a:t>
            </a:r>
            <a:r>
              <a:rPr lang="ru-RU" sz="2000" dirty="0" smtClean="0"/>
              <a:t> (</a:t>
            </a:r>
            <a:r>
              <a:rPr lang="ru-RU" sz="2000" b="1" i="1" dirty="0" smtClean="0"/>
              <a:t>запрос2</a:t>
            </a:r>
            <a:r>
              <a:rPr lang="ru-RU" sz="2000" dirty="0" smtClean="0"/>
              <a:t> </a:t>
            </a:r>
            <a:r>
              <a:rPr lang="ru-RU" sz="2000" dirty="0" err="1" smtClean="0"/>
              <a:t>INTERSECT</a:t>
            </a:r>
            <a:r>
              <a:rPr lang="ru-RU" sz="2000" dirty="0" smtClean="0"/>
              <a:t> </a:t>
            </a:r>
            <a:r>
              <a:rPr lang="ru-RU" sz="2000" b="1" i="1" dirty="0" smtClean="0"/>
              <a:t>запрос3</a:t>
            </a:r>
            <a:r>
              <a:rPr lang="ru-RU" sz="2000" dirty="0" smtClean="0"/>
              <a:t>)</a:t>
            </a:r>
            <a:r>
              <a:rPr lang="ru-RU" sz="2000" b="1" i="1" dirty="0" smtClean="0"/>
              <a:t> </a:t>
            </a:r>
            <a:r>
              <a:rPr lang="ru-RU" sz="2200" dirty="0" smtClean="0"/>
              <a:t> 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 cstate="print"/>
          <a:srcRect t="16887" r="51385" b="4263"/>
          <a:stretch>
            <a:fillRect/>
          </a:stretch>
        </p:blipFill>
        <p:spPr bwMode="auto">
          <a:xfrm>
            <a:off x="471454" y="2626948"/>
            <a:ext cx="3810218" cy="4159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l="50321" t="16887" r="4475" b="4263"/>
          <a:stretch>
            <a:fillRect/>
          </a:stretch>
        </p:blipFill>
        <p:spPr bwMode="auto">
          <a:xfrm>
            <a:off x="6472245" y="2602072"/>
            <a:ext cx="3624866" cy="42559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471453" y="4214818"/>
            <a:ext cx="3643338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Вычитание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501" y="2509838"/>
            <a:ext cx="10172519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4"/>
          <p:cNvGraphicFramePr>
            <a:graphicFrameLocks noChangeAspect="1"/>
          </p:cNvGraphicFramePr>
          <p:nvPr>
            <p:ph idx="1"/>
          </p:nvPr>
        </p:nvGraphicFramePr>
        <p:xfrm>
          <a:off x="1440184" y="1676400"/>
          <a:ext cx="2429769" cy="465138"/>
        </p:xfrm>
        <a:graphic>
          <a:graphicData uri="http://schemas.openxmlformats.org/presentationml/2006/ole">
            <p:oleObj spid="_x0000_s5122" name="Equation" r:id="rId5" imgW="787058" imgH="17772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1514</Words>
  <Application>Microsoft Office PowerPoint</Application>
  <PresentationFormat>Произвольный</PresentationFormat>
  <Paragraphs>229</Paragraphs>
  <Slides>30</Slides>
  <Notes>28</Notes>
  <HiddenSlides>0</HiddenSlides>
  <MMClips>0</MMClips>
  <ScaleCrop>false</ScaleCrop>
  <HeadingPairs>
    <vt:vector size="6" baseType="variant"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Тема Office</vt:lpstr>
      <vt:lpstr>Оформление по умолчанию</vt:lpstr>
      <vt:lpstr>1_Оформление по умолчанию</vt:lpstr>
      <vt:lpstr>Equation</vt:lpstr>
      <vt:lpstr>Лекция 7 </vt:lpstr>
      <vt:lpstr>Объединение</vt:lpstr>
      <vt:lpstr>UNION-объединение</vt:lpstr>
      <vt:lpstr>UNION-объединение</vt:lpstr>
      <vt:lpstr>Слайд 5</vt:lpstr>
      <vt:lpstr>UNION ALL</vt:lpstr>
      <vt:lpstr>Пересечение</vt:lpstr>
      <vt:lpstr>INTERSECT-объединение</vt:lpstr>
      <vt:lpstr>Вычитание</vt:lpstr>
      <vt:lpstr>EXCEPT-объединение</vt:lpstr>
      <vt:lpstr>Слайд 11</vt:lpstr>
      <vt:lpstr>Создание представлений </vt:lpstr>
      <vt:lpstr>Основные объекты БД</vt:lpstr>
      <vt:lpstr>Что такое представление?</vt:lpstr>
      <vt:lpstr>Представления (VIEW)</vt:lpstr>
      <vt:lpstr>Представления</vt:lpstr>
      <vt:lpstr>Представление может содержать: </vt:lpstr>
      <vt:lpstr>Оператор создания представления (упрощенная форма)</vt:lpstr>
      <vt:lpstr>Команда CREATE VIEW</vt:lpstr>
      <vt:lpstr>Модифицирование представлений</vt:lpstr>
      <vt:lpstr>Групповые представления</vt:lpstr>
      <vt:lpstr>Представления и объединения</vt:lpstr>
      <vt:lpstr>Представления и подзапросы</vt:lpstr>
      <vt:lpstr>Чего не могут делать представления</vt:lpstr>
      <vt:lpstr>Удаление представлений</vt:lpstr>
      <vt:lpstr>Оператор CREATE VIEW</vt:lpstr>
      <vt:lpstr>Оператор ALTER TABLE  </vt:lpstr>
      <vt:lpstr>Изменение данных в представлениях</vt:lpstr>
      <vt:lpstr>Опции [WITH [CASCADED | LOCAL] CHECK OPTION</vt:lpstr>
      <vt:lpstr>Опции [WITH [CASCADED | LOCAL] CHECK OPTION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</dc:title>
  <dc:creator>User</dc:creator>
  <cp:lastModifiedBy>User</cp:lastModifiedBy>
  <cp:revision>30</cp:revision>
  <dcterms:created xsi:type="dcterms:W3CDTF">2020-10-21T20:20:23Z</dcterms:created>
  <dcterms:modified xsi:type="dcterms:W3CDTF">2023-10-16T19:10:49Z</dcterms:modified>
</cp:coreProperties>
</file>