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8288000" cy="10287000"/>
  <p:notesSz cx="6858000" cy="9144000"/>
  <p:embeddedFontLst>
    <p:embeddedFont>
      <p:font typeface="Century Gothic Paneuropean" panose="020B0604020202020204" charset="0"/>
      <p:regular r:id="rId12"/>
    </p:embeddedFont>
    <p:embeddedFont>
      <p:font typeface="Century Gothic Paneuropean Bold" panose="020B0604020202020204" charset="0"/>
      <p:regular r:id="rId13"/>
    </p:embeddedFont>
    <p:embeddedFont>
      <p:font typeface="Century Gothic Paneuropean Bold Italics" panose="020B0604020202020204" charset="0"/>
      <p:regular r:id="rId14"/>
    </p:embeddedFont>
    <p:embeddedFont>
      <p:font typeface="Poppins" panose="00000500000000000000" pitchFamily="2" charset="0"/>
      <p:regular r:id="rId15"/>
    </p:embeddedFont>
    <p:embeddedFont>
      <p:font typeface="Times New Roman Bold" panose="02020803070505020304" pitchFamily="18" charset="0"/>
      <p:regular r:id="rId16"/>
      <p:bold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68512" y="-353712"/>
            <a:ext cx="10994424" cy="1099442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857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91400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6384897" y="5379918"/>
            <a:ext cx="6059445" cy="6059445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5720762" y="6964430"/>
            <a:ext cx="2000810" cy="4114800"/>
          </a:xfrm>
          <a:custGeom>
            <a:avLst/>
            <a:gdLst/>
            <a:ahLst/>
            <a:cxnLst/>
            <a:rect l="l" t="t" r="r" b="b"/>
            <a:pathLst>
              <a:path w="2000810" h="4114800">
                <a:moveTo>
                  <a:pt x="0" y="0"/>
                </a:moveTo>
                <a:lnTo>
                  <a:pt x="2000810" y="0"/>
                </a:lnTo>
                <a:lnTo>
                  <a:pt x="20008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53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3373132" y="4114076"/>
            <a:ext cx="12198237" cy="2291464"/>
            <a:chOff x="0" y="0"/>
            <a:chExt cx="3212705" cy="603513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212704" cy="603513"/>
            </a:xfrm>
            <a:custGeom>
              <a:avLst/>
              <a:gdLst/>
              <a:ahLst/>
              <a:cxnLst/>
              <a:rect l="l" t="t" r="r" b="b"/>
              <a:pathLst>
                <a:path w="3212704" h="603513">
                  <a:moveTo>
                    <a:pt x="0" y="0"/>
                  </a:moveTo>
                  <a:lnTo>
                    <a:pt x="3212704" y="0"/>
                  </a:lnTo>
                  <a:lnTo>
                    <a:pt x="3212704" y="603513"/>
                  </a:lnTo>
                  <a:lnTo>
                    <a:pt x="0" y="603513"/>
                  </a:lnTo>
                  <a:close/>
                </a:path>
              </a:pathLst>
            </a:custGeom>
            <a:solidFill>
              <a:srgbClr val="FFFEFE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3212705" cy="622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7462471" y="6100519"/>
            <a:ext cx="8922427" cy="18109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82"/>
              </a:lnSpc>
            </a:pPr>
            <a:r>
              <a:rPr lang="en-US" sz="5201" spc="291">
                <a:solidFill>
                  <a:srgbClr val="19191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Presented By:</a:t>
            </a:r>
          </a:p>
          <a:p>
            <a:pPr algn="ctr">
              <a:lnSpc>
                <a:spcPts val="7282"/>
              </a:lnSpc>
              <a:spcBef>
                <a:spcPct val="0"/>
              </a:spcBef>
            </a:pPr>
            <a:r>
              <a:rPr lang="en-US" sz="5201" spc="291">
                <a:solidFill>
                  <a:srgbClr val="191919"/>
                </a:solidFill>
                <a:latin typeface="Century Gothic Paneuropean"/>
                <a:ea typeface="Century Gothic Paneuropean"/>
                <a:cs typeface="Century Gothic Paneuropean"/>
                <a:sym typeface="Century Gothic Paneuropean"/>
              </a:rPr>
              <a:t>         Arbiya Khanum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3564241" y="4250214"/>
            <a:ext cx="13156926" cy="1427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31"/>
              </a:lnSpc>
              <a:spcBef>
                <a:spcPct val="0"/>
              </a:spcBef>
            </a:pPr>
            <a:r>
              <a:rPr lang="en-US" sz="8307" b="1" spc="1163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STREAMS IN JAVA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068500" y="8661165"/>
            <a:ext cx="6151000" cy="3683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 spc="1224">
                <a:solidFill>
                  <a:srgbClr val="191919"/>
                </a:solidFill>
                <a:latin typeface="Poppins"/>
                <a:ea typeface="Poppins"/>
                <a:cs typeface="Poppins"/>
                <a:sym typeface="Poppins"/>
              </a:rPr>
              <a:t>07-04-2025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-9965724" y="-1383136"/>
            <a:ext cx="10994424" cy="10994424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313420" y="1028700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845203" y="4128363"/>
            <a:ext cx="7168668" cy="1382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149"/>
              </a:lnSpc>
            </a:pPr>
            <a:r>
              <a:rPr lang="en-US" sz="11153" b="1" i="1">
                <a:solidFill>
                  <a:srgbClr val="191919"/>
                </a:solidFill>
                <a:latin typeface="Century Gothic Paneuropean Bold Italics"/>
                <a:ea typeface="Century Gothic Paneuropean Bold Italics"/>
                <a:cs typeface="Century Gothic Paneuropean Bold Italics"/>
                <a:sym typeface="Century Gothic Paneuropean Bold Italics"/>
              </a:rPr>
              <a:t>Thank you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6786360" y="-353712"/>
            <a:ext cx="10994424" cy="10994424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19125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7785695">
            <a:off x="-1359501" y="7553883"/>
            <a:ext cx="4776403" cy="477640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829750" y="-1618350"/>
            <a:ext cx="3071665" cy="13405540"/>
            <a:chOff x="0" y="0"/>
            <a:chExt cx="18624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86240" cy="812800"/>
            </a:xfrm>
            <a:custGeom>
              <a:avLst/>
              <a:gdLst/>
              <a:ahLst/>
              <a:cxnLst/>
              <a:rect l="l" t="t" r="r" b="b"/>
              <a:pathLst>
                <a:path w="186240" h="812800">
                  <a:moveTo>
                    <a:pt x="93120" y="0"/>
                  </a:moveTo>
                  <a:cubicBezTo>
                    <a:pt x="41691" y="0"/>
                    <a:pt x="0" y="181951"/>
                    <a:pt x="0" y="406400"/>
                  </a:cubicBezTo>
                  <a:cubicBezTo>
                    <a:pt x="0" y="630849"/>
                    <a:pt x="41691" y="812800"/>
                    <a:pt x="93120" y="812800"/>
                  </a:cubicBezTo>
                  <a:cubicBezTo>
                    <a:pt x="144549" y="812800"/>
                    <a:pt x="186240" y="630849"/>
                    <a:pt x="186240" y="406400"/>
                  </a:cubicBezTo>
                  <a:cubicBezTo>
                    <a:pt x="186240" y="181951"/>
                    <a:pt x="144549" y="0"/>
                    <a:pt x="9312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F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7460" y="47625"/>
              <a:ext cx="15132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6313420" y="910465"/>
            <a:ext cx="945880" cy="236470"/>
          </a:xfrm>
          <a:custGeom>
            <a:avLst/>
            <a:gdLst/>
            <a:ahLst/>
            <a:cxnLst/>
            <a:rect l="l" t="t" r="r" b="b"/>
            <a:pathLst>
              <a:path w="945880" h="236470">
                <a:moveTo>
                  <a:pt x="0" y="0"/>
                </a:moveTo>
                <a:lnTo>
                  <a:pt x="945880" y="0"/>
                </a:lnTo>
                <a:lnTo>
                  <a:pt x="945880" y="236470"/>
                </a:lnTo>
                <a:lnTo>
                  <a:pt x="0" y="2364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706082" y="1952203"/>
            <a:ext cx="992463" cy="992463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8235" y="4447339"/>
            <a:ext cx="508158" cy="543805"/>
            <a:chOff x="0" y="0"/>
            <a:chExt cx="812800" cy="86981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48235" y="3107362"/>
            <a:ext cx="508158" cy="543805"/>
            <a:chOff x="0" y="0"/>
            <a:chExt cx="812800" cy="86981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48235" y="5115753"/>
            <a:ext cx="508158" cy="543805"/>
            <a:chOff x="0" y="0"/>
            <a:chExt cx="812800" cy="86981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948235" y="3776486"/>
            <a:ext cx="508158" cy="543805"/>
            <a:chOff x="0" y="0"/>
            <a:chExt cx="812800" cy="86981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948235" y="6455730"/>
            <a:ext cx="508158" cy="543805"/>
            <a:chOff x="0" y="0"/>
            <a:chExt cx="812800" cy="86981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24" name="Group 24"/>
          <p:cNvGrpSpPr/>
          <p:nvPr/>
        </p:nvGrpSpPr>
        <p:grpSpPr>
          <a:xfrm>
            <a:off x="948235" y="5784877"/>
            <a:ext cx="508158" cy="543805"/>
            <a:chOff x="0" y="0"/>
            <a:chExt cx="812800" cy="869819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2718716" y="1280285"/>
            <a:ext cx="12850567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What are Streams in Java?</a:t>
            </a:r>
          </a:p>
        </p:txBody>
      </p:sp>
      <p:grpSp>
        <p:nvGrpSpPr>
          <p:cNvPr id="28" name="Group 28"/>
          <p:cNvGrpSpPr/>
          <p:nvPr/>
        </p:nvGrpSpPr>
        <p:grpSpPr>
          <a:xfrm>
            <a:off x="948235" y="7123361"/>
            <a:ext cx="508158" cy="543805"/>
            <a:chOff x="0" y="0"/>
            <a:chExt cx="812800" cy="869819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948235" y="7790991"/>
            <a:ext cx="508158" cy="543805"/>
            <a:chOff x="0" y="0"/>
            <a:chExt cx="812800" cy="869819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3" name="TextBox 3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grpSp>
        <p:nvGrpSpPr>
          <p:cNvPr id="34" name="Group 34"/>
          <p:cNvGrpSpPr/>
          <p:nvPr/>
        </p:nvGrpSpPr>
        <p:grpSpPr>
          <a:xfrm rot="3945801">
            <a:off x="14398159" y="8160857"/>
            <a:ext cx="4776403" cy="4776403"/>
            <a:chOff x="0" y="0"/>
            <a:chExt cx="812800" cy="812800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7" name="Freeform 37"/>
          <p:cNvSpPr/>
          <p:nvPr/>
        </p:nvSpPr>
        <p:spPr>
          <a:xfrm rot="3945801">
            <a:off x="14642243" y="7158315"/>
            <a:ext cx="1577153" cy="3243522"/>
          </a:xfrm>
          <a:custGeom>
            <a:avLst/>
            <a:gdLst/>
            <a:ahLst/>
            <a:cxnLst/>
            <a:rect l="l" t="t" r="r" b="b"/>
            <a:pathLst>
              <a:path w="1577153" h="3243522">
                <a:moveTo>
                  <a:pt x="0" y="0"/>
                </a:moveTo>
                <a:lnTo>
                  <a:pt x="1577153" y="0"/>
                </a:lnTo>
                <a:lnTo>
                  <a:pt x="1577153" y="3243522"/>
                </a:lnTo>
                <a:lnTo>
                  <a:pt x="0" y="324352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r="-204881"/>
            </a:stretch>
          </a:blipFill>
        </p:spPr>
      </p:sp>
      <p:sp>
        <p:nvSpPr>
          <p:cNvPr id="38" name="TextBox 38"/>
          <p:cNvSpPr txBox="1"/>
          <p:nvPr/>
        </p:nvSpPr>
        <p:spPr>
          <a:xfrm>
            <a:off x="2549611" y="2540439"/>
            <a:ext cx="14236749" cy="641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Introduced in Java 8 to support functional-style operations on collections.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stream is a sequence of elements from a data source that supports aggregate operations.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Streams do not store data, they process it on-the-fly.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Operate in a pipeline (source → intermediate operations → terminal operation).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Enable operations like filtering, mapping, reducing, sorting, collecting, etc.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7640383" y="4709268"/>
            <a:ext cx="4972966" cy="2315769"/>
          </a:xfrm>
          <a:custGeom>
            <a:avLst/>
            <a:gdLst/>
            <a:ahLst/>
            <a:cxnLst/>
            <a:rect l="l" t="t" r="r" b="b"/>
            <a:pathLst>
              <a:path w="4972966" h="2315769">
                <a:moveTo>
                  <a:pt x="0" y="0"/>
                </a:moveTo>
                <a:lnTo>
                  <a:pt x="4972966" y="0"/>
                </a:lnTo>
                <a:lnTo>
                  <a:pt x="4972966" y="2315769"/>
                </a:lnTo>
                <a:lnTo>
                  <a:pt x="0" y="23157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5856451" y="7365781"/>
            <a:ext cx="11314486" cy="2097319"/>
          </a:xfrm>
          <a:custGeom>
            <a:avLst/>
            <a:gdLst/>
            <a:ahLst/>
            <a:cxnLst/>
            <a:rect l="l" t="t" r="r" b="b"/>
            <a:pathLst>
              <a:path w="11314486" h="2097319">
                <a:moveTo>
                  <a:pt x="0" y="0"/>
                </a:moveTo>
                <a:lnTo>
                  <a:pt x="11314487" y="0"/>
                </a:lnTo>
                <a:lnTo>
                  <a:pt x="11314487" y="2097319"/>
                </a:lnTo>
                <a:lnTo>
                  <a:pt x="0" y="209731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2733443" y="971018"/>
            <a:ext cx="7637206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Why Use Streams?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255071" y="2172263"/>
            <a:ext cx="10774175" cy="19007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Removes need for external iteration (like loops).</a:t>
            </a:r>
          </a:p>
          <a:p>
            <a:pPr marL="734059" lvl="1" indent="-367030">
              <a:lnSpc>
                <a:spcPts val="5099"/>
              </a:lnSpc>
              <a:buFont typeface="Arial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 approach: focus on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not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endParaRPr lang="en-US" sz="33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Promotes clean, readable, and concise code.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569057" y="5320438"/>
            <a:ext cx="4794893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3500" b="1" spc="175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Without Streams: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846233" y="7959780"/>
            <a:ext cx="3719822" cy="4546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5"/>
              </a:lnSpc>
            </a:pPr>
            <a:r>
              <a:rPr lang="en-US" sz="3500" b="1" spc="175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With Streams: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9232C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3315742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4428296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5094059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25585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59822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7093216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7760846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6439471" y="8737362"/>
            <a:ext cx="3697059" cy="3697059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Freeform 35"/>
          <p:cNvSpPr/>
          <p:nvPr/>
        </p:nvSpPr>
        <p:spPr>
          <a:xfrm>
            <a:off x="5988438" y="5637864"/>
            <a:ext cx="6311125" cy="2800903"/>
          </a:xfrm>
          <a:custGeom>
            <a:avLst/>
            <a:gdLst/>
            <a:ahLst/>
            <a:cxnLst/>
            <a:rect l="l" t="t" r="r" b="b"/>
            <a:pathLst>
              <a:path w="6311125" h="2800903">
                <a:moveTo>
                  <a:pt x="0" y="0"/>
                </a:moveTo>
                <a:lnTo>
                  <a:pt x="6311124" y="0"/>
                </a:lnTo>
                <a:lnTo>
                  <a:pt x="6311124" y="2800903"/>
                </a:lnTo>
                <a:lnTo>
                  <a:pt x="0" y="28009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6" name="TextBox 36"/>
          <p:cNvSpPr txBox="1"/>
          <p:nvPr/>
        </p:nvSpPr>
        <p:spPr>
          <a:xfrm>
            <a:off x="2618056" y="971018"/>
            <a:ext cx="12688570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Stream Pipeline Components: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372887" y="2615613"/>
            <a:ext cx="15744169" cy="2554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 – Collection, array, or generator (e.g., </a:t>
            </a:r>
            <a:r>
              <a:rPr lang="en-US" sz="33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list.stream</a:t>
            </a: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</a:p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Operations –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modify or filter the stream</a:t>
            </a: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(filter(), map())</a:t>
            </a:r>
          </a:p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Operations – Triggers processing and ends the stream (collect(), </a:t>
            </a:r>
            <a:r>
              <a:rPr lang="en-US" sz="3399" dirty="0" err="1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</a:t>
            </a:r>
            <a:r>
              <a:rPr lang="en-US" sz="3399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())</a:t>
            </a:r>
          </a:p>
          <a:p>
            <a:pPr algn="l">
              <a:lnSpc>
                <a:spcPts val="5099"/>
              </a:lnSpc>
            </a:pPr>
            <a:endParaRPr lang="en-US" sz="3399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2891572" y="3305434"/>
            <a:ext cx="3470091" cy="1257023"/>
          </a:xfrm>
          <a:custGeom>
            <a:avLst/>
            <a:gdLst/>
            <a:ahLst/>
            <a:cxnLst/>
            <a:rect l="l" t="t" r="r" b="b"/>
            <a:pathLst>
              <a:path w="3470091" h="1257023">
                <a:moveTo>
                  <a:pt x="0" y="0"/>
                </a:moveTo>
                <a:lnTo>
                  <a:pt x="3470091" y="0"/>
                </a:lnTo>
                <a:lnTo>
                  <a:pt x="3470091" y="1257023"/>
                </a:lnTo>
                <a:lnTo>
                  <a:pt x="0" y="125702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8834185" y="3405477"/>
            <a:ext cx="7884758" cy="1056938"/>
          </a:xfrm>
          <a:custGeom>
            <a:avLst/>
            <a:gdLst/>
            <a:ahLst/>
            <a:cxnLst/>
            <a:rect l="l" t="t" r="r" b="b"/>
            <a:pathLst>
              <a:path w="7884758" h="1056938">
                <a:moveTo>
                  <a:pt x="0" y="0"/>
                </a:moveTo>
                <a:lnTo>
                  <a:pt x="7884758" y="0"/>
                </a:lnTo>
                <a:lnTo>
                  <a:pt x="7884758" y="1056938"/>
                </a:lnTo>
                <a:lnTo>
                  <a:pt x="0" y="10569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2466237" y="6628560"/>
            <a:ext cx="5504316" cy="1223181"/>
          </a:xfrm>
          <a:custGeom>
            <a:avLst/>
            <a:gdLst/>
            <a:ahLst/>
            <a:cxnLst/>
            <a:rect l="l" t="t" r="r" b="b"/>
            <a:pathLst>
              <a:path w="5504316" h="1223181">
                <a:moveTo>
                  <a:pt x="0" y="0"/>
                </a:moveTo>
                <a:lnTo>
                  <a:pt x="5504316" y="0"/>
                </a:lnTo>
                <a:lnTo>
                  <a:pt x="5504316" y="1223182"/>
                </a:lnTo>
                <a:lnTo>
                  <a:pt x="0" y="12231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1569057" y="926837"/>
            <a:ext cx="9036272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 Creating Streams: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225617" y="2217983"/>
            <a:ext cx="4802002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AutoNum type="arabicPeriod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From Collections: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0074658" y="2217983"/>
            <a:ext cx="4802002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From Arrays: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112930" y="5281725"/>
            <a:ext cx="6903320" cy="6705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Using Static Factory Methods: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09357" y="4655766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51509" y="3320505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51509" y="1987111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51509" y="3988135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51509" y="2652874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51509" y="6430348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51509" y="5764584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51509" y="7088453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51509" y="7756083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grpSp>
        <p:nvGrpSpPr>
          <p:cNvPr id="32" name="Group 32"/>
          <p:cNvGrpSpPr/>
          <p:nvPr/>
        </p:nvGrpSpPr>
        <p:grpSpPr>
          <a:xfrm>
            <a:off x="11762088" y="-9632634"/>
            <a:ext cx="10994424" cy="10994424"/>
            <a:chOff x="0" y="0"/>
            <a:chExt cx="812800" cy="812800"/>
          </a:xfrm>
        </p:grpSpPr>
        <p:sp>
          <p:nvSpPr>
            <p:cNvPr id="33" name="Freeform 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14350" cap="sq">
              <a:solidFill>
                <a:srgbClr val="FD6220">
                  <a:alpha val="11765"/>
                </a:srgbClr>
              </a:solidFill>
              <a:prstDash val="solid"/>
              <a:miter/>
            </a:ln>
          </p:spPr>
        </p:sp>
        <p:sp>
          <p:nvSpPr>
            <p:cNvPr id="34" name="TextBox 34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35" name="TextBox 35"/>
          <p:cNvSpPr txBox="1"/>
          <p:nvPr/>
        </p:nvSpPr>
        <p:spPr>
          <a:xfrm>
            <a:off x="2785243" y="3860132"/>
            <a:ext cx="15346540" cy="51644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49"/>
              </a:lnSpc>
            </a:pPr>
            <a:r>
              <a:rPr lang="en-US" sz="34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Common Intermediate Methods: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filter(Predicate)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map(Function)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distinct()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sorted()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limit(n)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skip(n)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Freeform 36"/>
          <p:cNvSpPr/>
          <p:nvPr/>
        </p:nvSpPr>
        <p:spPr>
          <a:xfrm>
            <a:off x="6726542" y="6308390"/>
            <a:ext cx="10845615" cy="2332064"/>
          </a:xfrm>
          <a:custGeom>
            <a:avLst/>
            <a:gdLst/>
            <a:ahLst/>
            <a:cxnLst/>
            <a:rect l="l" t="t" r="r" b="b"/>
            <a:pathLst>
              <a:path w="10845615" h="2332064">
                <a:moveTo>
                  <a:pt x="0" y="0"/>
                </a:moveTo>
                <a:lnTo>
                  <a:pt x="10845615" y="0"/>
                </a:lnTo>
                <a:lnTo>
                  <a:pt x="10845615" y="2332064"/>
                </a:lnTo>
                <a:lnTo>
                  <a:pt x="0" y="233206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965" r="-965"/>
            </a:stretch>
          </a:blipFill>
        </p:spPr>
      </p:sp>
      <p:sp>
        <p:nvSpPr>
          <p:cNvPr id="37" name="TextBox 37"/>
          <p:cNvSpPr txBox="1"/>
          <p:nvPr/>
        </p:nvSpPr>
        <p:spPr>
          <a:xfrm>
            <a:off x="2482132" y="1040798"/>
            <a:ext cx="10626789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Intermediate Operations: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225617" y="2189447"/>
            <a:ext cx="15346540" cy="13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Intermediate operations are lazy and return another stream. They don’t execute until a terminal operation is invoked.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2255071" y="3623390"/>
            <a:ext cx="15346540" cy="3861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99"/>
              </a:lnSpc>
            </a:pPr>
            <a:r>
              <a:rPr lang="en-US" sz="33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Common Terminal Methods: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collect() → gather the result into a collection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forEach() → perform action on each element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count() → returns count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reduce() → combine elements to a single result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2728312" y="7220223"/>
            <a:ext cx="10651779" cy="1501726"/>
          </a:xfrm>
          <a:custGeom>
            <a:avLst/>
            <a:gdLst/>
            <a:ahLst/>
            <a:cxnLst/>
            <a:rect l="l" t="t" r="r" b="b"/>
            <a:pathLst>
              <a:path w="10651779" h="1501726">
                <a:moveTo>
                  <a:pt x="0" y="0"/>
                </a:moveTo>
                <a:lnTo>
                  <a:pt x="10651779" y="0"/>
                </a:lnTo>
                <a:lnTo>
                  <a:pt x="10651779" y="1501726"/>
                </a:lnTo>
                <a:lnTo>
                  <a:pt x="0" y="150172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474539" y="1058961"/>
            <a:ext cx="9788376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Terminal Operations: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569057" y="2074475"/>
            <a:ext cx="15346540" cy="1308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Terminal operations trigger the processing of the pipeline and produce a result or side-effect.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373119" y="-1315898"/>
            <a:ext cx="3499668" cy="13405540"/>
            <a:chOff x="0" y="0"/>
            <a:chExt cx="212191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12191" cy="812800"/>
            </a:xfrm>
            <a:custGeom>
              <a:avLst/>
              <a:gdLst/>
              <a:ahLst/>
              <a:cxnLst/>
              <a:rect l="l" t="t" r="r" b="b"/>
              <a:pathLst>
                <a:path w="212191" h="812800">
                  <a:moveTo>
                    <a:pt x="106095" y="0"/>
                  </a:moveTo>
                  <a:cubicBezTo>
                    <a:pt x="47500" y="0"/>
                    <a:pt x="0" y="181951"/>
                    <a:pt x="0" y="406400"/>
                  </a:cubicBezTo>
                  <a:cubicBezTo>
                    <a:pt x="0" y="630849"/>
                    <a:pt x="47500" y="812800"/>
                    <a:pt x="106095" y="812800"/>
                  </a:cubicBezTo>
                  <a:cubicBezTo>
                    <a:pt x="164690" y="812800"/>
                    <a:pt x="212191" y="630849"/>
                    <a:pt x="212191" y="406400"/>
                  </a:cubicBezTo>
                  <a:cubicBezTo>
                    <a:pt x="212191" y="181951"/>
                    <a:pt x="164690" y="0"/>
                    <a:pt x="10609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19893" y="47625"/>
              <a:ext cx="172405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35588" y="5976927"/>
            <a:ext cx="992463" cy="99246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622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779"/>
                </a:lnSpc>
                <a:spcBef>
                  <a:spcPct val="0"/>
                </a:spcBef>
              </a:pPr>
              <a:r>
                <a:rPr lang="en-US" sz="2699">
                  <a:solidFill>
                    <a:srgbClr val="FFFEFE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7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77741" y="3315742"/>
            <a:ext cx="508158" cy="543805"/>
            <a:chOff x="0" y="0"/>
            <a:chExt cx="812800" cy="869819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0" name="TextBox 10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3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977741" y="1982349"/>
            <a:ext cx="508158" cy="543805"/>
            <a:chOff x="0" y="0"/>
            <a:chExt cx="812800" cy="86981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1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77741" y="3983373"/>
            <a:ext cx="508158" cy="543805"/>
            <a:chOff x="0" y="0"/>
            <a:chExt cx="812800" cy="869819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4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977741" y="2648112"/>
            <a:ext cx="508158" cy="543805"/>
            <a:chOff x="0" y="0"/>
            <a:chExt cx="812800" cy="869819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19" name="TextBox 19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2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977741" y="5318634"/>
            <a:ext cx="508158" cy="543805"/>
            <a:chOff x="0" y="0"/>
            <a:chExt cx="812800" cy="869819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2" name="TextBox 22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6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977741" y="4651003"/>
            <a:ext cx="508158" cy="543805"/>
            <a:chOff x="0" y="0"/>
            <a:chExt cx="812800" cy="869819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5" name="TextBox 25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5</a:t>
              </a:r>
            </a:p>
          </p:txBody>
        </p:sp>
      </p:grpSp>
      <p:grpSp>
        <p:nvGrpSpPr>
          <p:cNvPr id="26" name="Group 26"/>
          <p:cNvGrpSpPr/>
          <p:nvPr/>
        </p:nvGrpSpPr>
        <p:grpSpPr>
          <a:xfrm>
            <a:off x="977741" y="7093216"/>
            <a:ext cx="508158" cy="543805"/>
            <a:chOff x="0" y="0"/>
            <a:chExt cx="812800" cy="86981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28" name="TextBox 28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8</a:t>
              </a:r>
            </a:p>
          </p:txBody>
        </p:sp>
      </p:grpSp>
      <p:grpSp>
        <p:nvGrpSpPr>
          <p:cNvPr id="29" name="Group 29"/>
          <p:cNvGrpSpPr/>
          <p:nvPr/>
        </p:nvGrpSpPr>
        <p:grpSpPr>
          <a:xfrm>
            <a:off x="977741" y="7760846"/>
            <a:ext cx="508158" cy="543805"/>
            <a:chOff x="0" y="0"/>
            <a:chExt cx="812800" cy="869819"/>
          </a:xfrm>
        </p:grpSpPr>
        <p:sp>
          <p:nvSpPr>
            <p:cNvPr id="30" name="Freeform 30"/>
            <p:cNvSpPr/>
            <p:nvPr/>
          </p:nvSpPr>
          <p:spPr>
            <a:xfrm>
              <a:off x="0" y="0"/>
              <a:ext cx="812800" cy="869819"/>
            </a:xfrm>
            <a:custGeom>
              <a:avLst/>
              <a:gdLst/>
              <a:ahLst/>
              <a:cxnLst/>
              <a:rect l="l" t="t" r="r" b="b"/>
              <a:pathLst>
                <a:path w="812800" h="869819">
                  <a:moveTo>
                    <a:pt x="406400" y="0"/>
                  </a:moveTo>
                  <a:cubicBezTo>
                    <a:pt x="181951" y="0"/>
                    <a:pt x="0" y="194716"/>
                    <a:pt x="0" y="434909"/>
                  </a:cubicBezTo>
                  <a:cubicBezTo>
                    <a:pt x="0" y="675103"/>
                    <a:pt x="181951" y="869819"/>
                    <a:pt x="406400" y="869819"/>
                  </a:cubicBezTo>
                  <a:cubicBezTo>
                    <a:pt x="630849" y="869819"/>
                    <a:pt x="812800" y="675103"/>
                    <a:pt x="812800" y="434909"/>
                  </a:cubicBezTo>
                  <a:cubicBezTo>
                    <a:pt x="812800" y="194716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EFE"/>
            </a:solidFill>
            <a:ln w="9525" cap="sq">
              <a:solidFill>
                <a:srgbClr val="FD6220"/>
              </a:solidFill>
              <a:prstDash val="solid"/>
              <a:miter/>
            </a:ln>
          </p:spPr>
        </p:sp>
        <p:sp>
          <p:nvSpPr>
            <p:cNvPr id="31" name="TextBox 31"/>
            <p:cNvSpPr txBox="1"/>
            <p:nvPr/>
          </p:nvSpPr>
          <p:spPr>
            <a:xfrm>
              <a:off x="76200" y="62495"/>
              <a:ext cx="660400" cy="725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380"/>
                </a:lnSpc>
                <a:spcBef>
                  <a:spcPct val="0"/>
                </a:spcBef>
              </a:pPr>
              <a:r>
                <a:rPr lang="en-US" sz="1700">
                  <a:solidFill>
                    <a:srgbClr val="191919"/>
                  </a:solidFill>
                  <a:latin typeface="Century Gothic Paneuropean"/>
                  <a:ea typeface="Century Gothic Paneuropean"/>
                  <a:cs typeface="Century Gothic Paneuropean"/>
                  <a:sym typeface="Century Gothic Paneuropean"/>
                </a:rPr>
                <a:t>9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5593185" y="5386872"/>
            <a:ext cx="11010340" cy="1827314"/>
          </a:xfrm>
          <a:custGeom>
            <a:avLst/>
            <a:gdLst/>
            <a:ahLst/>
            <a:cxnLst/>
            <a:rect l="l" t="t" r="r" b="b"/>
            <a:pathLst>
              <a:path w="11010340" h="1827314">
                <a:moveTo>
                  <a:pt x="0" y="0"/>
                </a:moveTo>
                <a:lnTo>
                  <a:pt x="11010339" y="0"/>
                </a:lnTo>
                <a:lnTo>
                  <a:pt x="11010339" y="1827314"/>
                </a:lnTo>
                <a:lnTo>
                  <a:pt x="0" y="182731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3" name="Freeform 33"/>
          <p:cNvSpPr/>
          <p:nvPr/>
        </p:nvSpPr>
        <p:spPr>
          <a:xfrm>
            <a:off x="5593185" y="7760846"/>
            <a:ext cx="10516121" cy="2235134"/>
          </a:xfrm>
          <a:custGeom>
            <a:avLst/>
            <a:gdLst/>
            <a:ahLst/>
            <a:cxnLst/>
            <a:rect l="l" t="t" r="r" b="b"/>
            <a:pathLst>
              <a:path w="10516121" h="2235134">
                <a:moveTo>
                  <a:pt x="0" y="0"/>
                </a:moveTo>
                <a:lnTo>
                  <a:pt x="10516121" y="0"/>
                </a:lnTo>
                <a:lnTo>
                  <a:pt x="10516121" y="2235134"/>
                </a:lnTo>
                <a:lnTo>
                  <a:pt x="0" y="22351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2391691" y="1162050"/>
            <a:ext cx="13504618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Important: Stream is Single-Use: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2391691" y="2364229"/>
            <a:ext cx="15346540" cy="19469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Once a stream has been operated upon, it cannot be reused.</a:t>
            </a:r>
          </a:p>
          <a:p>
            <a:pPr marL="734059" lvl="1" indent="-367030" algn="l">
              <a:lnSpc>
                <a:spcPts val="509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try, Java will throw an IllegalStateException.</a:t>
            </a:r>
          </a:p>
          <a:p>
            <a:pPr algn="l">
              <a:lnSpc>
                <a:spcPts val="5099"/>
              </a:lnSpc>
            </a:pPr>
            <a:endParaRPr lang="en-US" sz="3399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2745726" y="4160465"/>
            <a:ext cx="2548290" cy="79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 b="1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Example: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2745726" y="5960924"/>
            <a:ext cx="2548290" cy="79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Error: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745726" y="8114151"/>
            <a:ext cx="2548290" cy="790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999"/>
              </a:lnSpc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Fixed: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718943" y="-989670"/>
            <a:ext cx="1080715" cy="2956684"/>
            <a:chOff x="0" y="0"/>
            <a:chExt cx="284633" cy="77871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-529352" y="9803843"/>
            <a:ext cx="19346704" cy="821917"/>
            <a:chOff x="0" y="0"/>
            <a:chExt cx="5095428" cy="216472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095428" cy="216472"/>
            </a:xfrm>
            <a:custGeom>
              <a:avLst/>
              <a:gdLst/>
              <a:ahLst/>
              <a:cxnLst/>
              <a:rect l="l" t="t" r="r" b="b"/>
              <a:pathLst>
                <a:path w="5095428" h="216472">
                  <a:moveTo>
                    <a:pt x="20409" y="0"/>
                  </a:moveTo>
                  <a:lnTo>
                    <a:pt x="5075020" y="0"/>
                  </a:lnTo>
                  <a:cubicBezTo>
                    <a:pt x="5086291" y="0"/>
                    <a:pt x="5095428" y="9137"/>
                    <a:pt x="5095428" y="20409"/>
                  </a:cubicBezTo>
                  <a:lnTo>
                    <a:pt x="5095428" y="196063"/>
                  </a:lnTo>
                  <a:cubicBezTo>
                    <a:pt x="5095428" y="201476"/>
                    <a:pt x="5093278" y="206667"/>
                    <a:pt x="5089451" y="210494"/>
                  </a:cubicBezTo>
                  <a:cubicBezTo>
                    <a:pt x="5085623" y="214322"/>
                    <a:pt x="5080432" y="216472"/>
                    <a:pt x="5075020" y="216472"/>
                  </a:cubicBezTo>
                  <a:lnTo>
                    <a:pt x="20409" y="216472"/>
                  </a:lnTo>
                  <a:cubicBezTo>
                    <a:pt x="14996" y="216472"/>
                    <a:pt x="9805" y="214322"/>
                    <a:pt x="5978" y="210494"/>
                  </a:cubicBezTo>
                  <a:cubicBezTo>
                    <a:pt x="2150" y="206667"/>
                    <a:pt x="0" y="201476"/>
                    <a:pt x="0" y="196063"/>
                  </a:cubicBezTo>
                  <a:lnTo>
                    <a:pt x="0" y="20409"/>
                  </a:lnTo>
                  <a:cubicBezTo>
                    <a:pt x="0" y="14996"/>
                    <a:pt x="2150" y="9805"/>
                    <a:pt x="5978" y="5978"/>
                  </a:cubicBezTo>
                  <a:cubicBezTo>
                    <a:pt x="9805" y="2150"/>
                    <a:pt x="14996" y="0"/>
                    <a:pt x="20409" y="0"/>
                  </a:cubicBezTo>
                  <a:close/>
                </a:path>
              </a:pathLst>
            </a:custGeom>
            <a:solidFill>
              <a:srgbClr val="FAE7BC"/>
            </a:solidFill>
            <a:ln w="85725" cap="rnd">
              <a:solidFill>
                <a:srgbClr val="494848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5095428" cy="25457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>
            <a:off x="17259300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4518707" y="0"/>
                </a:moveTo>
                <a:lnTo>
                  <a:pt x="0" y="0"/>
                </a:lnTo>
                <a:lnTo>
                  <a:pt x="0" y="3939864"/>
                </a:lnTo>
                <a:lnTo>
                  <a:pt x="4518707" y="3939864"/>
                </a:lnTo>
                <a:lnTo>
                  <a:pt x="451870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3486583" y="3085173"/>
            <a:ext cx="4518707" cy="3939865"/>
          </a:xfrm>
          <a:custGeom>
            <a:avLst/>
            <a:gdLst/>
            <a:ahLst/>
            <a:cxnLst/>
            <a:rect l="l" t="t" r="r" b="b"/>
            <a:pathLst>
              <a:path w="4518707" h="3939865">
                <a:moveTo>
                  <a:pt x="0" y="0"/>
                </a:moveTo>
                <a:lnTo>
                  <a:pt x="4518707" y="0"/>
                </a:lnTo>
                <a:lnTo>
                  <a:pt x="4518707" y="3939864"/>
                </a:lnTo>
                <a:lnTo>
                  <a:pt x="0" y="39398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488343" y="-989670"/>
            <a:ext cx="1080715" cy="2956684"/>
            <a:chOff x="0" y="0"/>
            <a:chExt cx="284633" cy="77871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4633" cy="778715"/>
            </a:xfrm>
            <a:custGeom>
              <a:avLst/>
              <a:gdLst/>
              <a:ahLst/>
              <a:cxnLst/>
              <a:rect l="l" t="t" r="r" b="b"/>
              <a:pathLst>
                <a:path w="284633" h="778715">
                  <a:moveTo>
                    <a:pt x="142316" y="0"/>
                  </a:moveTo>
                  <a:lnTo>
                    <a:pt x="142316" y="0"/>
                  </a:lnTo>
                  <a:cubicBezTo>
                    <a:pt x="220916" y="0"/>
                    <a:pt x="284633" y="63717"/>
                    <a:pt x="284633" y="142316"/>
                  </a:cubicBezTo>
                  <a:lnTo>
                    <a:pt x="284633" y="636399"/>
                  </a:lnTo>
                  <a:cubicBezTo>
                    <a:pt x="284633" y="714998"/>
                    <a:pt x="220916" y="778715"/>
                    <a:pt x="142316" y="778715"/>
                  </a:cubicBezTo>
                  <a:lnTo>
                    <a:pt x="142316" y="778715"/>
                  </a:lnTo>
                  <a:cubicBezTo>
                    <a:pt x="63717" y="778715"/>
                    <a:pt x="0" y="714998"/>
                    <a:pt x="0" y="636399"/>
                  </a:cubicBezTo>
                  <a:lnTo>
                    <a:pt x="0" y="142316"/>
                  </a:lnTo>
                  <a:cubicBezTo>
                    <a:pt x="0" y="63717"/>
                    <a:pt x="63717" y="0"/>
                    <a:pt x="142316" y="0"/>
                  </a:cubicBezTo>
                  <a:close/>
                </a:path>
              </a:pathLst>
            </a:custGeom>
            <a:solidFill>
              <a:srgbClr val="FAE7BC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284633" cy="81681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905845" y="2669484"/>
            <a:ext cx="14813098" cy="6036337"/>
          </a:xfrm>
          <a:custGeom>
            <a:avLst/>
            <a:gdLst/>
            <a:ahLst/>
            <a:cxnLst/>
            <a:rect l="l" t="t" r="r" b="b"/>
            <a:pathLst>
              <a:path w="14813098" h="6036337">
                <a:moveTo>
                  <a:pt x="0" y="0"/>
                </a:moveTo>
                <a:lnTo>
                  <a:pt x="14813098" y="0"/>
                </a:lnTo>
                <a:lnTo>
                  <a:pt x="14813098" y="6036337"/>
                </a:lnTo>
                <a:lnTo>
                  <a:pt x="0" y="603633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1429077" y="1322028"/>
            <a:ext cx="10625012" cy="7753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820"/>
              </a:lnSpc>
            </a:pPr>
            <a:r>
              <a:rPr lang="en-US" sz="6000" b="1" spc="300">
                <a:solidFill>
                  <a:srgbClr val="191919"/>
                </a:solidFill>
                <a:latin typeface="Century Gothic Paneuropean Bold"/>
                <a:ea typeface="Century Gothic Paneuropean Bold"/>
                <a:cs typeface="Century Gothic Paneuropean Bold"/>
                <a:sym typeface="Century Gothic Paneuropean Bold"/>
              </a:rPr>
              <a:t>Stream vs Collection: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362</Words>
  <Application>Microsoft Office PowerPoint</Application>
  <PresentationFormat>Custom</PresentationFormat>
  <Paragraphs>84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Times New Roman</vt:lpstr>
      <vt:lpstr>Times New Roman Bold</vt:lpstr>
      <vt:lpstr>Arial</vt:lpstr>
      <vt:lpstr>Calibri</vt:lpstr>
      <vt:lpstr>Century Gothic Paneuropean Bold</vt:lpstr>
      <vt:lpstr>Century Gothic Paneuropean</vt:lpstr>
      <vt:lpstr>Century Gothic Paneuropean Bold Italics</vt:lpstr>
      <vt:lpstr>Poppins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White and Orange Simple Portfolio Presentation</dc:title>
  <dc:creator>Arbiya Khanum</dc:creator>
  <cp:lastModifiedBy>Arbiya Khanum</cp:lastModifiedBy>
  <cp:revision>5</cp:revision>
  <dcterms:created xsi:type="dcterms:W3CDTF">2006-08-16T00:00:00Z</dcterms:created>
  <dcterms:modified xsi:type="dcterms:W3CDTF">2025-04-06T15:43:14Z</dcterms:modified>
  <dc:identifier>DAGj3XBIkVc</dc:identifier>
</cp:coreProperties>
</file>