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59.png" ContentType="image/png"/>
  <Override PartName="/ppt/media/image16.wmf" ContentType="image/x-wmf"/>
  <Override PartName="/ppt/media/image4.wmf" ContentType="image/x-wmf"/>
  <Override PartName="/ppt/media/image41.wmf" ContentType="image/x-wmf"/>
  <Override PartName="/ppt/media/image7.png" ContentType="image/png"/>
  <Override PartName="/ppt/media/image37.png" ContentType="image/png"/>
  <Override PartName="/ppt/media/image52.wmf" ContentType="image/x-wmf"/>
  <Override PartName="/ppt/media/image12.png" ContentType="image/png"/>
  <Override PartName="/ppt/media/image49.png" ContentType="image/png"/>
  <Override PartName="/ppt/media/image34.wmf" ContentType="image/x-wmf"/>
  <Override PartName="/ppt/media/image27.wmf" ContentType="image/x-wmf"/>
  <Override PartName="/ppt/media/image3.png" ContentType="image/png"/>
  <Override PartName="/ppt/media/image15.png" ContentType="image/png"/>
  <Override PartName="/ppt/media/image62.png" ContentType="image/png"/>
  <Override PartName="/ppt/media/image26.wmf" ContentType="image/x-wmf"/>
  <Override PartName="/ppt/media/image61.png" ContentType="image/png"/>
  <Override PartName="/ppt/media/image22.wmf" ContentType="image/x-wmf"/>
  <Override PartName="/ppt/media/image24.png" ContentType="image/png"/>
  <Override PartName="/ppt/media/image21.png" ContentType="image/png"/>
  <Override PartName="/ppt/media/image19.wmf" ContentType="image/x-wmf"/>
  <Override PartName="/ppt/media/image58.png" ContentType="image/png"/>
  <Override PartName="/ppt/media/image8.png" ContentType="image/png"/>
  <Override PartName="/ppt/media/image42.wmf" ContentType="image/x-wmf"/>
  <Override PartName="/ppt/media/image57.png" ContentType="image/png"/>
  <Override PartName="/ppt/media/image20.png" ContentType="image/png"/>
  <Override PartName="/ppt/media/image54.wmf" ContentType="image/x-wmf"/>
  <Override PartName="/ppt/media/image60.png" ContentType="image/png"/>
  <Override PartName="/ppt/media/image40.wmf" ContentType="image/x-wmf"/>
  <Override PartName="/ppt/media/image18.png" ContentType="image/png"/>
  <Override PartName="/ppt/media/image23.png" ContentType="image/png"/>
  <Override PartName="/ppt/media/image55.png" ContentType="image/png"/>
  <Override PartName="/ppt/media/image17.png" ContentType="image/png"/>
  <Override PartName="/ppt/media/image5.png" ContentType="image/png"/>
  <Override PartName="/ppt/media/image25.png" ContentType="image/png"/>
  <Override PartName="/ppt/media/image14.png" ContentType="image/png"/>
  <Override PartName="/ppt/media/image2.png" ContentType="image/png"/>
  <Override PartName="/ppt/media/image32.png" ContentType="image/png"/>
  <Override PartName="/ppt/media/image47.wmf" ContentType="image/x-wmf"/>
  <Override PartName="/ppt/media/image6.wmf" ContentType="image/x-wmf"/>
  <Override PartName="/ppt/media/image36.wmf" ContentType="image/x-wmf"/>
  <Override PartName="/ppt/media/image11.png" ContentType="image/png"/>
  <Override PartName="/ppt/media/image51.wmf" ContentType="image/x-wmf"/>
  <Override PartName="/ppt/media/image29.png" ContentType="image/png"/>
  <Override PartName="/ppt/media/image30.png" ContentType="image/png"/>
  <Override PartName="/ppt/media/image31.png" ContentType="image/png"/>
  <Override PartName="/ppt/media/image33.wmf" ContentType="image/x-wmf"/>
  <Override PartName="/ppt/media/image35.wmf" ContentType="image/x-wmf"/>
  <Override PartName="/ppt/media/image38.wmf" ContentType="image/x-wmf"/>
  <Override PartName="/ppt/media/image39.wmf" ContentType="image/x-wmf"/>
  <Override PartName="/ppt/media/image9.png" ContentType="image/png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media/image48.wmf" ContentType="image/x-wmf"/>
  <Override PartName="/ppt/media/image28.png" ContentType="image/png"/>
  <Override PartName="/ppt/media/image50.wmf" ContentType="image/x-wmf"/>
  <Override PartName="/ppt/media/image10.wmf" ContentType="image/x-wmf"/>
  <Override PartName="/ppt/media/image53.png" ContentType="image/png"/>
  <Override PartName="/ppt/media/image1.wmf" ContentType="image/x-wmf"/>
  <Override PartName="/ppt/media/image13.wmf" ContentType="image/x-wmf"/>
  <Override PartName="/ppt/media/image5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Click to move the slide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2000" spc="-1" strike="noStrike">
                <a:latin typeface="Arial"/>
              </a:rPr>
              <a:t>Click to edit the notes format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Times New Roman"/>
              </a:rPr>
              <a:t>&lt;header&gt;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nl-NL" sz="1400" spc="-1" strike="noStrike">
                <a:latin typeface="Times New Roman"/>
              </a:rPr>
              <a:t>&lt;date/time&gt;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nl-NL" sz="1400" spc="-1" strike="noStrike">
                <a:latin typeface="Times New Roman"/>
              </a:rPr>
              <a:t>&lt;footer&gt;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3F89C59-CBAB-47A9-8E17-0F863BAC53DA}" type="slidenum">
              <a:rPr b="0" lang="nl-NL" sz="1400" spc="-1" strike="noStrike">
                <a:latin typeface="Times New Roman"/>
              </a:rPr>
              <a:t>&lt;number&gt;</a:t>
            </a:fld>
            <a:endParaRPr b="0" lang="nl-N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44AFF9-A28B-470D-B037-48DD015DA217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NL" sz="20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B7BABE-2595-4625-B6E6-12A0DF0323F6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NL" sz="20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283441-923A-42B9-80E5-CB5B79281F29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NL" sz="20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41CEFF-E973-44D7-97C4-1C69E40B5195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55637D-324A-4DC0-B9BA-11C6B86A8AC6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4DF3E1-A253-431B-9045-2DB6E3263268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452853-B71C-4B3E-A299-1B8BA9CE7D88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6FB3EC-A8F1-41CA-82E9-76672345637B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29004F-FB5B-4C9D-9F9A-D9E0AC5C4CAE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Purkinje cell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A04ED2-47B6-4305-92BF-C3C9D73FE650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089732-B200-49BF-A06A-2D2B18E602A5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A2FB9E4-2ED4-4183-A1E5-BB136FFA4DF1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55C0C9-2D9C-4EA7-A66E-79168506BE79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765CD4-6C19-487E-A395-6BA97AFEF256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BE4C60-A074-4146-81B4-41A1B43D28F3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BB9D2F-6391-4603-875E-161F53261825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NL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D979B6E-FCBF-4C08-83E3-9EFC875C9AB3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98C278-9A87-4DE3-8DA5-F2D13D51790B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Flaticon.com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408FDB-0B5C-4CF7-902A-FC13F8EF324F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nl-NL" sz="20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FA27D1-8937-4381-9D36-4D6FED88A74B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f_k, f_k^syn </a:t>
            </a: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 biophysical properties of the ion channels and synapses, and will vary from simulation to simulation</a:t>
            </a:r>
            <a:endParaRPr b="0" lang="nl-NL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nl-NL" sz="12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11D6CC-17B1-479C-B619-4B132E9A3004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nl-NL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2.wm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4408560" y="6411960"/>
            <a:ext cx="3372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b="0" lang="en-GB" sz="1000" spc="-1" strike="noStrike" baseline="30000">
                <a:solidFill>
                  <a:srgbClr val="808080"/>
                </a:solidFill>
                <a:latin typeface="Arial"/>
                <a:ea typeface="DejaVu Sans"/>
              </a:rPr>
              <a:t>st</a:t>
            </a: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 HPAC Platform Training | 11-12 Dec 2018 | Barcelona 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Alexander Peyser, Anne Küsters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3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0" y="3429000"/>
            <a:ext cx="12189960" cy="197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12" descr=""/>
          <p:cNvPicPr/>
          <p:nvPr/>
        </p:nvPicPr>
        <p:blipFill>
          <a:blip r:embed="rId5"/>
          <a:stretch/>
        </p:blipFill>
        <p:spPr>
          <a:xfrm>
            <a:off x="5154840" y="6159960"/>
            <a:ext cx="1879920" cy="546840"/>
          </a:xfrm>
          <a:prstGeom prst="rect">
            <a:avLst/>
          </a:prstGeom>
          <a:ln>
            <a:noFill/>
          </a:ln>
        </p:spPr>
      </p:pic>
      <p:pic>
        <p:nvPicPr>
          <p:cNvPr id="6" name="Imagen 5" descr=""/>
          <p:cNvPicPr/>
          <p:nvPr/>
        </p:nvPicPr>
        <p:blipFill>
          <a:blip r:embed="rId6"/>
          <a:stretch/>
        </p:blipFill>
        <p:spPr>
          <a:xfrm>
            <a:off x="369360" y="5716440"/>
            <a:ext cx="1476000" cy="110484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9437760" y="6225120"/>
            <a:ext cx="1800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Trebuchet MS"/>
                <a:ea typeface="DejaVu Sans"/>
              </a:rPr>
              <a:t>Co-funded by </a:t>
            </a:r>
            <a:br/>
            <a:r>
              <a:rPr b="0" lang="en-GB" sz="10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European Union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8" name="Picture 30" descr=""/>
          <p:cNvPicPr/>
          <p:nvPr/>
        </p:nvPicPr>
        <p:blipFill>
          <a:blip r:embed="rId7"/>
          <a:stretch/>
        </p:blipFill>
        <p:spPr>
          <a:xfrm>
            <a:off x="11219040" y="6038280"/>
            <a:ext cx="826920" cy="550440"/>
          </a:xfrm>
          <a:prstGeom prst="rect">
            <a:avLst/>
          </a:prstGeom>
          <a:ln>
            <a:noFill/>
          </a:ln>
        </p:spPr>
      </p:pic>
      <p:pic>
        <p:nvPicPr>
          <p:cNvPr id="9" name="Picture 31" descr=""/>
          <p:cNvPicPr/>
          <p:nvPr/>
        </p:nvPicPr>
        <p:blipFill>
          <a:blip r:embed="rId8"/>
          <a:stretch/>
        </p:blipFill>
        <p:spPr>
          <a:xfrm>
            <a:off x="9408240" y="6021360"/>
            <a:ext cx="567360" cy="567360"/>
          </a:xfrm>
          <a:prstGeom prst="rect">
            <a:avLst/>
          </a:prstGeom>
          <a:ln>
            <a:noFill/>
          </a:ln>
        </p:spPr>
      </p:pic>
      <p:pic>
        <p:nvPicPr>
          <p:cNvPr id="10" name="Picture 38" descr=""/>
          <p:cNvPicPr/>
          <p:nvPr/>
        </p:nvPicPr>
        <p:blipFill>
          <a:blip r:embed="rId9"/>
          <a:srcRect l="596" t="23111" r="1295" b="42667"/>
          <a:stretch/>
        </p:blipFill>
        <p:spPr>
          <a:xfrm>
            <a:off x="0" y="5742360"/>
            <a:ext cx="12201840" cy="54360"/>
          </a:xfrm>
          <a:prstGeom prst="rect">
            <a:avLst/>
          </a:prstGeom>
          <a:ln>
            <a:noFill/>
          </a:ln>
        </p:spPr>
      </p:pic>
      <p:pic>
        <p:nvPicPr>
          <p:cNvPr id="11" name="" descr=""/>
          <p:cNvPicPr/>
          <p:nvPr/>
        </p:nvPicPr>
        <p:blipFill>
          <a:blip r:embed="rId10"/>
          <a:stretch/>
        </p:blipFill>
        <p:spPr>
          <a:xfrm>
            <a:off x="735480" y="784080"/>
            <a:ext cx="10639440" cy="2022840"/>
          </a:xfrm>
          <a:prstGeom prst="rect">
            <a:avLst/>
          </a:prstGeom>
          <a:ln>
            <a:noFill/>
          </a:ln>
        </p:spPr>
      </p:pic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</a:t>
            </a:r>
            <a:r>
              <a:rPr b="0" lang="nl-NL" sz="3200" spc="-1" strike="noStrike">
                <a:latin typeface="Arial"/>
              </a:rPr>
              <a:t>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</a:t>
            </a:r>
            <a:r>
              <a:rPr b="0" lang="nl-NL" sz="2000" spc="-1" strike="noStrike">
                <a:latin typeface="Arial"/>
              </a:rPr>
              <a:t>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4765680" y="6411960"/>
            <a:ext cx="2656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5th HBP Student Conference | 1-4 Feb 2021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Brent Huisman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53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</a:t>
            </a:r>
            <a:r>
              <a:rPr b="0" lang="nl-NL" sz="3200" spc="-1" strike="noStrike">
                <a:latin typeface="Arial"/>
              </a:rPr>
              <a:t>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</a:t>
            </a:r>
            <a:r>
              <a:rPr b="0" lang="nl-NL" sz="2000" spc="-1" strike="noStrike">
                <a:latin typeface="Arial"/>
              </a:rPr>
              <a:t>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4763520" y="6411960"/>
            <a:ext cx="2660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5th HBP Student Conference | 1-4 Feb 2021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Brent Huisman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95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4763520" y="6411960"/>
            <a:ext cx="2660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5th HBP Student Conference | 1-4 Feb 2021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Brent Huisman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138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178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4763520" y="6411960"/>
            <a:ext cx="2660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5th HBP Student Conference | 1-4 Feb 2021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Brent Huisman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180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rafik 12" descr=""/>
          <p:cNvPicPr/>
          <p:nvPr/>
        </p:nvPicPr>
        <p:blipFill>
          <a:blip r:embed="rId2"/>
          <a:stretch/>
        </p:blipFill>
        <p:spPr>
          <a:xfrm>
            <a:off x="10434960" y="6410880"/>
            <a:ext cx="1377720" cy="400320"/>
          </a:xfrm>
          <a:prstGeom prst="rect">
            <a:avLst/>
          </a:prstGeom>
          <a:ln>
            <a:noFill/>
          </a:ln>
        </p:spPr>
      </p:pic>
      <p:pic>
        <p:nvPicPr>
          <p:cNvPr id="220" name="Picture 6" descr=""/>
          <p:cNvPicPr/>
          <p:nvPr/>
        </p:nvPicPr>
        <p:blipFill>
          <a:blip r:embed="rId3"/>
          <a:stretch/>
        </p:blipFill>
        <p:spPr>
          <a:xfrm>
            <a:off x="375480" y="6459480"/>
            <a:ext cx="1591200" cy="30312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4763520" y="6411960"/>
            <a:ext cx="2660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5th HBP Student Conference | 1-4 Feb 2021</a:t>
            </a:r>
            <a:br/>
            <a:r>
              <a:rPr b="0" lang="en-GB" sz="1000" spc="-1" strike="noStrike">
                <a:solidFill>
                  <a:srgbClr val="808080"/>
                </a:solidFill>
                <a:latin typeface="Arial"/>
                <a:ea typeface="DejaVu Sans"/>
              </a:rPr>
              <a:t>Brent Huisman</a:t>
            </a:r>
            <a:endParaRPr b="0" lang="nl-NL" sz="1000" spc="-1" strike="noStrike">
              <a:latin typeface="Arial"/>
            </a:endParaRPr>
          </a:p>
        </p:txBody>
      </p:sp>
      <p:pic>
        <p:nvPicPr>
          <p:cNvPr id="222" name="Picture 7" descr=""/>
          <p:cNvPicPr/>
          <p:nvPr/>
        </p:nvPicPr>
        <p:blipFill>
          <a:blip r:embed="rId4"/>
          <a:srcRect l="596" t="23111" r="1295" b="42667"/>
          <a:stretch/>
        </p:blipFill>
        <p:spPr>
          <a:xfrm>
            <a:off x="0" y="6309360"/>
            <a:ext cx="12201840" cy="54360"/>
          </a:xfrm>
          <a:prstGeom prst="rect">
            <a:avLst/>
          </a:prstGeom>
          <a:ln>
            <a:noFill/>
          </a:ln>
        </p:spPr>
      </p:pic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Click to edit the outline text format</a:t>
            </a:r>
            <a:endParaRPr b="0" lang="nl-N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Second Outline Level</a:t>
            </a:r>
            <a:endParaRPr b="0" lang="nl-N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Third Outline Level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latin typeface="Arial"/>
              </a:rPr>
              <a:t>Fourth Outline Level</a:t>
            </a:r>
            <a:endParaRPr b="0" lang="nl-N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Fifth Outline Level</a:t>
            </a:r>
            <a:endParaRPr b="0" lang="nl-N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Sixth Outline Level</a:t>
            </a:r>
            <a:endParaRPr b="0" lang="nl-N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Seventh Outline Level</a:t>
            </a:r>
            <a:endParaRPr b="0" lang="nl-N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jupyter-jsc.fz-juelich.d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arbor.readthedocs.io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64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png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9" Type="http://schemas.openxmlformats.org/officeDocument/2006/relationships/image" Target="../media/image40.wmf"/><Relationship Id="rId10" Type="http://schemas.openxmlformats.org/officeDocument/2006/relationships/image" Target="../media/image41.wmf"/><Relationship Id="rId11" Type="http://schemas.openxmlformats.org/officeDocument/2006/relationships/image" Target="../media/image42.wmf"/><Relationship Id="rId12" Type="http://schemas.openxmlformats.org/officeDocument/2006/relationships/image" Target="../media/image43.wmf"/><Relationship Id="rId13" Type="http://schemas.openxmlformats.org/officeDocument/2006/relationships/image" Target="../media/image44.wmf"/><Relationship Id="rId14" Type="http://schemas.openxmlformats.org/officeDocument/2006/relationships/image" Target="../media/image45.wmf"/><Relationship Id="rId15" Type="http://schemas.openxmlformats.org/officeDocument/2006/relationships/image" Target="../media/image46.wmf"/><Relationship Id="rId16" Type="http://schemas.openxmlformats.org/officeDocument/2006/relationships/image" Target="../media/image47.wmf"/><Relationship Id="rId17" Type="http://schemas.openxmlformats.org/officeDocument/2006/relationships/image" Target="../media/image48.wmf"/><Relationship Id="rId18" Type="http://schemas.openxmlformats.org/officeDocument/2006/relationships/image" Target="../media/image49.png"/><Relationship Id="rId19" Type="http://schemas.openxmlformats.org/officeDocument/2006/relationships/slideLayout" Target="../slideLayouts/slideLayout13.xml"/><Relationship Id="rId2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wmf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731880" y="3633840"/>
            <a:ext cx="107262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1" lang="en-US" sz="3200" spc="-1" strike="noStrike" baseline="14000000" cap="all">
                <a:solidFill>
                  <a:srgbClr val="ffffff"/>
                </a:solidFill>
                <a:latin typeface="Arial"/>
                <a:ea typeface="DejaVu Sans"/>
              </a:rPr>
              <a:t>th</a:t>
            </a:r>
            <a:r>
              <a:rPr b="1" lang="en-US" sz="3200" spc="-1" strike="noStrike" cap="all">
                <a:solidFill>
                  <a:srgbClr val="ffffff"/>
                </a:solidFill>
                <a:latin typeface="Arial"/>
                <a:ea typeface="DejaVu Sans"/>
              </a:rPr>
              <a:t> HBP Students workshop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731880" y="5013000"/>
            <a:ext cx="107262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600" spc="43" strike="noStrike" cap="all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US" sz="1600" spc="43" strike="noStrike" baseline="30000" cap="all">
                <a:solidFill>
                  <a:srgbClr val="ffffff"/>
                </a:solidFill>
                <a:latin typeface="Arial"/>
                <a:ea typeface="DejaVu Sans"/>
              </a:rPr>
              <a:t>nd</a:t>
            </a:r>
            <a:r>
              <a:rPr b="0" lang="en-US" sz="1600" spc="43" strike="noStrike" cap="all">
                <a:solidFill>
                  <a:srgbClr val="ffffff"/>
                </a:solidFill>
                <a:latin typeface="Arial"/>
                <a:ea typeface="DejaVu Sans"/>
              </a:rPr>
              <a:t> february 2021  I  Brent Huisman</a:t>
            </a:r>
            <a:endParaRPr b="0" lang="nl-NL" sz="1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31880" y="4221000"/>
            <a:ext cx="1072620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adbde3"/>
                </a:solidFill>
                <a:latin typeface="Arial"/>
                <a:ea typeface="DejaVu Sans"/>
              </a:rPr>
              <a:t>A morphologically-detailed neuronal network simulation library </a:t>
            </a:r>
            <a:br/>
            <a:r>
              <a:rPr b="1" lang="en-US" sz="2000" spc="-1" strike="noStrike">
                <a:solidFill>
                  <a:srgbClr val="adbde3"/>
                </a:solidFill>
                <a:latin typeface="Arial"/>
                <a:ea typeface="DejaVu Sans"/>
              </a:rPr>
              <a:t>for heterogeneous high performance computing architectures</a:t>
            </a:r>
            <a:endParaRPr b="0" lang="nl-N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Questions: modelling experience?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333" name="Picture 7_3" descr=""/>
          <p:cNvPicPr/>
          <p:nvPr/>
        </p:nvPicPr>
        <p:blipFill>
          <a:blip r:embed="rId1"/>
          <a:stretch/>
        </p:blipFill>
        <p:spPr>
          <a:xfrm>
            <a:off x="1297800" y="1604520"/>
            <a:ext cx="3976560" cy="397656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Math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(Systems of) (partial) differential equations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endParaRPr b="0" lang="nl-N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Discretization</a:t>
            </a:r>
            <a:endParaRPr b="0" lang="nl-N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Solvers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Arbor’s Design 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71520" y="1988280"/>
            <a:ext cx="5434920" cy="3778560"/>
          </a:xfrm>
          <a:prstGeom prst="rect">
            <a:avLst/>
          </a:prstGeom>
          <a:solidFill>
            <a:srgbClr val="eff2f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“cell”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represents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smallest model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be simulated 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“cell” forms 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smallest unit of work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 across processes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Types: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Specialized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leaky integrate-and-fire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cells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Artificial spike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Multi-compartment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cells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Describe the neuroscience first ...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520" y="1628640"/>
            <a:ext cx="543492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Cells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6383160" y="1628640"/>
            <a:ext cx="543492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Recipes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6383160" y="1988280"/>
            <a:ext cx="5434920" cy="3778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“recipe”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describes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a cell-oriented manner and supplies methods to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Map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global cell identifier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cell type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Describe cells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List all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from other cells that terminate on a cell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Advantage: parallel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of cell data</a:t>
            </a:r>
            <a:endParaRPr b="0" lang="nl-NL" sz="2000" spc="-1" strike="noStrike">
              <a:latin typeface="Arial"/>
            </a:endParaRPr>
          </a:p>
        </p:txBody>
      </p:sp>
      <p:pic>
        <p:nvPicPr>
          <p:cNvPr id="342" name="Picture 16_0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415240" y="14400"/>
            <a:ext cx="833760" cy="7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Arbor’s Design 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… </a:t>
            </a: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then translate it into execution.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71880" y="1628280"/>
            <a:ext cx="543456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Cell groups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383160" y="1628640"/>
            <a:ext cx="543492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Mechanisms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371520" y="1987920"/>
            <a:ext cx="5434920" cy="3778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“cell group” represents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 of cells of the same type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together with implementation of their simulation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Partitioning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into cell groups provided by decomposition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“simulation” manages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of model 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scheduling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of spike exchange as well 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for each cell group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6383160" y="1988280"/>
            <a:ext cx="5434920" cy="3778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a recipe, mechanisms are specifications of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ion channel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synapse dynamics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Implementations of mechanisms: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Hand-coded for CPU/ GPU execution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or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translator (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modcc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is used to compile a subset of NEURONs mechanism specification language NMODL to architecture-optimized vectorized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C++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or CUDA source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</a:pPr>
            <a:endParaRPr b="0" lang="nl-NL" sz="2000" spc="-1" strike="noStrike">
              <a:latin typeface="Arial"/>
            </a:endParaRPr>
          </a:p>
        </p:txBody>
      </p:sp>
      <p:pic>
        <p:nvPicPr>
          <p:cNvPr id="349" name="Picture 11_0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415240" y="14400"/>
            <a:ext cx="833760" cy="7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Arbor’s Design 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… </a:t>
            </a: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then translate it into execution.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71880" y="1628280"/>
            <a:ext cx="543456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Cell groups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6383160" y="1628640"/>
            <a:ext cx="5434920" cy="35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Mechanisms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371520" y="1987920"/>
            <a:ext cx="5434920" cy="3778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“cell group” represents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 of cells of the same type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together with implementation of their simulation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Partitioning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into cell groups provided by decomposition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“simulation” manages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of model 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scheduling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of spike exchange as well 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for each cell group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6383160" y="1988280"/>
            <a:ext cx="5434920" cy="3778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a recipe, mechanisms are specifications of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ion channel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synapse dynamics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Implementations of mechanisms: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Hand-coded for CPU/ GPU execution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or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translator (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modcc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is used to compile a subset of NEURONs mechanism specification language NMODL to architecture-optimized vectorized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C++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or CUDA source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</a:pPr>
            <a:endParaRPr b="0" lang="nl-NL" sz="2000" spc="-1" strike="noStrike">
              <a:latin typeface="Arial"/>
            </a:endParaRPr>
          </a:p>
        </p:txBody>
      </p:sp>
      <p:pic>
        <p:nvPicPr>
          <p:cNvPr id="356" name="Picture 11_1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415240" y="14400"/>
            <a:ext cx="833760" cy="751680"/>
          </a:xfrm>
          <a:prstGeom prst="rect">
            <a:avLst/>
          </a:prstGeom>
          <a:ln>
            <a:noFill/>
          </a:ln>
        </p:spPr>
      </p:pic>
      <p:sp>
        <p:nvSpPr>
          <p:cNvPr id="357" name="CustomShape 7"/>
          <p:cNvSpPr/>
          <p:nvPr/>
        </p:nvSpPr>
        <p:spPr>
          <a:xfrm rot="20079600">
            <a:off x="901800" y="2909520"/>
            <a:ext cx="101469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7200" spc="-1" strike="noStrike">
                <a:solidFill>
                  <a:srgbClr val="c9211e"/>
                </a:solidFill>
                <a:highlight>
                  <a:srgbClr val="ffffff"/>
                </a:highlight>
                <a:latin typeface="Arial"/>
                <a:ea typeface="DejaVu Sans"/>
              </a:rPr>
              <a:t>Handled for you (mostly)</a:t>
            </a:r>
            <a:endParaRPr b="0" lang="nl-NL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71520" y="1563120"/>
            <a:ext cx="11446920" cy="42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Arbor models: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Multicompartment neurons using a cable model transformed into a sparse matrix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Neurons characterized by axonal delays, synaptic functions and cables connected in a tree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Spike exchanges are global across computer nodes, functionally concatenating matrices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Numerical solutions are discretized in time and space, and channel states are discretized ODEs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Accelerator (GPU) optimization is focused on updating currents and integrating gating variables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Models are composed of: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Cells representing the small unit of computation (LIF, Artificial sources, Multicompartment cells)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Recipes representing a parallelizable set of neuron construction and connections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Cell groups computed together on the GPU or CPU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Mechanism representing ion channel and synapse dynamics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Summary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Questions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362" name="Picture 7_1" descr=""/>
          <p:cNvPicPr/>
          <p:nvPr/>
        </p:nvPicPr>
        <p:blipFill>
          <a:blip r:embed="rId1"/>
          <a:stretch/>
        </p:blipFill>
        <p:spPr>
          <a:xfrm>
            <a:off x="4616640" y="2098800"/>
            <a:ext cx="2956320" cy="29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Exercises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 a small ring network</a:t>
            </a:r>
            <a:endParaRPr b="0" lang="nl-NL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1: make a cell!</a:t>
            </a:r>
            <a:endParaRPr b="0" lang="nl-NL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2: make the network</a:t>
            </a:r>
            <a:endParaRPr b="0" lang="nl-NL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3: make the simulation</a:t>
            </a:r>
            <a:endParaRPr b="0" lang="nl-NL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4: show some results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0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 to </a:t>
            </a:r>
            <a:r>
              <a:rPr b="0" lang="nl-NL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https://jupyter-jsc.fz-juelich.de</a:t>
            </a: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login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new Jupyterlab</a:t>
            </a:r>
            <a:endParaRPr b="0" lang="nl-NL" sz="3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System: Jusuf</a:t>
            </a:r>
            <a:endParaRPr b="0" lang="nl-NL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Project: training2103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Terminal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Bottom of screen or File &gt; New &gt; Terminal</a:t>
            </a:r>
            <a:endParaRPr b="0" lang="nl-N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 /p/project/training2103/arbor/activate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‘python’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 arbor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0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at </a:t>
            </a:r>
            <a:r>
              <a:rPr b="0" lang="nl-NL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https://arbor.readthedocs.io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Concepts’ for conceptual explanation</a:t>
            </a:r>
            <a:endParaRPr b="0" lang="nl-N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 and C++ pages detail the API for the matching (roughly) conceptual page.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Today: Python section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Cable Cells’ page</a:t>
            </a:r>
            <a:endParaRPr b="0" lang="nl-N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Various ‘Cell *’ pages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1: Make a cell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609120" y="1681200"/>
            <a:ext cx="5353560" cy="3823200"/>
          </a:xfrm>
          <a:prstGeom prst="rect">
            <a:avLst/>
          </a:prstGeom>
          <a:ln>
            <a:noFill/>
          </a:ln>
        </p:spPr>
      </p:pic>
      <p:sp>
        <p:nvSpPr>
          <p:cNvPr id="376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Cell with segments (grey),</a:t>
            </a:r>
            <a:br/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junction site (black)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segment_tree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HH dynamics on soma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Passive dendrites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spike_detector at “root”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what is arbor?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71520" y="1563120"/>
            <a:ext cx="11446920" cy="42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library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for the simulation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large networks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 morphologically-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detailed, spiking neurons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all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HPC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systems in the HBP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Runs on multiple architectures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GPU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systems,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vectorized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multicore,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AVX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laptops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Modular design for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extensibility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new computer architectures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nl-NL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A morphologically-detailed neuronal network simulation library for heterogeneous HPC architectures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74" name="Picture 6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8184240" y="2063520"/>
            <a:ext cx="2271240" cy="3172680"/>
          </a:xfrm>
          <a:prstGeom prst="rect">
            <a:avLst/>
          </a:prstGeom>
          <a:ln>
            <a:noFill/>
          </a:ln>
        </p:spPr>
      </p:pic>
      <p:sp>
        <p:nvSpPr>
          <p:cNvPr id="275" name="CustomShape 4"/>
          <p:cNvSpPr/>
          <p:nvPr/>
        </p:nvSpPr>
        <p:spPr>
          <a:xfrm>
            <a:off x="9458280" y="5543640"/>
            <a:ext cx="2422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808080"/>
                </a:solidFill>
                <a:latin typeface="Arial"/>
                <a:ea typeface="DejaVu Sans"/>
              </a:rPr>
              <a:t>Purkinje cell by Santiago Ramón y Cajal</a:t>
            </a:r>
            <a:endParaRPr b="0" lang="nl-NL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1: MAKE the network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"/>
          <p:cNvSpPr/>
          <p:nvPr/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Cells are the basic building blocks in Arbor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Recipes tie them together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Therefore, the network is in the recipe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You’ll make your own recipe by inheriting from arbor.recipe 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Some member functions need to be overridden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TODO: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Override all functions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Connect each cell with the previous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Place an event generator on the first cell.</a:t>
            </a:r>
            <a:endParaRPr b="0" lang="nl-NL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Probe the membrane voltage at "root"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3: Make the simulation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Look through the Simulation page, Hardware page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latin typeface="Arial"/>
                <a:ea typeface="Noto Sans CJK SC"/>
              </a:rPr>
              <a:t>Start with an arbor.simulation object, and see what you need for it.</a:t>
            </a:r>
            <a:endParaRPr b="0" lang="nl-NL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  <a:ea typeface="Noto Sans CJK SC"/>
              </a:rPr>
              <a:t>(defaults are OK)</a:t>
            </a:r>
            <a:endParaRPr b="0" lang="nl-NL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latin typeface="Arial"/>
                <a:ea typeface="Noto Sans CJK SC"/>
              </a:rPr>
              <a:t>We need to store handles to the samplers, because later we’ll use arbor.simulation.samples() to retrieve results.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Step 4: Show your results!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We can extract results from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latin typeface="Arial"/>
              </a:rPr>
              <a:t>arbor.simulation.spikes</a:t>
            </a:r>
            <a:endParaRPr b="0" lang="nl-NL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latin typeface="Arial"/>
              </a:rPr>
              <a:t>arbor.simulation.samples</a:t>
            </a:r>
            <a:endParaRPr b="0" lang="nl-NL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Print or plot.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latin typeface="Arial"/>
              </a:rPr>
              <a:t>Matplotlib, Seaborn (, Pandas?)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Results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6584040" y="1604520"/>
            <a:ext cx="4649040" cy="3976920"/>
          </a:xfrm>
          <a:prstGeom prst="rect">
            <a:avLst/>
          </a:prstGeom>
          <a:ln>
            <a:noFill/>
          </a:ln>
        </p:spPr>
      </p:pic>
      <p:sp>
        <p:nvSpPr>
          <p:cNvPr id="396" name="CustomShape 5"/>
          <p:cNvSpPr/>
          <p:nvPr/>
        </p:nvSpPr>
        <p:spPr>
          <a:xfrm>
            <a:off x="60984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((0, 0), 1.42525561)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((1, 0), 8.32347893)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((2, 0), 15.22188202)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((3, 0), 22.12039976)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((0, 0), 29.08125267)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((1, 0), 36.00941203)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((2, 0), 42.93738402)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((3, 0), 49.86534444)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((0, 0), 56.79361867)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((1, 0), 63.72184675)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((2, 0), 70.65009778)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((3, 0), 77.57832833)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((0, 0), 84.50656887)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((1, 0), 91.43476941)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  <a:ea typeface="Noto Sans CJK SC"/>
              </a:rPr>
              <a:t>  </a:t>
            </a:r>
            <a:r>
              <a:rPr b="0" lang="nl-NL" sz="3200" spc="-1" strike="noStrike">
                <a:latin typeface="Arial"/>
                <a:ea typeface="Noto Sans CJK SC"/>
              </a:rPr>
              <a:t>((2, 0), 98.3629114)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Bonus: Arbor on HPC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 /p/project/training2103/arbor/bonus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We’re going big! MPI: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https://en.wikipedia.org/wiki/Message_Passing_Interface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Lookup arbor.mpi_comm and how to use it.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arbor.simulation will now run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arbor.simulation.samples only knows about local results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You’ll need to save results from the instances yourself!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srun -A training2103 -n N_JOBS python network_ring_bonus.py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The end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 the answers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 /p/project/training2103/arbor/hurray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Leave some feedback</a:t>
            </a:r>
            <a:endParaRPr b="0" lang="nl-NL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arbor-sim.github.io/feedback</a:t>
            </a:r>
            <a:endParaRPr b="0" lang="nl-NL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Core Arbor Team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911280" y="1970640"/>
            <a:ext cx="215820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Ben Cumming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Stuart Yates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Nora Abi Akar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From different institutions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79" name="Content Placeholder 4" descr=""/>
          <p:cNvPicPr/>
          <p:nvPr/>
        </p:nvPicPr>
        <p:blipFill>
          <a:blip r:embed="rId1"/>
          <a:stretch/>
        </p:blipFill>
        <p:spPr>
          <a:xfrm>
            <a:off x="1981440" y="2088000"/>
            <a:ext cx="4188960" cy="842760"/>
          </a:xfrm>
          <a:prstGeom prst="rect">
            <a:avLst/>
          </a:prstGeom>
          <a:ln>
            <a:noFill/>
          </a:ln>
        </p:spPr>
      </p:pic>
      <p:pic>
        <p:nvPicPr>
          <p:cNvPr id="280" name="Picture 6" descr=""/>
          <p:cNvPicPr/>
          <p:nvPr/>
        </p:nvPicPr>
        <p:blipFill>
          <a:blip r:embed="rId2"/>
          <a:stretch/>
        </p:blipFill>
        <p:spPr>
          <a:xfrm>
            <a:off x="2780640" y="3768840"/>
            <a:ext cx="2590200" cy="861840"/>
          </a:xfrm>
          <a:prstGeom prst="rect">
            <a:avLst/>
          </a:prstGeom>
          <a:ln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2934720" y="5877360"/>
            <a:ext cx="6320520" cy="637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08080"/>
                </a:solidFill>
                <a:latin typeface="Arial"/>
                <a:ea typeface="DejaVu Sans"/>
              </a:rPr>
              <a:t>openly available @ github.com/arbor-sim/arbor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6911280" y="3698640"/>
            <a:ext cx="215820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Anne Küsters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Thorsten Hater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Brent Huisman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6408000" y="532800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Why arbor?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71520" y="1563120"/>
            <a:ext cx="11446920" cy="42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Problems and models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that are challenging to explore with current software and systems, e.g.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Near real-time multi-compartment simulations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Large networks with long simulations, parameter search, statistical validation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Field potential calculations of large networks with volume visualization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nl-NL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Adapting existing simulators to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new HPC architectures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hard, e.g. for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Highly parallel architectures such as Intel Xeon and Intel KNL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Wider vector operations such as AVX, AVX2, AVX512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Specialized accelerator hardware as GPUs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To solve multi-compartment simulations with large networks on new HPC architectures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87" name="Picture 9_0" descr=""/>
          <p:cNvPicPr/>
          <p:nvPr/>
        </p:nvPicPr>
        <p:blipFill>
          <a:blip r:embed="rId1"/>
          <a:stretch/>
        </p:blipFill>
        <p:spPr>
          <a:xfrm>
            <a:off x="9233640" y="2133000"/>
            <a:ext cx="2956320" cy="295632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10210680" y="5541840"/>
            <a:ext cx="17438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de-DE" sz="900" spc="-1" strike="noStrike">
                <a:solidFill>
                  <a:srgbClr val="808080"/>
                </a:solidFill>
                <a:latin typeface="Arial"/>
                <a:ea typeface="DejaVu Sans"/>
              </a:rPr>
              <a:t>Source of picture: flaticon.com</a:t>
            </a:r>
            <a:endParaRPr b="0" lang="nl-NL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Questions: programming experience?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290" name="Picture 7_0" descr=""/>
          <p:cNvPicPr/>
          <p:nvPr/>
        </p:nvPicPr>
        <p:blipFill>
          <a:blip r:embed="rId1"/>
          <a:stretch/>
        </p:blipFill>
        <p:spPr>
          <a:xfrm>
            <a:off x="1297800" y="1604520"/>
            <a:ext cx="3976560" cy="3976560"/>
          </a:xfrm>
          <a:prstGeom prst="rect">
            <a:avLst/>
          </a:prstGeom>
          <a:ln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Languages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Python, C++, Matlab, ...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systems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MacOS, Linux, Windows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Bash, Git, ...</a:t>
            </a:r>
            <a:endParaRPr b="0" lang="nl-N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nl-NL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GPU, HPC, ...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Arbor’s Neuron 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15880" y="1563120"/>
            <a:ext cx="6802560" cy="42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Neurons: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approximated by axonal delay, synaptic functions and a set of cables (for dendrites + soma)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connected in a tree.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Cables: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characterized as 1D electrical compartments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(of variable diameter) composed of ion channels, cable resistance and capacitance. 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Neurons represented as sparse, close-to-band matrices to be solved (e.g. by Hines solver) against known current states due to synaptic conductance. 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spike exchange between neurons at synapses are represented by concatenations of matrices.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 </a:t>
            </a: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Arbor simulates networks of multi-compartment neurons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296" name="Picture 5" descr=""/>
          <p:cNvPicPr/>
          <p:nvPr/>
        </p:nvPicPr>
        <p:blipFill>
          <a:blip r:embed="rId1"/>
          <a:stretch/>
        </p:blipFill>
        <p:spPr>
          <a:xfrm>
            <a:off x="1127520" y="1478520"/>
            <a:ext cx="3519360" cy="497628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8206560" y="5589360"/>
            <a:ext cx="3712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808080"/>
                </a:solidFill>
                <a:latin typeface="Arial"/>
                <a:ea typeface="DejaVu Sans"/>
              </a:rPr>
              <a:t>Source: Koch, </a:t>
            </a:r>
            <a:r>
              <a:rPr b="0" i="1" lang="de-DE" sz="900" spc="-1" strike="noStrike">
                <a:solidFill>
                  <a:srgbClr val="808080"/>
                </a:solidFill>
                <a:latin typeface="Arial"/>
                <a:ea typeface="DejaVu Sans"/>
              </a:rPr>
              <a:t>Methods in Neuronal Modeling: From Ions to Networks</a:t>
            </a:r>
            <a:endParaRPr b="0" lang="nl-NL" sz="900" spc="-1" strike="noStrike">
              <a:latin typeface="Arial"/>
            </a:endParaRPr>
          </a:p>
        </p:txBody>
      </p:sp>
      <p:pic>
        <p:nvPicPr>
          <p:cNvPr id="298" name="Picture 9" descr=""/>
          <p:cNvPicPr/>
          <p:nvPr/>
        </p:nvPicPr>
        <p:blipFill>
          <a:blip r:embed="rId2"/>
          <a:stretch/>
        </p:blipFill>
        <p:spPr>
          <a:xfrm>
            <a:off x="11446920" y="18720"/>
            <a:ext cx="719640" cy="7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Cable Equation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71520" y="3199320"/>
            <a:ext cx="11446920" cy="22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Axial conductivity    of the intracellular medium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Membrane areal capacitance      , areal conductance      for an ion channel of type 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a function of channel’s state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Corresponding reversal potential       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Membrane surface area          as a function of axial distance 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         produced by a synapse at position        as a function of the synaptic state        and local voltage</a:t>
            </a:r>
            <a:endParaRPr b="0" lang="nl-NL" sz="18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Injected current             at position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nl-NL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A cell is modelled as a branching, one-dimensional electrical system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302" name="Picture 7" descr=""/>
          <p:cNvPicPr/>
          <p:nvPr/>
        </p:nvPicPr>
        <p:blipFill>
          <a:blip r:embed="rId1"/>
          <a:stretch/>
        </p:blipFill>
        <p:spPr>
          <a:xfrm>
            <a:off x="12215880" y="324000"/>
            <a:ext cx="2900520" cy="1688400"/>
          </a:xfrm>
          <a:prstGeom prst="rect">
            <a:avLst/>
          </a:prstGeom>
          <a:ln>
            <a:noFill/>
          </a:ln>
        </p:spPr>
      </p:pic>
      <p:pic>
        <p:nvPicPr>
          <p:cNvPr id="303" name="Picture 9" descr=""/>
          <p:cNvPicPr/>
          <p:nvPr/>
        </p:nvPicPr>
        <p:blipFill>
          <a:blip r:embed="rId2"/>
          <a:stretch/>
        </p:blipFill>
        <p:spPr>
          <a:xfrm>
            <a:off x="3114000" y="5120280"/>
            <a:ext cx="467640" cy="253440"/>
          </a:xfrm>
          <a:prstGeom prst="rect">
            <a:avLst/>
          </a:prstGeom>
          <a:ln>
            <a:noFill/>
          </a:ln>
        </p:spPr>
      </p:pic>
      <p:pic>
        <p:nvPicPr>
          <p:cNvPr id="304" name="Picture 10" descr=""/>
          <p:cNvPicPr/>
          <p:nvPr/>
        </p:nvPicPr>
        <p:blipFill>
          <a:blip r:embed="rId3"/>
          <a:stretch/>
        </p:blipFill>
        <p:spPr>
          <a:xfrm>
            <a:off x="3615480" y="4077000"/>
            <a:ext cx="324000" cy="181800"/>
          </a:xfrm>
          <a:prstGeom prst="rect">
            <a:avLst/>
          </a:prstGeom>
          <a:ln>
            <a:noFill/>
          </a:ln>
        </p:spPr>
      </p:pic>
      <p:pic>
        <p:nvPicPr>
          <p:cNvPr id="305" name="Picture 12" descr=""/>
          <p:cNvPicPr/>
          <p:nvPr/>
        </p:nvPicPr>
        <p:blipFill>
          <a:blip r:embed="rId4"/>
          <a:stretch/>
        </p:blipFill>
        <p:spPr>
          <a:xfrm>
            <a:off x="5995800" y="4060440"/>
            <a:ext cx="265320" cy="198360"/>
          </a:xfrm>
          <a:prstGeom prst="rect">
            <a:avLst/>
          </a:prstGeom>
          <a:ln>
            <a:noFill/>
          </a:ln>
        </p:spPr>
      </p:pic>
      <p:pic>
        <p:nvPicPr>
          <p:cNvPr id="306" name="Picture 19" descr=""/>
          <p:cNvPicPr/>
          <p:nvPr/>
        </p:nvPicPr>
        <p:blipFill>
          <a:blip r:embed="rId5"/>
          <a:stretch/>
        </p:blipFill>
        <p:spPr>
          <a:xfrm>
            <a:off x="766800" y="1448640"/>
            <a:ext cx="6010200" cy="191916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6923520" y="2231640"/>
            <a:ext cx="100584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where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308" name="Picture 23" descr=""/>
          <p:cNvPicPr/>
          <p:nvPr/>
        </p:nvPicPr>
        <p:blipFill>
          <a:blip r:embed="rId6"/>
          <a:stretch/>
        </p:blipFill>
        <p:spPr>
          <a:xfrm>
            <a:off x="8641080" y="4060800"/>
            <a:ext cx="2890080" cy="1299600"/>
          </a:xfrm>
          <a:prstGeom prst="rect">
            <a:avLst/>
          </a:prstGeom>
          <a:ln>
            <a:noFill/>
          </a:ln>
        </p:spPr>
      </p:pic>
      <p:pic>
        <p:nvPicPr>
          <p:cNvPr id="309" name="Picture 25" descr=""/>
          <p:cNvPicPr/>
          <p:nvPr/>
        </p:nvPicPr>
        <p:blipFill>
          <a:blip r:embed="rId7"/>
          <a:stretch/>
        </p:blipFill>
        <p:spPr>
          <a:xfrm>
            <a:off x="8937360" y="4047840"/>
            <a:ext cx="115200" cy="173160"/>
          </a:xfrm>
          <a:prstGeom prst="rect">
            <a:avLst/>
          </a:prstGeom>
          <a:ln>
            <a:noFill/>
          </a:ln>
        </p:spPr>
      </p:pic>
      <p:pic>
        <p:nvPicPr>
          <p:cNvPr id="310" name="Picture 29" descr=""/>
          <p:cNvPicPr/>
          <p:nvPr/>
        </p:nvPicPr>
        <p:blipFill>
          <a:blip r:embed="rId8"/>
          <a:stretch/>
        </p:blipFill>
        <p:spPr>
          <a:xfrm>
            <a:off x="3778560" y="4384800"/>
            <a:ext cx="262440" cy="212760"/>
          </a:xfrm>
          <a:prstGeom prst="rect">
            <a:avLst/>
          </a:prstGeom>
          <a:ln>
            <a:noFill/>
          </a:ln>
        </p:spPr>
      </p:pic>
      <p:pic>
        <p:nvPicPr>
          <p:cNvPr id="311" name="Picture 31" descr=""/>
          <p:cNvPicPr/>
          <p:nvPr/>
        </p:nvPicPr>
        <p:blipFill>
          <a:blip r:embed="rId9"/>
          <a:stretch/>
        </p:blipFill>
        <p:spPr>
          <a:xfrm>
            <a:off x="6744240" y="5174280"/>
            <a:ext cx="137520" cy="124920"/>
          </a:xfrm>
          <a:prstGeom prst="rect">
            <a:avLst/>
          </a:prstGeom>
          <a:ln>
            <a:noFill/>
          </a:ln>
        </p:spPr>
      </p:pic>
      <p:pic>
        <p:nvPicPr>
          <p:cNvPr id="312" name="Picture 33" descr=""/>
          <p:cNvPicPr/>
          <p:nvPr/>
        </p:nvPicPr>
        <p:blipFill>
          <a:blip r:embed="rId10"/>
          <a:stretch/>
        </p:blipFill>
        <p:spPr>
          <a:xfrm>
            <a:off x="1450080" y="5483160"/>
            <a:ext cx="429480" cy="289800"/>
          </a:xfrm>
          <a:prstGeom prst="rect">
            <a:avLst/>
          </a:prstGeom>
          <a:ln>
            <a:noFill/>
          </a:ln>
        </p:spPr>
      </p:pic>
      <p:pic>
        <p:nvPicPr>
          <p:cNvPr id="313" name="Picture 35" descr=""/>
          <p:cNvPicPr/>
          <p:nvPr/>
        </p:nvPicPr>
        <p:blipFill>
          <a:blip r:embed="rId11"/>
          <a:stretch/>
        </p:blipFill>
        <p:spPr>
          <a:xfrm>
            <a:off x="2423520" y="3686760"/>
            <a:ext cx="150120" cy="124920"/>
          </a:xfrm>
          <a:prstGeom prst="rect">
            <a:avLst/>
          </a:prstGeom>
          <a:ln>
            <a:noFill/>
          </a:ln>
        </p:spPr>
      </p:pic>
      <p:pic>
        <p:nvPicPr>
          <p:cNvPr id="314" name="Picture 37" descr=""/>
          <p:cNvPicPr/>
          <p:nvPr/>
        </p:nvPicPr>
        <p:blipFill>
          <a:blip r:embed="rId12"/>
          <a:stretch/>
        </p:blipFill>
        <p:spPr>
          <a:xfrm>
            <a:off x="3945960" y="4668480"/>
            <a:ext cx="366120" cy="302760"/>
          </a:xfrm>
          <a:prstGeom prst="rect">
            <a:avLst/>
          </a:prstGeom>
          <a:ln>
            <a:noFill/>
          </a:ln>
        </p:spPr>
      </p:pic>
      <p:pic>
        <p:nvPicPr>
          <p:cNvPr id="315" name="Picture 39" descr=""/>
          <p:cNvPicPr/>
          <p:nvPr/>
        </p:nvPicPr>
        <p:blipFill>
          <a:blip r:embed="rId13"/>
          <a:stretch/>
        </p:blipFill>
        <p:spPr>
          <a:xfrm>
            <a:off x="5447880" y="5487840"/>
            <a:ext cx="442440" cy="289800"/>
          </a:xfrm>
          <a:prstGeom prst="rect">
            <a:avLst/>
          </a:prstGeom>
          <a:ln>
            <a:noFill/>
          </a:ln>
        </p:spPr>
      </p:pic>
      <p:pic>
        <p:nvPicPr>
          <p:cNvPr id="316" name="Picture 41" descr=""/>
          <p:cNvPicPr/>
          <p:nvPr/>
        </p:nvPicPr>
        <p:blipFill>
          <a:blip r:embed="rId14"/>
          <a:stretch/>
        </p:blipFill>
        <p:spPr>
          <a:xfrm>
            <a:off x="9362520" y="5456160"/>
            <a:ext cx="416880" cy="289800"/>
          </a:xfrm>
          <a:prstGeom prst="rect">
            <a:avLst/>
          </a:prstGeom>
          <a:ln>
            <a:noFill/>
          </a:ln>
        </p:spPr>
      </p:pic>
      <p:pic>
        <p:nvPicPr>
          <p:cNvPr id="317" name="Picture 43" descr=""/>
          <p:cNvPicPr/>
          <p:nvPr/>
        </p:nvPicPr>
        <p:blipFill>
          <a:blip r:embed="rId15"/>
          <a:stretch/>
        </p:blipFill>
        <p:spPr>
          <a:xfrm>
            <a:off x="2258280" y="5835600"/>
            <a:ext cx="645480" cy="327960"/>
          </a:xfrm>
          <a:prstGeom prst="rect">
            <a:avLst/>
          </a:prstGeom>
          <a:ln>
            <a:noFill/>
          </a:ln>
        </p:spPr>
      </p:pic>
      <p:pic>
        <p:nvPicPr>
          <p:cNvPr id="318" name="Picture 45" descr=""/>
          <p:cNvPicPr/>
          <p:nvPr/>
        </p:nvPicPr>
        <p:blipFill>
          <a:blip r:embed="rId16"/>
          <a:stretch/>
        </p:blipFill>
        <p:spPr>
          <a:xfrm>
            <a:off x="4101840" y="5831640"/>
            <a:ext cx="353520" cy="327960"/>
          </a:xfrm>
          <a:prstGeom prst="rect">
            <a:avLst/>
          </a:prstGeom>
          <a:ln>
            <a:noFill/>
          </a:ln>
        </p:spPr>
      </p:pic>
      <p:pic>
        <p:nvPicPr>
          <p:cNvPr id="319" name="Picture 47" descr=""/>
          <p:cNvPicPr/>
          <p:nvPr/>
        </p:nvPicPr>
        <p:blipFill>
          <a:blip r:embed="rId17"/>
          <a:stretch/>
        </p:blipFill>
        <p:spPr>
          <a:xfrm>
            <a:off x="8179920" y="1864080"/>
            <a:ext cx="3602520" cy="1088640"/>
          </a:xfrm>
          <a:prstGeom prst="rect">
            <a:avLst/>
          </a:prstGeom>
          <a:ln>
            <a:noFill/>
          </a:ln>
        </p:spPr>
      </p:pic>
      <p:pic>
        <p:nvPicPr>
          <p:cNvPr id="320" name="Picture 26" descr=""/>
          <p:cNvPicPr/>
          <p:nvPr/>
        </p:nvPicPr>
        <p:blipFill>
          <a:blip r:embed="rId18"/>
          <a:stretch/>
        </p:blipFill>
        <p:spPr>
          <a:xfrm>
            <a:off x="11446920" y="18720"/>
            <a:ext cx="719640" cy="7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Numerical Model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71520" y="1563120"/>
            <a:ext cx="11446920" cy="42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114000"/>
              </a:lnSpc>
              <a:spcAft>
                <a:spcPts val="1800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Space discretization: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Vertex-centered 1D finite volume method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first-order approximation for axial current flux</a:t>
            </a:r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nl-NL" sz="2000" spc="-1" strike="noStrike">
              <a:latin typeface="Arial"/>
            </a:endParaRPr>
          </a:p>
          <a:p>
            <a:pPr marL="228600" indent="-22644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Voltage and channel state 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 evolution split: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Lie-Trotter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 discretization: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First-order implicit Euler integration 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nl-NL" sz="2000" spc="-1" strike="noStrike">
              <a:latin typeface="Arial"/>
            </a:endParaRPr>
          </a:p>
          <a:p>
            <a:pPr lvl="1" marL="450720" indent="-23292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Channel state ODEs: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Integration with updated voltages depending on set of ODEs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Cell state evolution is numerically solved with first order methods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324" name="Picture 7" descr=""/>
          <p:cNvPicPr/>
          <p:nvPr/>
        </p:nvPicPr>
        <p:blipFill>
          <a:blip r:embed="rId1"/>
          <a:stretch/>
        </p:blipFill>
        <p:spPr>
          <a:xfrm>
            <a:off x="5030280" y="2355480"/>
            <a:ext cx="4303800" cy="1791360"/>
          </a:xfrm>
          <a:prstGeom prst="rect">
            <a:avLst/>
          </a:prstGeom>
          <a:ln>
            <a:noFill/>
          </a:ln>
        </p:spPr>
      </p:pic>
      <p:pic>
        <p:nvPicPr>
          <p:cNvPr id="325" name="Picture 9" descr=""/>
          <p:cNvPicPr/>
          <p:nvPr/>
        </p:nvPicPr>
        <p:blipFill>
          <a:blip r:embed="rId2"/>
          <a:stretch/>
        </p:blipFill>
        <p:spPr>
          <a:xfrm>
            <a:off x="10121040" y="2782080"/>
            <a:ext cx="1949400" cy="892800"/>
          </a:xfrm>
          <a:prstGeom prst="rect">
            <a:avLst/>
          </a:prstGeom>
          <a:ln>
            <a:noFill/>
          </a:ln>
        </p:spPr>
      </p:pic>
      <p:pic>
        <p:nvPicPr>
          <p:cNvPr id="326" name="Picture 11" descr=""/>
          <p:cNvPicPr/>
          <p:nvPr/>
        </p:nvPicPr>
        <p:blipFill>
          <a:blip r:embed="rId3"/>
          <a:stretch/>
        </p:blipFill>
        <p:spPr>
          <a:xfrm>
            <a:off x="5006880" y="5154120"/>
            <a:ext cx="4269240" cy="505080"/>
          </a:xfrm>
          <a:prstGeom prst="rect">
            <a:avLst/>
          </a:prstGeom>
          <a:ln>
            <a:noFill/>
          </a:ln>
        </p:spPr>
      </p:pic>
      <p:pic>
        <p:nvPicPr>
          <p:cNvPr id="327" name="Picture 12" descr=""/>
          <p:cNvPicPr/>
          <p:nvPr/>
        </p:nvPicPr>
        <p:blipFill>
          <a:blip r:embed="rId4"/>
          <a:stretch/>
        </p:blipFill>
        <p:spPr>
          <a:xfrm>
            <a:off x="11446920" y="18720"/>
            <a:ext cx="719640" cy="7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71520" y="324000"/>
            <a:ext cx="114469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</a:pPr>
            <a:r>
              <a:rPr b="1" lang="en-US" sz="3200" spc="-1" strike="noStrike" cap="all">
                <a:solidFill>
                  <a:srgbClr val="023d6b"/>
                </a:solidFill>
                <a:latin typeface="Arial"/>
                <a:ea typeface="DejaVu Sans"/>
              </a:rPr>
              <a:t>Cell simulation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58920" y="938880"/>
            <a:ext cx="114469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23d6b"/>
                </a:solidFill>
                <a:latin typeface="Arial"/>
                <a:ea typeface="DejaVu Sans"/>
              </a:rPr>
              <a:t>Most time consuming parts on a CPU are updating currents and integrating gating variables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330" name="Content Placeholder 4" descr=""/>
          <p:cNvPicPr/>
          <p:nvPr/>
        </p:nvPicPr>
        <p:blipFill>
          <a:blip r:embed="rId1">
            <a:grayscl/>
          </a:blip>
          <a:stretch/>
        </p:blipFill>
        <p:spPr>
          <a:xfrm>
            <a:off x="2638440" y="1570680"/>
            <a:ext cx="6913080" cy="4562280"/>
          </a:xfrm>
          <a:prstGeom prst="rect">
            <a:avLst/>
          </a:prstGeom>
          <a:ln>
            <a:noFill/>
          </a:ln>
        </p:spPr>
      </p:pic>
      <p:pic>
        <p:nvPicPr>
          <p:cNvPr id="331" name="Picture 8" descr=""/>
          <p:cNvPicPr/>
          <p:nvPr/>
        </p:nvPicPr>
        <p:blipFill>
          <a:blip r:embed="rId2"/>
          <a:stretch/>
        </p:blipFill>
        <p:spPr>
          <a:xfrm>
            <a:off x="11446920" y="18720"/>
            <a:ext cx="719640" cy="7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Jülich</Template>
  <TotalTime>6567</TotalTime>
  <Application>LibreOffice/6.4.7.2$Linux_X86_64 LibreOffice_project/40$Build-2</Application>
  <Words>1740</Words>
  <Paragraphs>330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2018-10-29T15:21:42Z</dcterms:created>
  <dc:creator>Microsoft Office User</dc:creator>
  <dc:description/>
  <dc:language>nl-NL</dc:language>
  <cp:lastModifiedBy/>
  <dcterms:modified xsi:type="dcterms:W3CDTF">2021-02-24T17:25:53Z</dcterms:modified>
  <cp:revision>195</cp:revision>
  <dc:subject/>
  <dc:title>headline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