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2" r:id="rId5"/>
    <p:sldId id="265" r:id="rId6"/>
    <p:sldId id="268" r:id="rId7"/>
    <p:sldId id="267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BBFBEF"/>
    <a:srgbClr val="33CCCC"/>
    <a:srgbClr val="FFCCFF"/>
    <a:srgbClr val="E3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8" autoAdjust="0"/>
    <p:restoredTop sz="94660"/>
  </p:normalViewPr>
  <p:slideViewPr>
    <p:cSldViewPr snapToGrid="0">
      <p:cViewPr>
        <p:scale>
          <a:sx n="98" d="100"/>
          <a:sy n="98" d="100"/>
        </p:scale>
        <p:origin x="-96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3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6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5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9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2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7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1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6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2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../&#49340;&#44033;&#51217;&#44592;%20&#44592;&#48376;&#54805;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53924;&#47549;%20&#51086;&#49324;&#44480;.mp4" TargetMode="External"/><Relationship Id="rId2" Type="http://schemas.openxmlformats.org/officeDocument/2006/relationships/hyperlink" Target="../../%5bVAP%5d&#53924;&#47549;%20&#44867;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../../%5bVAP%5d&#53924;&#47549;%20&#51086;&#49324;&#44480;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44053;&#50500;&#51648;&#47672;&#47532;.mp4" TargetMode="External"/><Relationship Id="rId7" Type="http://schemas.openxmlformats.org/officeDocument/2006/relationships/image" Target="../media/image5.png"/><Relationship Id="rId2" Type="http://schemas.openxmlformats.org/officeDocument/2006/relationships/hyperlink" Target="../../%5bVAP%5d&#44053;&#50500;&#51648;&#47672;&#47532;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hyperlink" Target="../../%5bVAP%5d&#44053;&#50500;&#51648;,&#44256;&#50577;&#51060;%20&#47800;&#53685;.mp4" TargetMode="External"/><Relationship Id="rId4" Type="http://schemas.openxmlformats.org/officeDocument/2006/relationships/hyperlink" Target="../../%5bVAP%5d&#44256;&#50577;&#51060;&#47672;&#47532;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../../%5bVAP%5d&#44844;&#44628;&#47784;&#51088;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68102" y="2273304"/>
            <a:ext cx="7033098" cy="2551615"/>
            <a:chOff x="3575210" y="2273305"/>
            <a:chExt cx="5151399" cy="1737360"/>
          </a:xfrm>
        </p:grpSpPr>
        <p:sp>
          <p:nvSpPr>
            <p:cNvPr id="20" name="사각형: 둥근 모서리 6">
              <a:extLst>
                <a:ext uri="{FF2B5EF4-FFF2-40B4-BE49-F238E27FC236}">
                  <a16:creationId xmlns:a16="http://schemas.microsoft.com/office/drawing/2014/main" xmlns="" id="{36604C71-B0D6-40E2-B0F4-DAC7C9C29B15}"/>
                </a:ext>
              </a:extLst>
            </p:cNvPr>
            <p:cNvSpPr/>
            <p:nvPr/>
          </p:nvSpPr>
          <p:spPr>
            <a:xfrm>
              <a:off x="3675058" y="2401961"/>
              <a:ext cx="5051551" cy="1608704"/>
            </a:xfrm>
            <a:prstGeom prst="roundRect">
              <a:avLst>
                <a:gd name="adj" fmla="val 12688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36604C71-B0D6-40E2-B0F4-DAC7C9C29B15}"/>
                </a:ext>
              </a:extLst>
            </p:cNvPr>
            <p:cNvSpPr/>
            <p:nvPr/>
          </p:nvSpPr>
          <p:spPr>
            <a:xfrm>
              <a:off x="3575210" y="2273305"/>
              <a:ext cx="5051551" cy="1608704"/>
            </a:xfrm>
            <a:prstGeom prst="roundRect">
              <a:avLst>
                <a:gd name="adj" fmla="val 12688"/>
              </a:avLst>
            </a:prstGeom>
            <a:gradFill flip="none" rotWithShape="1">
              <a:gsLst>
                <a:gs pos="96000">
                  <a:schemeClr val="bg1"/>
                </a:gs>
                <a:gs pos="96000">
                  <a:srgbClr val="FAE4F1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5400" kern="0" dirty="0" err="1" smtClean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강B" pitchFamily="18" charset="-127"/>
                  <a:ea typeface="HY강B" pitchFamily="18" charset="-127"/>
                </a:rPr>
                <a:t>종이접기</a:t>
              </a:r>
              <a:r>
                <a:rPr lang="en-US" altLang="ko-KR" sz="5400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강B" pitchFamily="18" charset="-127"/>
                  <a:ea typeface="HY강B" pitchFamily="18" charset="-127"/>
                </a:rPr>
                <a:t>-</a:t>
              </a:r>
              <a:r>
                <a:rPr lang="ko-KR" altLang="en-US" sz="5400" kern="0" dirty="0" err="1" smtClean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강B" pitchFamily="18" charset="-127"/>
                  <a:ea typeface="HY강B" pitchFamily="18" charset="-127"/>
                </a:rPr>
                <a:t>자격증반</a:t>
              </a:r>
              <a:endParaRPr lang="en-US" altLang="ko-KR" sz="5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endParaRPr>
            </a:p>
            <a:p>
              <a:pPr algn="ctr">
                <a:defRPr/>
              </a:pPr>
              <a:r>
                <a:rPr lang="en-US" altLang="ko-KR" sz="4400" kern="0" dirty="0" smtClean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강B" pitchFamily="18" charset="-127"/>
                  <a:ea typeface="HY강B" pitchFamily="18" charset="-127"/>
                </a:rPr>
                <a:t>*1</a:t>
              </a:r>
              <a:r>
                <a:rPr lang="ko-KR" altLang="en-US" sz="4400" kern="0" dirty="0" smtClean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강B" pitchFamily="18" charset="-127"/>
                  <a:ea typeface="HY강B" pitchFamily="18" charset="-127"/>
                </a:rPr>
                <a:t>회기</a:t>
              </a:r>
              <a:r>
                <a:rPr lang="en-US" altLang="ko-KR" sz="4400" kern="0" dirty="0" smtClean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강B" pitchFamily="18" charset="-127"/>
                  <a:ea typeface="HY강B" pitchFamily="18" charset="-127"/>
                </a:rPr>
                <a:t>-</a:t>
              </a:r>
              <a:r>
                <a:rPr lang="ko-KR" altLang="en-US" sz="4400" kern="0" dirty="0" err="1" smtClean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강B" pitchFamily="18" charset="-127"/>
                  <a:ea typeface="HY강B" pitchFamily="18" charset="-127"/>
                </a:rPr>
                <a:t>삼각접</a:t>
              </a:r>
              <a:r>
                <a:rPr lang="ko-KR" altLang="en-US" sz="4400" kern="0" dirty="0" err="1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강B" pitchFamily="18" charset="-127"/>
                  <a:ea typeface="HY강B" pitchFamily="18" charset="-127"/>
                </a:rPr>
                <a:t>기</a:t>
              </a:r>
              <a:r>
                <a:rPr lang="en-US" altLang="ko-KR" sz="4400" kern="0" dirty="0" smtClean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강B" pitchFamily="18" charset="-127"/>
                  <a:ea typeface="HY강B" pitchFamily="18" charset="-127"/>
                </a:rPr>
                <a:t>*</a:t>
              </a:r>
              <a:endPara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37118" y="1351075"/>
            <a:ext cx="1561499" cy="744572"/>
            <a:chOff x="3575210" y="1303401"/>
            <a:chExt cx="1561499" cy="744572"/>
          </a:xfrm>
        </p:grpSpPr>
        <p:sp>
          <p:nvSpPr>
            <p:cNvPr id="22" name="사각형: 둥근 모서리 6">
              <a:extLst>
                <a:ext uri="{FF2B5EF4-FFF2-40B4-BE49-F238E27FC236}">
                  <a16:creationId xmlns:a16="http://schemas.microsoft.com/office/drawing/2014/main" xmlns="" id="{36604C71-B0D6-40E2-B0F4-DAC7C9C29B15}"/>
                </a:ext>
              </a:extLst>
            </p:cNvPr>
            <p:cNvSpPr/>
            <p:nvPr/>
          </p:nvSpPr>
          <p:spPr>
            <a:xfrm>
              <a:off x="3639219" y="1398749"/>
              <a:ext cx="1497490" cy="649224"/>
            </a:xfrm>
            <a:prstGeom prst="roundRect">
              <a:avLst>
                <a:gd name="adj" fmla="val 25892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EB8457B-682C-40BC-942F-03B8E27B165F}"/>
                </a:ext>
              </a:extLst>
            </p:cNvPr>
            <p:cNvSpPr/>
            <p:nvPr/>
          </p:nvSpPr>
          <p:spPr>
            <a:xfrm>
              <a:off x="3575210" y="1303401"/>
              <a:ext cx="1497490" cy="649224"/>
            </a:xfrm>
            <a:prstGeom prst="roundRect">
              <a:avLst>
                <a:gd name="adj" fmla="val 27256"/>
              </a:avLst>
            </a:prstGeom>
            <a:solidFill>
              <a:srgbClr val="BCF1FA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EAD9304-74E0-4DB6-8F3C-92B54666BBA4}"/>
                </a:ext>
              </a:extLst>
            </p:cNvPr>
            <p:cNvSpPr/>
            <p:nvPr/>
          </p:nvSpPr>
          <p:spPr>
            <a:xfrm>
              <a:off x="3693346" y="1446961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xmlns="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79435" y="1545907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78FE004-2E2A-4D18-ABB3-E66DA598FE1E}"/>
                </a:ext>
              </a:extLst>
            </p:cNvPr>
            <p:cNvSpPr/>
            <p:nvPr/>
          </p:nvSpPr>
          <p:spPr>
            <a:xfrm>
              <a:off x="4166235" y="14469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5E78F5C-5C1C-40F6-A38A-597915BBE186}"/>
                </a:ext>
              </a:extLst>
            </p:cNvPr>
            <p:cNvSpPr/>
            <p:nvPr/>
          </p:nvSpPr>
          <p:spPr>
            <a:xfrm>
              <a:off x="4613878" y="14469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xmlns="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6604C71-B0D6-40E2-B0F4-DAC7C9C29B15}"/>
              </a:ext>
            </a:extLst>
          </p:cNvPr>
          <p:cNvSpPr/>
          <p:nvPr/>
        </p:nvSpPr>
        <p:spPr>
          <a:xfrm>
            <a:off x="2124158" y="492067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자격증반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en-US" altLang="ko-KR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회기</a:t>
            </a:r>
            <a:r>
              <a:rPr lang="en-US" altLang="ko-KR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5587A5B-DF54-4DFE-BCCF-5A356EE0ED98}"/>
              </a:ext>
            </a:extLst>
          </p:cNvPr>
          <p:cNvSpPr/>
          <p:nvPr/>
        </p:nvSpPr>
        <p:spPr>
          <a:xfrm>
            <a:off x="293436" y="1331605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30193"/>
              </p:ext>
            </p:extLst>
          </p:nvPr>
        </p:nvGraphicFramePr>
        <p:xfrm>
          <a:off x="886455" y="1543019"/>
          <a:ext cx="10397631" cy="4827956"/>
        </p:xfrm>
        <a:graphic>
          <a:graphicData uri="http://schemas.openxmlformats.org/drawingml/2006/table">
            <a:tbl>
              <a:tblPr/>
              <a:tblGrid>
                <a:gridCol w="1772773"/>
                <a:gridCol w="3566197"/>
                <a:gridCol w="1654113"/>
                <a:gridCol w="3404548"/>
              </a:tblGrid>
              <a:tr h="6765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삼각접기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기본형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교육대상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센터아동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8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활동명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종이접기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어린이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급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자격증 취득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교육방법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PPT,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영상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교재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소요시간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60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교육장소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각 센터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0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활동목표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1.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삼각접기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기본형을 습득한다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2.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삼각접기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기본형을 응용하여 튤립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강아지머리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몸통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고양이머리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몸통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모자를 완성한다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8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활동자료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5cm x 5cm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단면색종이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, 15cm x 15cm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단면색종이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가위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2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xmlns="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6604C71-B0D6-40E2-B0F4-DAC7C9C29B15}"/>
              </a:ext>
            </a:extLst>
          </p:cNvPr>
          <p:cNvSpPr/>
          <p:nvPr/>
        </p:nvSpPr>
        <p:spPr>
          <a:xfrm>
            <a:off x="2020652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자격증반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자격증 취득 과정 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5587A5B-DF54-4DFE-BCCF-5A356EE0ED98}"/>
              </a:ext>
            </a:extLst>
          </p:cNvPr>
          <p:cNvSpPr/>
          <p:nvPr/>
        </p:nvSpPr>
        <p:spPr>
          <a:xfrm>
            <a:off x="196161" y="1406506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433416" y="2106037"/>
            <a:ext cx="2107452" cy="1799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BBFBE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종이접기</a:t>
            </a:r>
            <a:endParaRPr lang="en-US" altLang="ko-KR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자격증 </a:t>
            </a:r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급</a:t>
            </a:r>
            <a:endParaRPr lang="en-US" altLang="ko-KR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52379" y="2080097"/>
            <a:ext cx="2107452" cy="1799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BBFBE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종이접기</a:t>
            </a:r>
            <a:endParaRPr lang="en-US" altLang="ko-KR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자격증 </a:t>
            </a:r>
            <a:r>
              <a:rPr lang="en-US" altLang="ko-KR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급</a:t>
            </a:r>
            <a:endParaRPr lang="en-US" altLang="ko-KR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91063" y="2080098"/>
            <a:ext cx="2107452" cy="17996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BBFBE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종이접기</a:t>
            </a:r>
            <a:endParaRPr lang="en-US" altLang="ko-KR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자격증 </a:t>
            </a:r>
            <a:r>
              <a:rPr lang="en-US" altLang="ko-KR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급</a:t>
            </a:r>
            <a:endParaRPr lang="en-US" altLang="ko-KR" b="1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017524" y="2859932"/>
            <a:ext cx="700391" cy="29183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804826" y="2859932"/>
            <a:ext cx="700391" cy="29183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my\Desktop\2021-02-18 14;14;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0" y="4203817"/>
            <a:ext cx="10586375" cy="234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왼쪽 중괄호 19"/>
          <p:cNvSpPr/>
          <p:nvPr/>
        </p:nvSpPr>
        <p:spPr>
          <a:xfrm>
            <a:off x="3132306" y="4544285"/>
            <a:ext cx="408562" cy="16828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671225" y="4533087"/>
            <a:ext cx="573564" cy="168288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xmlns="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6604C71-B0D6-40E2-B0F4-DAC7C9C29B15}"/>
              </a:ext>
            </a:extLst>
          </p:cNvPr>
          <p:cNvSpPr/>
          <p:nvPr/>
        </p:nvSpPr>
        <p:spPr>
          <a:xfrm>
            <a:off x="2020652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자격증반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삼각접기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기본형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)*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5587A5B-DF54-4DFE-BCCF-5A356EE0ED98}"/>
              </a:ext>
            </a:extLst>
          </p:cNvPr>
          <p:cNvSpPr/>
          <p:nvPr/>
        </p:nvSpPr>
        <p:spPr>
          <a:xfrm>
            <a:off x="196161" y="1406506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79375"/>
              </p:ext>
            </p:extLst>
          </p:nvPr>
        </p:nvGraphicFramePr>
        <p:xfrm>
          <a:off x="457200" y="1611106"/>
          <a:ext cx="11031166" cy="4958736"/>
        </p:xfrm>
        <a:graphic>
          <a:graphicData uri="http://schemas.openxmlformats.org/drawingml/2006/table">
            <a:tbl>
              <a:tblPr/>
              <a:tblGrid>
                <a:gridCol w="1256247"/>
                <a:gridCol w="7887753"/>
                <a:gridCol w="1887166"/>
              </a:tblGrid>
              <a:tr h="340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구분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활동내용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자료 및 강의시간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sng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기본접기</a:t>
                      </a:r>
                      <a:endParaRPr lang="ko-KR" altLang="en-US" sz="1600" u="sng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&lt;</a:t>
                      </a:r>
                      <a:r>
                        <a:rPr lang="ko-KR" alt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종이접기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기본형 중 </a:t>
                      </a:r>
                      <a:r>
                        <a:rPr lang="ko-KR" alt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삼각접기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&gt;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2000" u="sng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P. 6</a:t>
                      </a:r>
                      <a:r>
                        <a:rPr lang="ko-KR" altLang="en-US" sz="2000" u="sng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쪽</a:t>
                      </a:r>
                      <a:endParaRPr lang="en-US" altLang="ko-KR" sz="2000" u="sng" kern="0" spc="0" dirty="0" smtClean="0">
                        <a:solidFill>
                          <a:srgbClr val="FF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①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2" action="ppaction://hlinkfile"/>
                        </a:rPr>
                        <a:t>영상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2" action="ppaction://hlinkfile"/>
                        </a:rPr>
                        <a:t>관람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② 선생님의 설명을 듣는다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③</a:t>
                      </a: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아동들 스스로 접어본다</a:t>
                      </a:r>
                      <a:r>
                        <a:rPr lang="en-US" altLang="ko-KR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15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47" y="2605208"/>
            <a:ext cx="4694933" cy="219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xmlns="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6604C71-B0D6-40E2-B0F4-DAC7C9C29B15}"/>
              </a:ext>
            </a:extLst>
          </p:cNvPr>
          <p:cNvSpPr/>
          <p:nvPr/>
        </p:nvSpPr>
        <p:spPr>
          <a:xfrm>
            <a:off x="2020652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r>
              <a:rPr lang="en-US" altLang="ko-KR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400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자격증반</a:t>
            </a:r>
            <a:r>
              <a:rPr lang="ko-KR" altLang="en-US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삼각접기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응용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)*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5587A5B-DF54-4DFE-BCCF-5A356EE0ED98}"/>
              </a:ext>
            </a:extLst>
          </p:cNvPr>
          <p:cNvSpPr/>
          <p:nvPr/>
        </p:nvSpPr>
        <p:spPr>
          <a:xfrm>
            <a:off x="196161" y="1406506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5148"/>
              </p:ext>
            </p:extLst>
          </p:nvPr>
        </p:nvGraphicFramePr>
        <p:xfrm>
          <a:off x="457200" y="1611106"/>
          <a:ext cx="8219872" cy="4922067"/>
        </p:xfrm>
        <a:graphic>
          <a:graphicData uri="http://schemas.openxmlformats.org/drawingml/2006/table">
            <a:tbl>
              <a:tblPr/>
              <a:tblGrid>
                <a:gridCol w="943583"/>
                <a:gridCol w="5282119"/>
                <a:gridCol w="1225685"/>
                <a:gridCol w="768485"/>
              </a:tblGrid>
              <a:tr h="340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구분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활동내용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자료 및 강의시간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sng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응용접기</a:t>
                      </a:r>
                      <a:endParaRPr lang="ko-KR" altLang="en-US" sz="1600" u="sng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&lt;</a:t>
                      </a:r>
                      <a:r>
                        <a:rPr lang="ko-KR" alt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삼각접기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기본형을 응용하여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접는다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.&gt;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u="sng" kern="0" spc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P. 10</a:t>
                      </a:r>
                      <a:r>
                        <a:rPr lang="ko-KR" altLang="en-US" sz="2000" u="sng" kern="0" spc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쪽</a:t>
                      </a:r>
                      <a:r>
                        <a:rPr lang="en-US" altLang="ko-KR" sz="2000" u="sng" kern="0" spc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000" u="sng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endParaRPr lang="en-US" altLang="ko-KR" sz="2000" u="sng" kern="0" spc="0" baseline="0" dirty="0" smtClean="0">
                        <a:solidFill>
                          <a:srgbClr val="FF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①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2" action="ppaction://hlinkfile"/>
                        </a:rPr>
                        <a:t>튤립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2" action="ppaction://hlinkfile"/>
                        </a:rPr>
                        <a:t>꽃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②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3" action="ppaction://hlinkfile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4" action="ppaction://hlinkfile"/>
                        </a:rPr>
                        <a:t>튤립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4" action="ppaction://hlinkfile"/>
                        </a:rPr>
                        <a:t>잎사귀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-&gt;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P. 11</a:t>
                      </a:r>
                      <a:r>
                        <a:rPr lang="ko-KR" altLang="en-US" sz="2000" kern="0" spc="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쪽에 풀을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이용하여 붙인다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8767370" y="2208083"/>
            <a:ext cx="2935004" cy="36476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기본적 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이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접기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응용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96" y="2120991"/>
            <a:ext cx="1190625" cy="445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2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xmlns="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6604C71-B0D6-40E2-B0F4-DAC7C9C29B15}"/>
              </a:ext>
            </a:extLst>
          </p:cNvPr>
          <p:cNvSpPr/>
          <p:nvPr/>
        </p:nvSpPr>
        <p:spPr>
          <a:xfrm>
            <a:off x="2020652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자격증반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삼각접기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응용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)*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5587A5B-DF54-4DFE-BCCF-5A356EE0ED98}"/>
              </a:ext>
            </a:extLst>
          </p:cNvPr>
          <p:cNvSpPr/>
          <p:nvPr/>
        </p:nvSpPr>
        <p:spPr>
          <a:xfrm>
            <a:off x="196161" y="1406506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28714"/>
              </p:ext>
            </p:extLst>
          </p:nvPr>
        </p:nvGraphicFramePr>
        <p:xfrm>
          <a:off x="457200" y="1611106"/>
          <a:ext cx="8210145" cy="4925716"/>
        </p:xfrm>
        <a:graphic>
          <a:graphicData uri="http://schemas.openxmlformats.org/drawingml/2006/table">
            <a:tbl>
              <a:tblPr/>
              <a:tblGrid>
                <a:gridCol w="934985"/>
                <a:gridCol w="5387994"/>
                <a:gridCol w="1176077"/>
                <a:gridCol w="711089"/>
              </a:tblGrid>
              <a:tr h="340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구분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활동내용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자료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및 강의시간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sng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응용접기</a:t>
                      </a:r>
                      <a:endParaRPr lang="ko-KR" altLang="en-US" sz="1600" u="sng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&lt;</a:t>
                      </a:r>
                      <a:r>
                        <a:rPr lang="ko-KR" alt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삼각접기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기본형을 응용하여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접는다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.&gt;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P.</a:t>
                      </a:r>
                      <a:r>
                        <a:rPr lang="en-US" altLang="ko-KR" sz="2000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12</a:t>
                      </a:r>
                      <a:r>
                        <a:rPr lang="ko-KR" altLang="en-US" sz="2000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쪽</a:t>
                      </a:r>
                      <a:r>
                        <a:rPr lang="en-US" altLang="ko-KR" sz="2000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①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2" action="ppaction://hlinkfile"/>
                        </a:rPr>
                        <a:t>강아지머리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3" action="ppaction://hlinkfile"/>
                        </a:rPr>
                        <a:t> 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②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4" action="ppaction://hlinkfile"/>
                        </a:rPr>
                        <a:t>고양이머리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5" action="ppaction://hlinkfile"/>
                        </a:rPr>
                        <a:t>강아지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5" action="ppaction://hlinkfile"/>
                        </a:rPr>
                        <a:t>,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5" action="ppaction://hlinkfile"/>
                        </a:rPr>
                        <a:t>고양이 몸통 </a:t>
                      </a: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-&gt; </a:t>
                      </a:r>
                      <a:r>
                        <a:rPr lang="en-US" altLang="ko-KR" sz="1800" kern="0" spc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P. 13</a:t>
                      </a:r>
                      <a:r>
                        <a:rPr lang="ko-KR" altLang="en-US" sz="1800" kern="0" spc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쪽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에 </a:t>
                      </a:r>
                      <a:r>
                        <a:rPr lang="ko-KR" alt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풀을 이용하여 붙인다</a:t>
                      </a:r>
                      <a:r>
                        <a:rPr lang="en-US" altLang="ko-KR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 </a:t>
                      </a:r>
                      <a:endParaRPr lang="ko-KR" altLang="en-US" sz="18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15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8796553" y="2072234"/>
            <a:ext cx="2935004" cy="36476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기본적 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이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접기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응용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75" y="4503907"/>
            <a:ext cx="1190625" cy="170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2063720" descr="EMB00003aa8175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t="19185" r="16168" b="11111"/>
          <a:stretch>
            <a:fillRect/>
          </a:stretch>
        </p:blipFill>
        <p:spPr bwMode="auto">
          <a:xfrm rot="5400000">
            <a:off x="6495706" y="2544307"/>
            <a:ext cx="1784565" cy="11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xmlns="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6604C71-B0D6-40E2-B0F4-DAC7C9C29B15}"/>
              </a:ext>
            </a:extLst>
          </p:cNvPr>
          <p:cNvSpPr/>
          <p:nvPr/>
        </p:nvSpPr>
        <p:spPr>
          <a:xfrm>
            <a:off x="2020652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자격증반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삼각접기</a:t>
            </a:r>
            <a:r>
              <a:rPr lang="en-US" altLang="ko-KR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응용</a:t>
            </a:r>
            <a:r>
              <a:rPr lang="en-US" altLang="ko-KR" sz="2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)*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5587A5B-DF54-4DFE-BCCF-5A356EE0ED98}"/>
              </a:ext>
            </a:extLst>
          </p:cNvPr>
          <p:cNvSpPr/>
          <p:nvPr/>
        </p:nvSpPr>
        <p:spPr>
          <a:xfrm>
            <a:off x="196161" y="1406506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26227"/>
              </p:ext>
            </p:extLst>
          </p:nvPr>
        </p:nvGraphicFramePr>
        <p:xfrm>
          <a:off x="457200" y="1611106"/>
          <a:ext cx="8180962" cy="4859075"/>
        </p:xfrm>
        <a:graphic>
          <a:graphicData uri="http://schemas.openxmlformats.org/drawingml/2006/table">
            <a:tbl>
              <a:tblPr/>
              <a:tblGrid>
                <a:gridCol w="931661"/>
                <a:gridCol w="5401045"/>
                <a:gridCol w="1139694"/>
                <a:gridCol w="708562"/>
              </a:tblGrid>
              <a:tr h="340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구분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활동내용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자료 및 강의시간</a:t>
                      </a: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sng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응용접기</a:t>
                      </a:r>
                      <a:endParaRPr lang="ko-KR" altLang="en-US" sz="1600" u="sng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&lt;</a:t>
                      </a:r>
                      <a:r>
                        <a:rPr lang="ko-KR" alt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삼각접기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기본형을 응용하여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접는다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.&gt;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P.</a:t>
                      </a:r>
                      <a:r>
                        <a:rPr lang="en-US" altLang="ko-KR" sz="2000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14</a:t>
                      </a:r>
                      <a:r>
                        <a:rPr lang="ko-KR" altLang="en-US" sz="2000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쪽</a:t>
                      </a:r>
                      <a:endParaRPr lang="en-US" altLang="ko-KR" sz="2000" kern="0" spc="0" baseline="0" dirty="0" smtClean="0">
                        <a:solidFill>
                          <a:srgbClr val="FF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baseline="0" dirty="0" smtClean="0">
                        <a:solidFill>
                          <a:srgbClr val="FF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①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hlinkClick r:id="rId2" action="ppaction://hlinkfile"/>
                        </a:rPr>
                        <a:t>모자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-&gt; </a:t>
                      </a:r>
                      <a:r>
                        <a:rPr lang="en-US" altLang="ko-KR" sz="2000" kern="0" spc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P.</a:t>
                      </a:r>
                      <a:r>
                        <a:rPr lang="en-US" altLang="ko-KR" sz="2000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14</a:t>
                      </a:r>
                      <a:r>
                        <a:rPr lang="ko-KR" altLang="en-US" sz="2000" kern="0" spc="0" baseline="0" dirty="0" smtClean="0">
                          <a:solidFill>
                            <a:srgbClr val="FF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쪽</a:t>
                      </a:r>
                      <a:r>
                        <a:rPr lang="ko-KR" altLang="en-US" sz="2000" kern="0" spc="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에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풀을 이용하여 붙인다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r>
                        <a:rPr lang="en-US" altLang="ko-KR" sz="2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endParaRPr lang="ko-KR" altLang="en-US" sz="24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55715" marR="55715" marT="15404" marB="15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8728460" y="2208083"/>
            <a:ext cx="2935004" cy="36476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기본적 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이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접기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응용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77" y="2345601"/>
            <a:ext cx="1190625" cy="392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xmlns="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6604C71-B0D6-40E2-B0F4-DAC7C9C29B15}"/>
              </a:ext>
            </a:extLst>
          </p:cNvPr>
          <p:cNvSpPr/>
          <p:nvPr/>
        </p:nvSpPr>
        <p:spPr>
          <a:xfrm>
            <a:off x="2108201" y="501843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종이접기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자격증</a:t>
            </a:r>
            <a:r>
              <a:rPr lang="ko-KR" altLang="en-US" sz="2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반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2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마무리</a:t>
            </a: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Y강B" pitchFamily="18" charset="-127"/>
                <a:ea typeface="HY강B" pitchFamily="18" charset="-127"/>
              </a:rPr>
              <a:t>*</a:t>
            </a:r>
            <a:endParaRPr lang="en-US" altLang="ko-KR" sz="2400" kern="0" dirty="0">
              <a:solidFill>
                <a:prstClr val="black">
                  <a:lumMod val="75000"/>
                  <a:lumOff val="25000"/>
                </a:prst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5587A5B-DF54-4DFE-BCCF-5A356EE0ED98}"/>
              </a:ext>
            </a:extLst>
          </p:cNvPr>
          <p:cNvSpPr/>
          <p:nvPr/>
        </p:nvSpPr>
        <p:spPr>
          <a:xfrm>
            <a:off x="196161" y="1406506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8765"/>
              </p:ext>
            </p:extLst>
          </p:nvPr>
        </p:nvGraphicFramePr>
        <p:xfrm>
          <a:off x="359924" y="1724038"/>
          <a:ext cx="11177080" cy="4615720"/>
        </p:xfrm>
        <a:graphic>
          <a:graphicData uri="http://schemas.openxmlformats.org/drawingml/2006/table">
            <a:tbl>
              <a:tblPr/>
              <a:tblGrid>
                <a:gridCol w="963038"/>
                <a:gridCol w="8511702"/>
                <a:gridCol w="1702340"/>
              </a:tblGrid>
              <a:tr h="597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구분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활동내용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자료 및 강의시간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sng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마무리</a:t>
                      </a: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2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1.</a:t>
                      </a:r>
                      <a:r>
                        <a:rPr lang="ko-KR" alt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작품 감상 시간</a:t>
                      </a:r>
                      <a:endParaRPr lang="en-US" altLang="ko-KR" sz="28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28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2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2.</a:t>
                      </a:r>
                      <a:r>
                        <a:rPr lang="ko-KR" altLang="en-US" sz="2800" kern="0" spc="0" dirty="0" err="1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활동지</a:t>
                      </a:r>
                      <a:r>
                        <a:rPr lang="ko-KR" alt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작성</a:t>
                      </a:r>
                      <a:endParaRPr lang="en-US" altLang="ko-KR" sz="28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2800" kern="0" spc="0" dirty="0" smtClean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2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3.</a:t>
                      </a:r>
                      <a:r>
                        <a:rPr lang="ko-KR" alt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뒷정리 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46423" marR="46423" marT="12834" marB="12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7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57984" y="1657827"/>
            <a:ext cx="85506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끝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ko-KR" altLang="en-US" sz="6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♡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다음 시간에 만나요</a:t>
            </a:r>
            <a:r>
              <a:rPr lang="ko-KR" altLang="en-US" sz="6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♡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6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328</Words>
  <Application>Microsoft Office PowerPoint</Application>
  <PresentationFormat>사용자 지정</PresentationFormat>
  <Paragraphs>123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my</cp:lastModifiedBy>
  <cp:revision>74</cp:revision>
  <dcterms:created xsi:type="dcterms:W3CDTF">2021-01-17T04:51:27Z</dcterms:created>
  <dcterms:modified xsi:type="dcterms:W3CDTF">2021-02-18T05:47:48Z</dcterms:modified>
</cp:coreProperties>
</file>