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342" r:id="rId2"/>
    <p:sldId id="336" r:id="rId3"/>
    <p:sldId id="332" r:id="rId4"/>
    <p:sldId id="339" r:id="rId5"/>
    <p:sldId id="313" r:id="rId6"/>
    <p:sldId id="322" r:id="rId7"/>
    <p:sldId id="338" r:id="rId8"/>
    <p:sldId id="340" r:id="rId9"/>
    <p:sldId id="341" r:id="rId10"/>
  </p:sldIdLst>
  <p:sldSz cx="9906000" cy="6858000" type="A4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>
          <p15:clr>
            <a:srgbClr val="A4A3A4"/>
          </p15:clr>
        </p15:guide>
        <p15:guide id="2" orient="horz" pos="504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1306">
          <p15:clr>
            <a:srgbClr val="A4A3A4"/>
          </p15:clr>
        </p15:guide>
        <p15:guide id="6" pos="5930">
          <p15:clr>
            <a:srgbClr val="A4A3A4"/>
          </p15:clr>
        </p15:guide>
        <p15:guide id="7" pos="3120">
          <p15:clr>
            <a:srgbClr val="A4A3A4"/>
          </p15:clr>
        </p15:guide>
        <p15:guide id="8" pos="3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47C0C"/>
    <a:srgbClr val="9E8312"/>
    <a:srgbClr val="386640"/>
    <a:srgbClr val="044EBC"/>
    <a:srgbClr val="0040D0"/>
    <a:srgbClr val="0550CB"/>
    <a:srgbClr val="0E46C2"/>
    <a:srgbClr val="F74B15"/>
    <a:srgbClr val="ED411F"/>
    <a:srgbClr val="F556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830" autoAdjust="0"/>
    <p:restoredTop sz="94711" autoAdjust="0"/>
  </p:normalViewPr>
  <p:slideViewPr>
    <p:cSldViewPr>
      <p:cViewPr>
        <p:scale>
          <a:sx n="100" d="100"/>
          <a:sy n="100" d="100"/>
        </p:scale>
        <p:origin x="-708" y="-72"/>
      </p:cViewPr>
      <p:guideLst>
        <p:guide orient="horz" pos="4065"/>
        <p:guide orient="horz" pos="504"/>
        <p:guide orient="horz" pos="754"/>
        <p:guide orient="horz" pos="1117"/>
        <p:guide orient="horz" pos="1306"/>
        <p:guide pos="5930"/>
        <p:guide pos="3120"/>
        <p:guide pos="3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32" y="-84"/>
      </p:cViewPr>
      <p:guideLst>
        <p:guide orient="horz" pos="3127"/>
        <p:guide pos="210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DFA6E7B-43CB-4D40-9838-87A696BACD26}" type="datetimeFigureOut">
              <a:rPr lang="ko-KR" altLang="en-US"/>
              <a:pPr>
                <a:defRPr/>
              </a:pPr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4835B1A-74F4-44CD-88C1-5A716C3296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111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609104C-171D-453E-BDC3-9A71DAB67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02263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646613" y="6650038"/>
            <a:ext cx="592137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ko-KR" sz="800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Ⅰ-</a:t>
            </a:r>
            <a:fld id="{E1E98F60-AABF-49E5-8B70-A6A15282953B}" type="slidenum">
              <a:rPr lang="ko-KR" altLang="en-US" sz="8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endParaRPr lang="en-US" altLang="ko-KR" sz="800" dirty="0">
              <a:solidFill>
                <a:srgbClr val="40404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 userDrawn="1"/>
        </p:nvSpPr>
        <p:spPr bwMode="gray">
          <a:xfrm>
            <a:off x="5922963" y="34925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제안업체 일반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292" y="734812"/>
            <a:ext cx="8950584" cy="28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700" kern="1200" dirty="0"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069" y="1167497"/>
            <a:ext cx="8921806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z="1400" kern="1200" dirty="0" smtClean="0"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  <a:cs typeface="+mn-cs"/>
              </a:defRPr>
            </a:lvl2pPr>
            <a:lvl3pPr>
              <a:defRPr lang="ko-KR" altLang="en-US" sz="1400" kern="1200" dirty="0" smtClean="0"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  <a:cs typeface="+mn-cs"/>
              </a:defRPr>
            </a:lvl3pPr>
            <a:lvl4pPr>
              <a:defRPr lang="ko-KR" altLang="en-US" sz="1400" kern="1200" dirty="0"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  <a:cs typeface="+mn-cs"/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1245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87425" rtl="0" fontAlgn="base">
        <a:lnSpc>
          <a:spcPct val="125000"/>
        </a:lnSpc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  <a:cs typeface="+mj-cs"/>
        </a:defRPr>
      </a:lvl1pPr>
      <a:lvl2pPr algn="l" defTabSz="987425" rtl="0" fontAlgn="base">
        <a:lnSpc>
          <a:spcPct val="125000"/>
        </a:lnSpc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산돌고딕B" pitchFamily="18" charset="-127"/>
          <a:ea typeface="산돌고딕B" pitchFamily="18" charset="-127"/>
          <a:cs typeface="산돌고딕B"/>
        </a:defRPr>
      </a:lvl2pPr>
      <a:lvl3pPr algn="l" defTabSz="987425" rtl="0" fontAlgn="base">
        <a:lnSpc>
          <a:spcPct val="125000"/>
        </a:lnSpc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산돌고딕B" pitchFamily="18" charset="-127"/>
          <a:ea typeface="산돌고딕B" pitchFamily="18" charset="-127"/>
          <a:cs typeface="산돌고딕B"/>
        </a:defRPr>
      </a:lvl3pPr>
      <a:lvl4pPr algn="l" defTabSz="987425" rtl="0" fontAlgn="base">
        <a:lnSpc>
          <a:spcPct val="125000"/>
        </a:lnSpc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산돌고딕B" pitchFamily="18" charset="-127"/>
          <a:ea typeface="산돌고딕B" pitchFamily="18" charset="-127"/>
          <a:cs typeface="산돌고딕B"/>
        </a:defRPr>
      </a:lvl4pPr>
      <a:lvl5pPr algn="l" defTabSz="987425" rtl="0" fontAlgn="base">
        <a:lnSpc>
          <a:spcPct val="125000"/>
        </a:lnSpc>
        <a:spcBef>
          <a:spcPct val="0"/>
        </a:spcBef>
        <a:spcAft>
          <a:spcPct val="0"/>
        </a:spcAft>
        <a:defRPr kumimoji="1" sz="1600">
          <a:solidFill>
            <a:schemeClr val="tx1"/>
          </a:solidFill>
          <a:latin typeface="산돌고딕B" pitchFamily="18" charset="-127"/>
          <a:ea typeface="산돌고딕B" pitchFamily="18" charset="-127"/>
          <a:cs typeface="산돌고딕B"/>
        </a:defRPr>
      </a:lvl5pPr>
      <a:lvl6pPr marL="457200" algn="l" defTabSz="987425" rtl="0" fontAlgn="base" latinLnBrk="1">
        <a:lnSpc>
          <a:spcPct val="125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defTabSz="987425" rtl="0" fontAlgn="base" latinLnBrk="1">
        <a:lnSpc>
          <a:spcPct val="125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defTabSz="987425" rtl="0" fontAlgn="base" latinLnBrk="1">
        <a:lnSpc>
          <a:spcPct val="125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defTabSz="987425" rtl="0" fontAlgn="base" latinLnBrk="1">
        <a:lnSpc>
          <a:spcPct val="125000"/>
        </a:lnSpc>
        <a:spcBef>
          <a:spcPct val="0"/>
        </a:spcBef>
        <a:spcAft>
          <a:spcPct val="0"/>
        </a:spcAft>
        <a:defRPr kumimoji="1" sz="15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algn="just" rtl="0" fontAlgn="ctr">
        <a:lnSpc>
          <a:spcPct val="110000"/>
        </a:lnSpc>
        <a:spcBef>
          <a:spcPct val="50000"/>
        </a:spcBef>
        <a:spcAft>
          <a:spcPts val="200"/>
        </a:spcAft>
        <a:buChar char="•"/>
        <a:defRPr kumimoji="1" sz="1200">
          <a:solidFill>
            <a:srgbClr val="7F7F7F"/>
          </a:solidFill>
          <a:latin typeface="+mn-lt"/>
          <a:ea typeface="+mn-ea"/>
          <a:cs typeface="+mn-cs"/>
        </a:defRPr>
      </a:lvl1pPr>
      <a:lvl2pPr marL="200025" indent="-198438" algn="just" rtl="0" fontAlgn="ctr">
        <a:lnSpc>
          <a:spcPct val="110000"/>
        </a:lnSpc>
        <a:spcBef>
          <a:spcPct val="20000"/>
        </a:spcBef>
        <a:spcAft>
          <a:spcPts val="200"/>
        </a:spcAft>
        <a:buClr>
          <a:srgbClr val="006699"/>
        </a:buClr>
        <a:buFont typeface="Wingdings" pitchFamily="2" charset="2"/>
        <a:buChar char="q"/>
        <a:defRPr kumimoji="1" sz="1200">
          <a:solidFill>
            <a:srgbClr val="7F7F7F"/>
          </a:solidFill>
          <a:latin typeface="+mn-lt"/>
          <a:ea typeface="+mn-ea"/>
          <a:cs typeface="+mn-cs"/>
        </a:defRPr>
      </a:lvl2pPr>
      <a:lvl3pPr marL="379413" indent="-177800" algn="just" rtl="0" fontAlgn="ctr">
        <a:lnSpc>
          <a:spcPct val="110000"/>
        </a:lnSpc>
        <a:spcBef>
          <a:spcPct val="20000"/>
        </a:spcBef>
        <a:spcAft>
          <a:spcPts val="200"/>
        </a:spcAft>
        <a:buClr>
          <a:srgbClr val="006699"/>
        </a:buClr>
        <a:buFont typeface="HY견명조"/>
        <a:buChar char="-"/>
        <a:defRPr kumimoji="1" sz="1200">
          <a:solidFill>
            <a:srgbClr val="7F7F7F"/>
          </a:solidFill>
          <a:latin typeface="+mn-lt"/>
          <a:ea typeface="+mn-ea"/>
          <a:cs typeface="+mn-cs"/>
        </a:defRPr>
      </a:lvl3pPr>
      <a:lvl4pPr marL="542925" indent="-161925" algn="just" rtl="0" fontAlgn="ctr">
        <a:lnSpc>
          <a:spcPct val="110000"/>
        </a:lnSpc>
        <a:spcBef>
          <a:spcPct val="20000"/>
        </a:spcBef>
        <a:spcAft>
          <a:spcPts val="200"/>
        </a:spcAft>
        <a:buClr>
          <a:srgbClr val="006699"/>
        </a:buClr>
        <a:buSzPct val="90000"/>
        <a:buChar char="•"/>
        <a:defRPr kumimoji="1" sz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just" rtl="0" eaLnBrk="0" fontAlgn="ctr" latinLnBrk="1" hangingPunct="0">
        <a:lnSpc>
          <a:spcPct val="110000"/>
        </a:lnSpc>
        <a:spcBef>
          <a:spcPct val="15000"/>
        </a:spcBef>
        <a:spcAft>
          <a:spcPct val="10000"/>
        </a:spcAft>
        <a:buClr>
          <a:srgbClr val="003366"/>
        </a:buClr>
        <a:buFont typeface="HY견명조"/>
        <a:buChar char="-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just" rtl="0" fontAlgn="ctr" latinLnBrk="1">
        <a:lnSpc>
          <a:spcPct val="110000"/>
        </a:lnSpc>
        <a:spcBef>
          <a:spcPct val="15000"/>
        </a:spcBef>
        <a:spcAft>
          <a:spcPct val="10000"/>
        </a:spcAft>
        <a:buClr>
          <a:srgbClr val="003366"/>
        </a:buClr>
        <a:buFont typeface="HY견명조" pitchFamily="18" charset="-127"/>
        <a:buChar char="-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just" rtl="0" fontAlgn="ctr" latinLnBrk="1">
        <a:lnSpc>
          <a:spcPct val="110000"/>
        </a:lnSpc>
        <a:spcBef>
          <a:spcPct val="15000"/>
        </a:spcBef>
        <a:spcAft>
          <a:spcPct val="10000"/>
        </a:spcAft>
        <a:buClr>
          <a:srgbClr val="003366"/>
        </a:buClr>
        <a:buFont typeface="HY견명조" pitchFamily="18" charset="-127"/>
        <a:buChar char="-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just" rtl="0" fontAlgn="ctr" latinLnBrk="1">
        <a:lnSpc>
          <a:spcPct val="110000"/>
        </a:lnSpc>
        <a:spcBef>
          <a:spcPct val="15000"/>
        </a:spcBef>
        <a:spcAft>
          <a:spcPct val="10000"/>
        </a:spcAft>
        <a:buClr>
          <a:srgbClr val="003366"/>
        </a:buClr>
        <a:buFont typeface="HY견명조" pitchFamily="18" charset="-127"/>
        <a:buChar char="-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just" rtl="0" fontAlgn="ctr" latinLnBrk="1">
        <a:lnSpc>
          <a:spcPct val="110000"/>
        </a:lnSpc>
        <a:spcBef>
          <a:spcPct val="15000"/>
        </a:spcBef>
        <a:spcAft>
          <a:spcPct val="10000"/>
        </a:spcAft>
        <a:buClr>
          <a:srgbClr val="003366"/>
        </a:buClr>
        <a:buFont typeface="HY견명조" pitchFamily="18" charset="-127"/>
        <a:buChar char="-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-web.kr/portfolio/sub02.php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i-web.kr/portfolio/sub02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902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2087563" y="2000250"/>
            <a:ext cx="7466012" cy="11160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lIns="360000" tIns="0" rIns="0" bIns="0" anchor="ctr"/>
          <a:lstStyle/>
          <a:p>
            <a:pPr defTabSz="762000" latinLnBrk="0">
              <a:lnSpc>
                <a:spcPct val="90000"/>
              </a:lnSpc>
              <a:spcBef>
                <a:spcPct val="70000"/>
              </a:spcBef>
              <a:spcAft>
                <a:spcPts val="300"/>
              </a:spcAft>
              <a:tabLst>
                <a:tab pos="5648325" algn="l"/>
              </a:tabLst>
            </a:pPr>
            <a:r>
              <a:rPr lang="ko-KR" altLang="en-US" sz="4500" dirty="0">
                <a:latin typeface="나눔고딕 ExtraBold" pitchFamily="50" charset="-127"/>
                <a:ea typeface="나눔고딕 ExtraBold" pitchFamily="50" charset="-127"/>
              </a:rPr>
              <a:t>제안업체 일반</a:t>
            </a:r>
            <a:endParaRPr lang="ko-KR" altLang="en-US" sz="4500" b="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2505075" y="3403600"/>
            <a:ext cx="2915977" cy="222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일반현황</a:t>
            </a:r>
          </a:p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조직 및 인원</a:t>
            </a:r>
          </a:p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주요사업</a:t>
            </a:r>
          </a:p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주요사업실적</a:t>
            </a:r>
          </a:p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년간 재무현황</a:t>
            </a:r>
          </a:p>
          <a:p>
            <a:pPr defTabSz="762000" latinLnBrk="0">
              <a:lnSpc>
                <a:spcPct val="110000"/>
              </a:lnSpc>
              <a:spcAft>
                <a:spcPts val="300"/>
              </a:spcAft>
              <a:buClr>
                <a:srgbClr val="54748E"/>
              </a:buClr>
              <a:tabLst>
                <a:tab pos="5648325" algn="l"/>
              </a:tabLst>
            </a:pP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프로젝트 수행경험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651273" y="1782763"/>
            <a:ext cx="1231106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762000" latinLnBrk="0">
              <a:lnSpc>
                <a:spcPct val="90000"/>
              </a:lnSpc>
              <a:spcBef>
                <a:spcPct val="70000"/>
              </a:spcBef>
              <a:tabLst>
                <a:tab pos="5648325" algn="l"/>
              </a:tabLst>
            </a:pPr>
            <a:r>
              <a:rPr lang="en-US" altLang="ko-KR" sz="9600" dirty="0">
                <a:solidFill>
                  <a:schemeClr val="tx2"/>
                </a:solidFill>
                <a:latin typeface="HY견명조" pitchFamily="18" charset="-127"/>
                <a:ea typeface="HY견명조" pitchFamily="18" charset="-127"/>
              </a:rPr>
              <a:t>Ⅰ</a:t>
            </a:r>
            <a:endParaRPr lang="en-US" altLang="en-US" sz="9600" dirty="0">
              <a:solidFill>
                <a:schemeClr val="tx2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F42EF09-9354-4160-9126-D32E5D6CF4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3340" y="1304764"/>
            <a:ext cx="1558499" cy="5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6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altLang="ko-KR" dirty="0"/>
              <a:t>1. </a:t>
            </a:r>
            <a:r>
              <a:rPr lang="ko-KR" altLang="en-US" dirty="0"/>
              <a:t>일반현황</a:t>
            </a:r>
            <a:r>
              <a:rPr lang="en-US" altLang="ko-KR" dirty="0"/>
              <a:t>(</a:t>
            </a:r>
            <a:r>
              <a:rPr lang="ko-KR" altLang="en-US" dirty="0" err="1"/>
              <a:t>아이웹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166813"/>
            <a:ext cx="8921750" cy="642007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rgbClr val="BF1211"/>
                </a:solidFill>
                <a:latin typeface="나눔고딕" pitchFamily="50" charset="-127"/>
                <a:ea typeface="나눔고딕" pitchFamily="50" charset="-127"/>
              </a:rPr>
              <a:t>다년간 얻은 노하우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통해 구성이 쉽고 간편하게 사용할 수 있는 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웹 개발을 최우선 목표로 발전해 나아가고 있습니다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pPr fontAlgn="base">
              <a:spcBef>
                <a:spcPct val="0"/>
              </a:spcBef>
              <a:spcAft>
                <a:spcPts val="300"/>
              </a:spcAft>
              <a:buFont typeface="산돌고딕 M"/>
              <a:buNone/>
            </a:pPr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20580" name="Group 100"/>
          <p:cNvGraphicFramePr>
            <a:graphicFrameLocks noGrp="1"/>
          </p:cNvGraphicFramePr>
          <p:nvPr/>
        </p:nvGraphicFramePr>
        <p:xfrm>
          <a:off x="498475" y="3070625"/>
          <a:ext cx="8918575" cy="3383753"/>
        </p:xfrm>
        <a:graphic>
          <a:graphicData uri="http://schemas.openxmlformats.org/drawingml/2006/table">
            <a:tbl>
              <a:tblPr/>
              <a:tblGrid>
                <a:gridCol w="191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    사   명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주식회사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아이웹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  표  자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업  분 야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웹사이트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호스팅서비스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솔루션개발 및 판매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온라인 마케팅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CI, BI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디자인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사이트 제작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         소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서울시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마포구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매봉산로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37, DMC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산학협력연구센터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 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화  번 호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1661-2327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회사설립년도</a:t>
                      </a: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(2008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법인전환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6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 요 연 혁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anchor="ctr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836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35996" marB="35996" horzOverflow="overflow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2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나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텐데이즈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376772"/>
            <a:ext cx="2843293" cy="2185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altLang="ko-KR" dirty="0"/>
              <a:t>2. </a:t>
            </a:r>
            <a:r>
              <a:rPr dirty="0"/>
              <a:t>조직 및 인원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가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인터넷커머스코리아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4572000" y="3625896"/>
            <a:ext cx="3071834" cy="1588"/>
          </a:xfrm>
          <a:prstGeom prst="line">
            <a:avLst/>
          </a:prstGeom>
          <a:ln w="12700">
            <a:solidFill>
              <a:srgbClr val="C0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000364" y="4955325"/>
            <a:ext cx="3071834" cy="1588"/>
          </a:xfrm>
          <a:prstGeom prst="line">
            <a:avLst/>
          </a:prstGeom>
          <a:ln w="12700">
            <a:solidFill>
              <a:srgbClr val="C0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7" idx="4"/>
          </p:cNvCxnSpPr>
          <p:nvPr/>
        </p:nvCxnSpPr>
        <p:spPr>
          <a:xfrm rot="5400000">
            <a:off x="3659991" y="3808229"/>
            <a:ext cx="1928826" cy="1588"/>
          </a:xfrm>
          <a:prstGeom prst="line">
            <a:avLst/>
          </a:prstGeom>
          <a:ln w="12700">
            <a:solidFill>
              <a:srgbClr val="C0C3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79512" y="188640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000760" y="3357562"/>
            <a:ext cx="2188451" cy="50006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052900" y="1700808"/>
            <a:ext cx="1143008" cy="1143008"/>
          </a:xfrm>
          <a:prstGeom prst="ellipse">
            <a:avLst/>
          </a:prstGeom>
          <a:solidFill>
            <a:srgbClr val="29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64711" y="4714884"/>
            <a:ext cx="2188451" cy="500066"/>
          </a:xfrm>
          <a:prstGeom prst="rect">
            <a:avLst/>
          </a:prstGeom>
          <a:solidFill>
            <a:srgbClr val="92C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itchFamily="50" charset="-127"/>
                <a:ea typeface="나눔스퀘어 Bold" pitchFamily="50" charset="-127"/>
              </a:rPr>
              <a:t>웹 개발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ko-KR" altLang="en-US" sz="1600" dirty="0" smtClean="0">
                <a:latin typeface="나눔스퀘어 Bold" pitchFamily="50" charset="-127"/>
                <a:ea typeface="나눔스퀘어 Bold" pitchFamily="50" charset="-127"/>
              </a:rPr>
              <a:t>팀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28662" y="4714884"/>
            <a:ext cx="2188451" cy="500066"/>
          </a:xfrm>
          <a:prstGeom prst="rect">
            <a:avLst/>
          </a:prstGeom>
          <a:solidFill>
            <a:srgbClr val="92C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itchFamily="50" charset="-127"/>
                <a:ea typeface="나눔스퀘어 Bold" pitchFamily="50" charset="-127"/>
              </a:rPr>
              <a:t>웹 개발</a:t>
            </a:r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1</a:t>
            </a:r>
            <a:r>
              <a:rPr lang="ko-KR" altLang="en-US" sz="1600" dirty="0" smtClean="0">
                <a:latin typeface="나눔스퀘어 Bold" pitchFamily="50" charset="-127"/>
                <a:ea typeface="나눔스퀘어 Bold" pitchFamily="50" charset="-127"/>
              </a:rPr>
              <a:t>팀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00760" y="4714884"/>
            <a:ext cx="2188451" cy="500066"/>
          </a:xfrm>
          <a:prstGeom prst="rect">
            <a:avLst/>
          </a:prstGeom>
          <a:solidFill>
            <a:srgbClr val="92C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latin typeface="나눔스퀘어 Bold" pitchFamily="50" charset="-127"/>
                <a:ea typeface="나눔스퀘어 Bold" pitchFamily="50" charset="-127"/>
              </a:rPr>
              <a:t>운영지원팀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43607" y="2045277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대표이사</a:t>
            </a:r>
            <a:endParaRPr lang="ko-KR" altLang="en-US" sz="16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23730" y="34290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기획팀</a:t>
            </a:r>
            <a:endParaRPr lang="ko-KR" altLang="en-US" sz="16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071670" y="4286256"/>
            <a:ext cx="5003042" cy="429422"/>
            <a:chOff x="2070876" y="4429132"/>
            <a:chExt cx="5003042" cy="429422"/>
          </a:xfrm>
        </p:grpSpPr>
        <p:cxnSp>
          <p:nvCxnSpPr>
            <p:cNvPr id="74" name="직선 연결선 73"/>
            <p:cNvCxnSpPr/>
            <p:nvPr/>
          </p:nvCxnSpPr>
          <p:spPr>
            <a:xfrm rot="5400000" flipH="1" flipV="1">
              <a:off x="1857356" y="4643446"/>
              <a:ext cx="428628" cy="1588"/>
            </a:xfrm>
            <a:prstGeom prst="line">
              <a:avLst/>
            </a:prstGeom>
            <a:ln w="12700">
              <a:solidFill>
                <a:srgbClr val="C0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071670" y="4429132"/>
              <a:ext cx="5000660" cy="1588"/>
            </a:xfrm>
            <a:prstGeom prst="line">
              <a:avLst/>
            </a:prstGeom>
            <a:ln w="12700">
              <a:solidFill>
                <a:srgbClr val="C0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 flipH="1" flipV="1">
              <a:off x="6858810" y="4642652"/>
              <a:ext cx="428628" cy="1588"/>
            </a:xfrm>
            <a:prstGeom prst="line">
              <a:avLst/>
            </a:prstGeom>
            <a:ln w="12700">
              <a:solidFill>
                <a:srgbClr val="C0C3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dirty="0"/>
              <a:t>3. </a:t>
            </a:r>
            <a:r>
              <a:rPr dirty="0"/>
              <a:t>주요 사업분야</a:t>
            </a:r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나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텐데이즈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512" y="188640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36576" y="872716"/>
            <a:ext cx="7042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전문가와 산업현장 전문가들이 모여 웹 환경에 꼭 필요한 요소들과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산업에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꼭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필요한 편의만을 생각하고 서비스합니다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전문가가 아니더라도 </a:t>
            </a:r>
            <a:r>
              <a:rPr lang="ko-KR" altLang="en-US" sz="1600" b="1" dirty="0">
                <a:solidFill>
                  <a:srgbClr val="BF1211"/>
                </a:solidFill>
                <a:latin typeface="나눔고딕" pitchFamily="50" charset="-127"/>
                <a:ea typeface="나눔고딕" pitchFamily="50" charset="-127"/>
              </a:rPr>
              <a:t>제작부터 수정</a:t>
            </a:r>
            <a:r>
              <a:rPr lang="en-US" altLang="ko-KR" sz="1600" b="1" dirty="0">
                <a:solidFill>
                  <a:srgbClr val="BF121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>
                <a:solidFill>
                  <a:srgbClr val="BF1211"/>
                </a:solidFill>
                <a:latin typeface="나눔고딕" pitchFamily="50" charset="-127"/>
                <a:ea typeface="나눔고딕" pitchFamily="50" charset="-127"/>
              </a:rPr>
              <a:t>관리 및 홍보까지 쉽게 진행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8484" y="2060848"/>
            <a:ext cx="2199328" cy="1949004"/>
          </a:xfrm>
          <a:prstGeom prst="rect">
            <a:avLst/>
          </a:prstGeom>
          <a:solidFill>
            <a:srgbClr val="FE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WEB SITE</a:t>
            </a:r>
          </a:p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웹사이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트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55776" y="2060848"/>
            <a:ext cx="2199328" cy="1949004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MOBILE</a:t>
            </a:r>
          </a:p>
          <a:p>
            <a:pPr algn="ctr"/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모바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일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9478" y="4087634"/>
            <a:ext cx="2199328" cy="1949004"/>
          </a:xfrm>
          <a:prstGeom prst="rect">
            <a:avLst/>
          </a:prstGeom>
          <a:solidFill>
            <a:srgbClr val="BF1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SOLUTION</a:t>
            </a:r>
          </a:p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솔루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션</a:t>
            </a:r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5776" y="4087634"/>
            <a:ext cx="2199329" cy="1949004"/>
          </a:xfrm>
          <a:prstGeom prst="rect">
            <a:avLst/>
          </a:prstGeom>
          <a:solidFill>
            <a:srgbClr val="FB4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 ExtraBold" pitchFamily="50" charset="-127"/>
                <a:ea typeface="나눔고딕 ExtraBold" pitchFamily="50" charset="-127"/>
              </a:rPr>
              <a:t>MARKETING &amp; MAINTENANCE</a:t>
            </a:r>
          </a:p>
          <a:p>
            <a:pPr algn="ctr"/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마케팅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유지관리</a:t>
            </a:r>
            <a:r>
              <a:rPr lang="en-US" altLang="ko-KR" sz="14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1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7117" y="206084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웹사이트</a:t>
            </a:r>
            <a:endParaRPr lang="ko-KR" altLang="en-US" sz="1400" dirty="0">
              <a:solidFill>
                <a:srgbClr val="BF121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7116" y="2335608"/>
            <a:ext cx="4092637" cy="577081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웹사이트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디자인 및 개발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UI/UX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컨설팅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웹코딩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표준코딩</a:t>
            </a:r>
            <a:r>
              <a:rPr lang="en-US" altLang="ko-KR" sz="105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웹접근성</a:t>
            </a:r>
            <a:endParaRPr lang="en-US" altLang="ko-KR" sz="105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반응형웹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GUI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디자인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사용자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맞춤 프로그래밍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7117" y="3118856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모바일</a:t>
            </a:r>
            <a:endParaRPr lang="ko-KR" altLang="en-US" sz="1400" dirty="0">
              <a:solidFill>
                <a:srgbClr val="BF121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7117" y="3401042"/>
            <a:ext cx="4092636" cy="430887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디자인 </a:t>
            </a:r>
            <a:r>
              <a:rPr lang="ko-KR" altLang="en-US" sz="1050" dirty="0">
                <a:latin typeface="나눔고딕" pitchFamily="50" charset="-127"/>
                <a:ea typeface="나눔고딕" pitchFamily="50" charset="-127"/>
              </a:rPr>
              <a:t>및 개발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웹접근성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솔루션 게시판 연동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7117" y="40580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솔루션</a:t>
            </a:r>
            <a:endParaRPr lang="ko-KR" altLang="en-US" sz="1400" dirty="0">
              <a:solidFill>
                <a:srgbClr val="BF121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7116" y="4353289"/>
            <a:ext cx="4115257" cy="577081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코딩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웹개발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NO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누구나 쉽게 제작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변경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홈페이지 마법사 제공</a:t>
            </a:r>
            <a:endParaRPr lang="en-US" altLang="ko-KR" sz="105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유형별 서브페이지 제공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강력한 기능 게시판 탑재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사내 그룹웨어 무료 제공</a:t>
            </a:r>
            <a:endParaRPr lang="en-US" altLang="ko-KR" sz="10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7117" y="513653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마케팅 </a:t>
            </a:r>
            <a:r>
              <a:rPr lang="en-US" altLang="ko-KR" sz="1400" dirty="0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&amp; </a:t>
            </a:r>
            <a:r>
              <a:rPr lang="ko-KR" altLang="en-US" sz="1400" dirty="0" smtClean="0">
                <a:solidFill>
                  <a:srgbClr val="BF1211"/>
                </a:solidFill>
                <a:latin typeface="나눔고딕 ExtraBold" pitchFamily="50" charset="-127"/>
                <a:ea typeface="나눔고딕 ExtraBold" pitchFamily="50" charset="-127"/>
              </a:rPr>
              <a:t>유지관리</a:t>
            </a:r>
            <a:endParaRPr lang="ko-KR" altLang="en-US" sz="1400" dirty="0">
              <a:solidFill>
                <a:srgbClr val="BF121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7118" y="5436474"/>
            <a:ext cx="4115382" cy="577081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최적화된 마케팅 서비스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브랜드 가치를 극대화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온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·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오프라인 시너지효과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실시간 유지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보수</a:t>
            </a:r>
            <a:r>
              <a:rPr lang="en-US" altLang="ko-KR" sz="105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운영 대응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관리에 대한 적절한 방안제시</a:t>
            </a:r>
            <a:endParaRPr lang="en-US" altLang="ko-KR" sz="1050" dirty="0"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50" dirty="0" smtClean="0">
                <a:latin typeface="나눔고딕" pitchFamily="50" charset="-127"/>
                <a:ea typeface="나눔고딕" pitchFamily="50" charset="-127"/>
              </a:rPr>
              <a:t>운영인력 분야별 </a:t>
            </a:r>
            <a:r>
              <a:rPr lang="ko-KR" altLang="en-US" sz="1050" dirty="0" err="1" smtClean="0">
                <a:latin typeface="나눔고딕" pitchFamily="50" charset="-127"/>
                <a:ea typeface="나눔고딕" pitchFamily="50" charset="-127"/>
              </a:rPr>
              <a:t>담당제</a:t>
            </a:r>
            <a:endParaRPr lang="en-US" altLang="ko-KR" sz="105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932040" y="3043518"/>
            <a:ext cx="394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932040" y="3979622"/>
            <a:ext cx="394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932040" y="5059742"/>
            <a:ext cx="39471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881523" y="3471689"/>
            <a:ext cx="607283" cy="538163"/>
            <a:chOff x="1876485" y="3250877"/>
            <a:chExt cx="607283" cy="538163"/>
          </a:xfrm>
        </p:grpSpPr>
        <p:sp>
          <p:nvSpPr>
            <p:cNvPr id="32" name="직사각형 31"/>
            <p:cNvSpPr/>
            <p:nvPr/>
          </p:nvSpPr>
          <p:spPr>
            <a:xfrm>
              <a:off x="1876485" y="3250877"/>
              <a:ext cx="607283" cy="538163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2336" y="3384056"/>
              <a:ext cx="275580" cy="271805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2555776" y="4087634"/>
            <a:ext cx="607283" cy="538163"/>
            <a:chOff x="2555776" y="3861048"/>
            <a:chExt cx="607283" cy="538163"/>
          </a:xfrm>
        </p:grpSpPr>
        <p:sp>
          <p:nvSpPr>
            <p:cNvPr id="35" name="직사각형 34"/>
            <p:cNvSpPr/>
            <p:nvPr/>
          </p:nvSpPr>
          <p:spPr>
            <a:xfrm>
              <a:off x="2555776" y="3861048"/>
              <a:ext cx="607283" cy="538163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1627" y="3994227"/>
              <a:ext cx="275580" cy="271805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2555776" y="3471689"/>
            <a:ext cx="607283" cy="538163"/>
            <a:chOff x="2555776" y="3250877"/>
            <a:chExt cx="607283" cy="538163"/>
          </a:xfrm>
        </p:grpSpPr>
        <p:sp>
          <p:nvSpPr>
            <p:cNvPr id="38" name="직사각형 37"/>
            <p:cNvSpPr/>
            <p:nvPr/>
          </p:nvSpPr>
          <p:spPr>
            <a:xfrm>
              <a:off x="2555776" y="3250877"/>
              <a:ext cx="607283" cy="538163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1627" y="3384056"/>
              <a:ext cx="275580" cy="27180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881523" y="4087634"/>
            <a:ext cx="607283" cy="538163"/>
            <a:chOff x="1851159" y="3887956"/>
            <a:chExt cx="607283" cy="538163"/>
          </a:xfrm>
        </p:grpSpPr>
        <p:sp>
          <p:nvSpPr>
            <p:cNvPr id="41" name="직사각형 40"/>
            <p:cNvSpPr/>
            <p:nvPr/>
          </p:nvSpPr>
          <p:spPr>
            <a:xfrm>
              <a:off x="1851159" y="3887956"/>
              <a:ext cx="607283" cy="538163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17010" y="4021135"/>
              <a:ext cx="275580" cy="271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65138" y="735013"/>
            <a:ext cx="8948737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altLang="ko-KR" dirty="0"/>
              <a:t>3. </a:t>
            </a:r>
            <a:r>
              <a:rPr dirty="0"/>
              <a:t>주요 사업내용</a:t>
            </a:r>
          </a:p>
        </p:txBody>
      </p:sp>
      <p:sp>
        <p:nvSpPr>
          <p:cNvPr id="6212" name="Rectangle 44"/>
          <p:cNvSpPr>
            <a:spLocks noChangeArrowheads="1"/>
          </p:cNvSpPr>
          <p:nvPr/>
        </p:nvSpPr>
        <p:spPr bwMode="auto">
          <a:xfrm>
            <a:off x="865188" y="1811338"/>
            <a:ext cx="565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87425" latinLnBrk="0">
              <a:lnSpc>
                <a:spcPct val="125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주요사업</a:t>
            </a:r>
          </a:p>
        </p:txBody>
      </p:sp>
      <p:sp>
        <p:nvSpPr>
          <p:cNvPr id="74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LIG시스템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▶ 다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주요 사업내용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052736"/>
            <a:ext cx="90010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2096853"/>
            <a:ext cx="9433048" cy="144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485" y="3392997"/>
            <a:ext cx="932503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4833156"/>
            <a:ext cx="936104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498414" y="1493811"/>
            <a:ext cx="8872659" cy="292104"/>
          </a:xfrm>
          <a:prstGeom prst="rect">
            <a:avLst/>
          </a:prstGeom>
          <a:solidFill>
            <a:srgbClr val="CC0000"/>
          </a:solidFill>
          <a:ln w="3175" algn="ctr">
            <a:solidFill>
              <a:srgbClr val="777777"/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graphicFrame>
        <p:nvGraphicFramePr>
          <p:cNvPr id="724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9922156"/>
              </p:ext>
            </p:extLst>
          </p:nvPr>
        </p:nvGraphicFramePr>
        <p:xfrm>
          <a:off x="498415" y="1822427"/>
          <a:ext cx="8872657" cy="4503388"/>
        </p:xfrm>
        <a:graphic>
          <a:graphicData uri="http://schemas.openxmlformats.org/drawingml/2006/table">
            <a:tbl>
              <a:tblPr/>
              <a:tblGrid>
                <a:gridCol w="1195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2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23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64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64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발주처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사업명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사업 내용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기간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(</a:t>
                      </a: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년월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~ </a:t>
                      </a:r>
                      <a:r>
                        <a:rPr kumimoji="0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년월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)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비 고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(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개발적용기술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)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9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LIG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손해보험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인터넷 홈페이지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재구축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프로젝트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홈페이지 재정비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대고객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서비스 프로세스 개선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오픈웹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접근성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강화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2012.07~2013.02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HTML5, JSP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LIG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자동차손사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홈페이지 구축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홈페이지 구축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2011.05~2011.06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HTML5, JSP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㈜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LIG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지주사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홈페이지 구축 및 그룹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Web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Style Guide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수립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홈페이지 </a:t>
                      </a: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재구축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그룹 전체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Web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Style Guide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수립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2011.02~2011.04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HTML5, JSP</a:t>
                      </a:r>
                      <a:endParaRPr kumimoji="0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koscom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시장시스템의 업무 운용 및 유지보수 업무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KRX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시장업무 관련 운영 및 유지보수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2012.04~2013.09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C++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koscom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시장시스템의 업무 운용 및 유지보수 업무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KRX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기타 시장 관련 운영 및 유지보수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2012.04~2013.09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C++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투자증권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HTS/WTS/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홈페이지 유지보수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투자증권의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HTS, WTS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및 홈페이지에 대한 운영 및 유지보수 사업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2011.02~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현재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C++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투자증권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종합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HTS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홈트레이딩시스템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2010.07~2010.12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C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투자증권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인사시스템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인사시스템구축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2010.05~2010.07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Java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1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투자증권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ERM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ERM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2010.03~2010.12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Java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3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LIG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손해보험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SM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운영서비스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센터운영서비스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재해복구운영서비스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H/W, S/W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통합유지보수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LIG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손보 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SM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운영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개발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유지보수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전산센터 인프라 운영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재해복구센터운영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2009.04~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현재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Java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1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IBK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캐피탈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차세대 시스템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차세대 시스템 구축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2011.11~2013.11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Java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65138" y="735013"/>
            <a:ext cx="8948737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altLang="ko-KR" dirty="0"/>
              <a:t>4. </a:t>
            </a:r>
            <a:r>
              <a:rPr dirty="0"/>
              <a:t>주요 사업실적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92125" y="1166813"/>
            <a:ext cx="8921750" cy="189283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300"/>
              </a:spcAft>
              <a:buFont typeface="산돌고딕 M"/>
              <a:buNone/>
            </a:pPr>
            <a:r>
              <a:rPr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증권</a:t>
            </a:r>
            <a:r>
              <a:rPr lang="en-US" altLang="ko-KR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보험</a:t>
            </a:r>
            <a:r>
              <a:rPr lang="en-US" altLang="ko-KR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dirty="0" err="1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캐피</a:t>
            </a:r>
            <a:r>
              <a:rPr lang="ko-KR" altLang="en-US" dirty="0" err="1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탈</a:t>
            </a:r>
            <a:r>
              <a:rPr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 등 금융부분 시스템 통합 및 유지보수의 성공적인 수행경험을 가지고 있습니다</a:t>
            </a:r>
            <a:r>
              <a:rPr lang="en-US" altLang="ko-KR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242" name="Rectangle 44"/>
          <p:cNvSpPr>
            <a:spLocks noChangeArrowheads="1"/>
          </p:cNvSpPr>
          <p:nvPr/>
        </p:nvSpPr>
        <p:spPr bwMode="auto">
          <a:xfrm>
            <a:off x="900057" y="1530324"/>
            <a:ext cx="12214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87425" latinLnBrk="0">
              <a:lnSpc>
                <a:spcPct val="125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사업추진실적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(1/2)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LIG시스템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▶ 라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주요 사업실적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461900" y="4305312"/>
            <a:ext cx="912825" cy="1058877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dirty="0"/>
              <a:t>5. </a:t>
            </a:r>
            <a:r>
              <a:rPr dirty="0"/>
              <a:t>경영실태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92125" y="1166813"/>
            <a:ext cx="8921750" cy="189283"/>
          </a:xfrm>
        </p:spPr>
        <p:txBody>
          <a:bodyPr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300"/>
              </a:spcAft>
              <a:buFont typeface="산돌고딕 M"/>
              <a:buNone/>
            </a:pPr>
            <a:r>
              <a:rPr lang="en-US" altLang="ko-KR" dirty="0" smtClean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2011</a:t>
            </a:r>
            <a:r>
              <a:rPr lang="ko-KR" altLang="en-US" dirty="0" smtClean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년 설립이래 </a:t>
            </a:r>
            <a:r>
              <a:rPr lang="ko-KR" altLang="en-US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꾸준한 매출 성장을 해오고 있으며</a:t>
            </a:r>
            <a:r>
              <a:rPr lang="en-US" altLang="ko-KR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dirty="0" err="1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무차입</a:t>
            </a:r>
            <a:r>
              <a:rPr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dirty="0" err="1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경영</a:t>
            </a:r>
            <a:r>
              <a:rPr lang="ko-KR" altLang="en-US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 우량기업 수준의 건실한 재무구조를 유지하고 있습니다</a:t>
            </a:r>
            <a:r>
              <a:rPr lang="en-US" altLang="ko-KR" dirty="0">
                <a:solidFill>
                  <a:srgbClr val="40404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8972232"/>
              </p:ext>
            </p:extLst>
          </p:nvPr>
        </p:nvGraphicFramePr>
        <p:xfrm>
          <a:off x="4877390" y="2338326"/>
          <a:ext cx="4536488" cy="4083492"/>
        </p:xfrm>
        <a:graphic>
          <a:graphicData uri="http://schemas.openxmlformats.org/drawingml/2006/table">
            <a:tbl>
              <a:tblPr/>
              <a:tblGrid>
                <a:gridCol w="543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8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8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08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7775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2018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2019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  <a:cs typeface="+mn-cs"/>
                        </a:rPr>
                        <a:t>2020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자산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759,840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901,347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1,094,536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자기자본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338,682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427,689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576,394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유동부채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421,158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473,658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518,142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고정부채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0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유동자산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537,151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598,248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683,879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431">
                <a:tc rowSpan="4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매출액</a:t>
                      </a:r>
                    </a:p>
                  </a:txBody>
                  <a:tcPr marL="67788" marR="67788" marT="68393" marB="68393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운영</a:t>
                      </a:r>
                    </a:p>
                  </a:txBody>
                  <a:tcPr marL="67788" marR="67788" marT="68393" marB="68393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798,739 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1,900,257 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2,106,789 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9431">
                <a:tc vMerge="1">
                  <a:txBody>
                    <a:bodyPr/>
                    <a:lstStyle/>
                    <a:p>
                      <a:pPr algn="ctr" fontAlgn="ctr">
                        <a:spcAft>
                          <a:spcPts val="200"/>
                        </a:spcAft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시스템 개발</a:t>
                      </a:r>
                    </a:p>
                  </a:txBody>
                  <a:tcPr marL="67788" marR="67788" marT="68393" marB="68393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1,596,757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1,087,401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1,141,990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9431">
                <a:tc vMerge="1">
                  <a:txBody>
                    <a:bodyPr/>
                    <a:lstStyle/>
                    <a:p>
                      <a:pPr algn="ctr" fontAlgn="ctr">
                        <a:spcAft>
                          <a:spcPts val="200"/>
                        </a:spcAft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lang="en-US" altLang="ko-KR" sz="1000" b="1" i="0" u="none" strike="noStrike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S/W </a:t>
                      </a: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부문 외</a:t>
                      </a:r>
                    </a:p>
                  </a:txBody>
                  <a:tcPr marL="67788" marR="67788" marT="68393" marB="68393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67788" marR="180000" marT="68393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67788" marR="180000" marT="68393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-</a:t>
                      </a:r>
                    </a:p>
                  </a:txBody>
                  <a:tcPr marL="67788" marR="180000" marT="68393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1704">
                <a:tc vMerge="1">
                  <a:txBody>
                    <a:bodyPr/>
                    <a:lstStyle/>
                    <a:p>
                      <a:pPr algn="ctr" fontAlgn="ctr">
                        <a:spcAft>
                          <a:spcPts val="200"/>
                        </a:spcAft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lang="ko-KR" altLang="en-US" sz="1000" b="1" i="0" u="none" strike="noStrike" kern="12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67788" marR="67788" marT="68393" marB="68393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2,395,496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2,987,658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3,248,779</a:t>
                      </a:r>
                    </a:p>
                  </a:txBody>
                  <a:tcPr marL="9525" marR="180000" marT="9525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170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산돌고딕B"/>
                          <a:ea typeface="산돌고딕B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영업이익</a:t>
                      </a:r>
                    </a:p>
                  </a:txBody>
                  <a:tcPr marL="67788" marR="67788" marT="68393" marB="68393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38,533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46,784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40404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49,583</a:t>
                      </a:r>
                    </a:p>
                  </a:txBody>
                  <a:tcPr marL="27000" marR="180000" marT="48000" marB="0" anchor="ctr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92" name="그룹 98"/>
          <p:cNvGrpSpPr>
            <a:grpSpLocks/>
          </p:cNvGrpSpPr>
          <p:nvPr/>
        </p:nvGrpSpPr>
        <p:grpSpPr bwMode="auto">
          <a:xfrm>
            <a:off x="4872929" y="2035113"/>
            <a:ext cx="2540000" cy="252413"/>
            <a:chOff x="661859" y="3592038"/>
            <a:chExt cx="2540314" cy="252000"/>
          </a:xfrm>
        </p:grpSpPr>
        <p:sp>
          <p:nvSpPr>
            <p:cNvPr id="93" name="직사각형 46"/>
            <p:cNvSpPr>
              <a:spLocks noChangeArrowheads="1"/>
            </p:cNvSpPr>
            <p:nvPr/>
          </p:nvSpPr>
          <p:spPr bwMode="auto">
            <a:xfrm>
              <a:off x="665163" y="3629949"/>
              <a:ext cx="2395537" cy="195263"/>
            </a:xfrm>
            <a:prstGeom prst="rect">
              <a:avLst/>
            </a:prstGeom>
            <a:gradFill rotWithShape="1">
              <a:gsLst>
                <a:gs pos="0">
                  <a:srgbClr val="E0E0E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6000" tIns="72000" rIns="72000" bIns="79200" anchor="ctr"/>
            <a:lstStyle/>
            <a:p>
              <a:pPr marL="88900" latinLnBrk="0">
                <a:lnSpc>
                  <a:spcPct val="90000"/>
                </a:lnSpc>
              </a:pPr>
              <a:endParaRPr lang="ko-KR" altLang="en-US" sz="11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AutoShape 93"/>
            <p:cNvSpPr>
              <a:spLocks noChangeArrowheads="1"/>
            </p:cNvSpPr>
            <p:nvPr/>
          </p:nvSpPr>
          <p:spPr bwMode="auto">
            <a:xfrm>
              <a:off x="704726" y="3592038"/>
              <a:ext cx="2497447" cy="252000"/>
            </a:xfrm>
            <a:prstGeom prst="roundRect">
              <a:avLst>
                <a:gd name="adj" fmla="val 0"/>
              </a:avLst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 lIns="72000" tIns="72000" rIns="72000" bIns="79200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자본금 및 매출액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(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최근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년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</a:rPr>
                <a:t>)</a:t>
              </a:r>
            </a:p>
          </p:txBody>
        </p:sp>
        <p:sp>
          <p:nvSpPr>
            <p:cNvPr id="95" name="직사각형 48"/>
            <p:cNvSpPr>
              <a:spLocks noChangeArrowheads="1"/>
            </p:cNvSpPr>
            <p:nvPr/>
          </p:nvSpPr>
          <p:spPr bwMode="auto">
            <a:xfrm>
              <a:off x="661859" y="3630076"/>
              <a:ext cx="42867" cy="99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36000" rIns="72000" bIns="36000" anchor="ctr"/>
            <a:lstStyle/>
            <a:p>
              <a:pPr algn="ctr" defTabSz="1330325" latinLnBrk="0">
                <a:lnSpc>
                  <a:spcPct val="110000"/>
                </a:lnSpc>
                <a:spcAft>
                  <a:spcPts val="200"/>
                </a:spcAft>
              </a:pPr>
              <a:endParaRPr lang="ko-KR" altLang="en-US" sz="11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6" name="직사각형 49"/>
            <p:cNvSpPr>
              <a:spLocks noChangeArrowheads="1"/>
            </p:cNvSpPr>
            <p:nvPr/>
          </p:nvSpPr>
          <p:spPr bwMode="auto">
            <a:xfrm>
              <a:off x="661859" y="3725852"/>
              <a:ext cx="43200" cy="99360"/>
            </a:xfrm>
            <a:prstGeom prst="rect">
              <a:avLst/>
            </a:prstGeom>
            <a:solidFill>
              <a:srgbClr val="8D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36000" rIns="72000" bIns="36000" anchor="ctr"/>
            <a:lstStyle/>
            <a:p>
              <a:pPr algn="ctr" defTabSz="995363" latinLnBrk="0">
                <a:spcAft>
                  <a:spcPts val="200"/>
                </a:spcAft>
              </a:pPr>
              <a:endParaRPr lang="ko-KR" altLang="en-US" sz="110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7" name="Text Box 103"/>
          <p:cNvSpPr txBox="1">
            <a:spLocks noChangeArrowheads="1"/>
          </p:cNvSpPr>
          <p:nvPr/>
        </p:nvSpPr>
        <p:spPr bwMode="auto">
          <a:xfrm>
            <a:off x="7585075" y="2111313"/>
            <a:ext cx="1878013" cy="241300"/>
          </a:xfrm>
          <a:prstGeom prst="rect">
            <a:avLst/>
          </a:prstGeom>
          <a:noFill/>
          <a:ln w="9525" algn="ctr">
            <a:noFill/>
            <a:miter lim="800000"/>
            <a:headEnd type="none" w="med" len="lg"/>
            <a:tailEnd type="none" w="med" len="lg"/>
          </a:ln>
        </p:spPr>
        <p:txBody>
          <a:bodyPr wrap="none" lIns="54000" tIns="36000" rIns="54000" bIns="36000" anchor="ctr"/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9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단위 </a:t>
            </a:r>
            <a:r>
              <a:rPr kumimoji="0" lang="en-US" altLang="ko-KR" sz="9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kumimoji="0" lang="ko-KR" altLang="en-US" sz="9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천원</a:t>
            </a:r>
            <a:r>
              <a:rPr kumimoji="0" lang="en-US" altLang="ko-KR" sz="9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kumimoji="0" lang="ko-KR" altLang="en-US" sz="9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나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텐데이즈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1901" y="3903669"/>
            <a:ext cx="912824" cy="365130"/>
          </a:xfrm>
          <a:prstGeom prst="rect">
            <a:avLst/>
          </a:prstGeom>
          <a:solidFill>
            <a:srgbClr val="BF1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 ExtraBold" pitchFamily="50" charset="-127"/>
                <a:ea typeface="나눔고딕 ExtraBold" pitchFamily="50" charset="-127"/>
              </a:rPr>
              <a:t>HOMEPAGE</a:t>
            </a:r>
            <a:endParaRPr lang="en-US" altLang="ko-KR" sz="1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8414" y="1493811"/>
            <a:ext cx="8872659" cy="292104"/>
          </a:xfrm>
          <a:prstGeom prst="rect">
            <a:avLst/>
          </a:prstGeom>
          <a:solidFill>
            <a:srgbClr val="CC0000"/>
          </a:solidFill>
          <a:ln w="3175" algn="ctr">
            <a:solidFill>
              <a:srgbClr val="777777"/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900057" y="1530324"/>
            <a:ext cx="1954061" cy="21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87425" latinLnBrk="0">
              <a:lnSpc>
                <a:spcPct val="125000"/>
              </a:lnSpc>
            </a:pPr>
            <a:r>
              <a:rPr lang="ko-KR" altLang="en-US" sz="1200" b="1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아이웹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최근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년간의 재무현황</a:t>
            </a:r>
            <a:endParaRPr lang="ko-KR" altLang="en-US" sz="120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61901" y="2370123"/>
            <a:ext cx="3797352" cy="6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다년간 얻은 노하우를 </a:t>
            </a: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통해 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구성이 쉽고 간편하게 사용할 수 있는</a:t>
            </a:r>
            <a:endParaRPr kumimoji="1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웹 개발을 최우선 목표로 발전해 나아가고 있습니다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1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20778" y="3903669"/>
            <a:ext cx="912824" cy="365130"/>
          </a:xfrm>
          <a:prstGeom prst="rect">
            <a:avLst/>
          </a:prstGeom>
          <a:solidFill>
            <a:srgbClr val="044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 ExtraBold" pitchFamily="50" charset="-127"/>
                <a:ea typeface="나눔고딕 ExtraBold" pitchFamily="50" charset="-127"/>
              </a:rPr>
              <a:t>MOBILE</a:t>
            </a:r>
            <a:endParaRPr lang="en-US" altLang="ko-KR" sz="1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79656" y="3903669"/>
            <a:ext cx="912824" cy="365130"/>
          </a:xfrm>
          <a:prstGeom prst="rect">
            <a:avLst/>
          </a:prstGeom>
          <a:solidFill>
            <a:srgbClr val="386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 ExtraBold" pitchFamily="50" charset="-127"/>
                <a:ea typeface="나눔고딕 ExtraBold" pitchFamily="50" charset="-127"/>
              </a:rPr>
              <a:t>SOLUTION</a:t>
            </a:r>
            <a:endParaRPr lang="en-US" altLang="ko-KR" sz="1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38533" y="3903669"/>
            <a:ext cx="912824" cy="365130"/>
          </a:xfrm>
          <a:prstGeom prst="rect">
            <a:avLst/>
          </a:prstGeom>
          <a:solidFill>
            <a:srgbClr val="A47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 ExtraBold" pitchFamily="50" charset="-127"/>
                <a:ea typeface="나눔고딕 ExtraBold" pitchFamily="50" charset="-127"/>
              </a:rPr>
              <a:t>ONE STOP</a:t>
            </a:r>
          </a:p>
          <a:p>
            <a:pPr algn="ctr"/>
            <a:r>
              <a:rPr lang="en-US" altLang="ko-KR" sz="1000" dirty="0" smtClean="0">
                <a:latin typeface="나눔고딕 ExtraBold" pitchFamily="50" charset="-127"/>
                <a:ea typeface="나눔고딕 ExtraBold" pitchFamily="50" charset="-127"/>
              </a:rPr>
              <a:t>SERVICE</a:t>
            </a:r>
            <a:endParaRPr lang="en-US" altLang="ko-KR" sz="10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61900" y="4414851"/>
            <a:ext cx="9128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심플하고 감각적인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디자인으로  기업의 이미지 </a:t>
            </a:r>
            <a:r>
              <a:rPr kumimoji="1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메이킹과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매출 향상에 크게 기여하겠습니다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520777" y="4414851"/>
            <a:ext cx="9128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최신 </a:t>
            </a:r>
            <a:r>
              <a:rPr kumimoji="1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트레드를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접목한 스마트한 기술로 더욱 다양한 </a:t>
            </a:r>
            <a:r>
              <a:rPr kumimoji="1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모바일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웹 서비스를 제공합니다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579655" y="4414851"/>
            <a:ext cx="9128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누구나 손쉽게 운영할 수 있는 </a:t>
            </a:r>
            <a:r>
              <a:rPr kumimoji="1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아이웹의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자체 개발 웹 솔루션을 합리적인 비용으로 제공합니다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675045" y="4414851"/>
            <a:ext cx="876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ts val="300"/>
              </a:spcAft>
              <a:buClrTx/>
              <a:buSzTx/>
              <a:buFont typeface="산돌고딕 M"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제작 후 필요한 검색등록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도메인 구입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, </a:t>
            </a: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키워드 광고 등의 부가적인 서비스를 지원합니다</a:t>
            </a: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.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1902" y="3575052"/>
            <a:ext cx="4016430" cy="45719"/>
          </a:xfrm>
          <a:prstGeom prst="rect">
            <a:avLst/>
          </a:prstGeom>
          <a:solidFill>
            <a:schemeClr val="accent3"/>
          </a:solidFill>
          <a:ln w="3175" algn="ctr">
            <a:noFill/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520778" y="4305312"/>
            <a:ext cx="912825" cy="1058877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79655" y="4305312"/>
            <a:ext cx="912825" cy="1058877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38532" y="4305312"/>
            <a:ext cx="912825" cy="1058877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2000" tIns="36000" rIns="72000" bIns="36000" rtlCol="0" anchor="ctr"/>
          <a:lstStyle/>
          <a:p>
            <a:pPr algn="ctr">
              <a:spcAft>
                <a:spcPts val="200"/>
              </a:spcAft>
            </a:pPr>
            <a:endParaRPr lang="ko-KR" altLang="en-US" sz="1000" dirty="0" smtClean="0">
              <a:latin typeface="산돌고딕B" pitchFamily="18" charset="-127"/>
              <a:ea typeface="산돌고딕B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53018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dirty="0"/>
              <a:t>6. </a:t>
            </a:r>
            <a:r>
              <a:rPr dirty="0"/>
              <a:t>프로젝트 수행경험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나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텐데이즈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79512" y="188640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79512" y="188640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9512" y="260648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I-WEB Portfolio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아이웹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포트폴리오</a:t>
            </a:r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19643" y="3311466"/>
            <a:ext cx="2807707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은평문화재단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은평구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509278" y="3311466"/>
            <a:ext cx="2807526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은평생활문화플랫폼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은평구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762813" y="3311466"/>
            <a:ext cx="2790825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은평생활문화센터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은평구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19644" y="5793931"/>
            <a:ext cx="2800350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은평육아종합지원센터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은평구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509278" y="5795742"/>
            <a:ext cx="2807526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안산시청소년문화재단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안산시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2634" y="1384272"/>
            <a:ext cx="2600219" cy="150495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0553" y="1376772"/>
            <a:ext cx="2592133" cy="150027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708" y="4043523"/>
            <a:ext cx="2600219" cy="150495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09343" y="4043523"/>
            <a:ext cx="2600219" cy="150495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6" name="그림 75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62158" y="4043523"/>
            <a:ext cx="2592133" cy="150027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77" name="직사각형 76">
            <a:hlinkClick r:id="rId6"/>
          </p:cNvPr>
          <p:cNvSpPr/>
          <p:nvPr/>
        </p:nvSpPr>
        <p:spPr>
          <a:xfrm>
            <a:off x="6762813" y="5795742"/>
            <a:ext cx="2789088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안산인재육성재단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안산시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0623" y="1412776"/>
            <a:ext cx="2428601" cy="150495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8" y="727075"/>
            <a:ext cx="9193212" cy="268150"/>
          </a:xfrm>
        </p:spPr>
        <p:txBody>
          <a:bodyPr/>
          <a:lstStyle/>
          <a:p>
            <a:pPr defTabSz="76200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tabLst>
                <a:tab pos="5648325" algn="l"/>
              </a:tabLst>
              <a:defRPr/>
            </a:pPr>
            <a:r>
              <a:rPr lang="en-US" altLang="ko-KR" dirty="0"/>
              <a:t>6. </a:t>
            </a:r>
            <a:r>
              <a:rPr lang="ko-KR" altLang="en-US" dirty="0"/>
              <a:t>프로젝트 수행경험</a:t>
            </a:r>
            <a:endParaRPr dirty="0"/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gray">
          <a:xfrm>
            <a:off x="5922963" y="254000"/>
            <a:ext cx="3870325" cy="2270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defTabSz="874713">
              <a:lnSpc>
                <a:spcPct val="110000"/>
              </a:lnSpc>
            </a:pP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컨소시엄 업체 ▶ 나</a:t>
            </a:r>
            <a:r>
              <a:rPr lang="en-US" altLang="ko-KR" sz="8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err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t>텐데이즈</a:t>
            </a:r>
            <a:endParaRPr lang="ko-KR" altLang="en-US" sz="8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5590" y="3340345"/>
            <a:ext cx="2807526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광교종합사회복지관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(</a:t>
            </a:r>
            <a:r>
              <a:rPr lang="ko-KR" altLang="en-US" sz="9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광교시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>
            <a:hlinkClick r:id="rId2"/>
          </p:cNvPr>
          <p:cNvSpPr/>
          <p:nvPr/>
        </p:nvSpPr>
        <p:spPr>
          <a:xfrm>
            <a:off x="6789204" y="3292109"/>
            <a:ext cx="2789088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안산 환경재단</a:t>
            </a:r>
            <a:endParaRPr lang="en-US" altLang="ko-KR" sz="10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24" y="1671929"/>
            <a:ext cx="2750495" cy="1500270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53" name="직사각형 52"/>
          <p:cNvSpPr/>
          <p:nvPr/>
        </p:nvSpPr>
        <p:spPr>
          <a:xfrm>
            <a:off x="3716560" y="3340345"/>
            <a:ext cx="2790825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충북녹색환경지원센터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충북대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9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/>
          <a:srcRect t="2229" b="6363"/>
          <a:stretch>
            <a:fillRect/>
          </a:stretch>
        </p:blipFill>
        <p:spPr>
          <a:xfrm>
            <a:off x="3711558" y="1676375"/>
            <a:ext cx="2829690" cy="1497033"/>
          </a:xfrm>
          <a:prstGeom prst="rect">
            <a:avLst/>
          </a:prstGeom>
          <a:effectLst>
            <a:outerShdw blurRad="88900" dist="25400" dir="2700000" algn="tl" rotWithShape="0">
              <a:prstClr val="black">
                <a:alpha val="30000"/>
              </a:prstClr>
            </a:outerShdw>
          </a:effectLst>
        </p:spPr>
      </p:pic>
      <p:sp>
        <p:nvSpPr>
          <p:cNvPr id="55" name="직사각형 54"/>
          <p:cNvSpPr/>
          <p:nvPr/>
        </p:nvSpPr>
        <p:spPr>
          <a:xfrm>
            <a:off x="3837895" y="3328113"/>
            <a:ext cx="2736304" cy="297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상호 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동대문문화재단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(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동대문구</a:t>
            </a:r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640632" y="4633929"/>
            <a:ext cx="6588732" cy="554313"/>
          </a:xfrm>
          <a:prstGeom prst="rect">
            <a:avLst/>
          </a:prstGeom>
          <a:solidFill>
            <a:srgbClr val="BF1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독립형</a:t>
            </a:r>
            <a:r>
              <a:rPr lang="ko-KR" altLang="en-US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홈페이지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제작사례</a:t>
            </a:r>
            <a:endParaRPr lang="en-US" altLang="ko-KR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(3,500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 이상 제작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, ‘21.4 </a:t>
            </a:r>
            <a:r>
              <a:rPr lang="ko-KR" altLang="en-US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현재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C:\Users\3t2\Desktop\2021-04-20 18;01;07.PNG"/>
          <p:cNvPicPr>
            <a:picLocks noChangeAspect="1" noChangeArrowheads="1"/>
          </p:cNvPicPr>
          <p:nvPr/>
        </p:nvPicPr>
        <p:blipFill>
          <a:blip r:embed="rId5" cstate="print"/>
          <a:srcRect l="6149" r="6495"/>
          <a:stretch>
            <a:fillRect/>
          </a:stretch>
        </p:blipFill>
        <p:spPr bwMode="auto">
          <a:xfrm>
            <a:off x="6829776" y="1639863"/>
            <a:ext cx="2687349" cy="1533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LIG System 표준제안마스터">
  <a:themeElements>
    <a:clrScheme name="LIG System 표준제안마스터컬러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96B4CD"/>
      </a:accent1>
      <a:accent2>
        <a:srgbClr val="AACDAF"/>
      </a:accent2>
      <a:accent3>
        <a:srgbClr val="E6E6E6"/>
      </a:accent3>
      <a:accent4>
        <a:srgbClr val="407EB6"/>
      </a:accent4>
      <a:accent5>
        <a:srgbClr val="7AA0D6"/>
      </a:accent5>
      <a:accent6>
        <a:srgbClr val="E6CDAA"/>
      </a:accent6>
      <a:hlink>
        <a:srgbClr val="000000"/>
      </a:hlink>
      <a:folHlink>
        <a:srgbClr val="99CC00"/>
      </a:folHlink>
    </a:clrScheme>
    <a:fontScheme name="2_LIG System 표준제안마스터">
      <a:majorFont>
        <a:latin typeface="산돌고딕B"/>
        <a:ea typeface="산돌고딕B"/>
        <a:cs typeface="산돌고딕B"/>
      </a:majorFont>
      <a:minorFont>
        <a:latin typeface="산돌고딕B"/>
        <a:ea typeface="산돌고딕B"/>
        <a:cs typeface="산돌고딕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3175" algn="ctr">
          <a:solidFill>
            <a:srgbClr val="777777"/>
          </a:solidFill>
          <a:miter lim="800000"/>
          <a:headEnd/>
          <a:tailEnd/>
        </a:ln>
      </a:spPr>
      <a:bodyPr lIns="72000" tIns="36000" rIns="72000" bIns="36000" anchor="ctr"/>
      <a:lstStyle>
        <a:defPPr algn="ctr">
          <a:spcAft>
            <a:spcPts val="200"/>
          </a:spcAft>
          <a:defRPr sz="1000" dirty="0" smtClean="0">
            <a:latin typeface="산돌고딕B" pitchFamily="18" charset="-127"/>
            <a:ea typeface="산돌고딕B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산돌고딕 L" pitchFamily="18" charset="-127"/>
            <a:ea typeface="산돌고딕 L" pitchFamily="18" charset="-127"/>
          </a:defRPr>
        </a:defPPr>
      </a:lstStyle>
    </a:txDef>
  </a:objectDefaults>
  <a:extraClrSchemeLst>
    <a:extraClrScheme>
      <a:clrScheme name="동부CN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동부CN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동부CN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동부CN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동부CN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동부CN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동부CN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</TotalTime>
  <Words>806</Words>
  <Application>Microsoft Office PowerPoint</Application>
  <PresentationFormat>A4 용지(210x297mm)</PresentationFormat>
  <Paragraphs>224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2_LIG System 표준제안마스터</vt:lpstr>
      <vt:lpstr>슬라이드 0</vt:lpstr>
      <vt:lpstr>1. 일반현황(아이웹)</vt:lpstr>
      <vt:lpstr>2. 조직 및 인원</vt:lpstr>
      <vt:lpstr>3. 주요 사업분야</vt:lpstr>
      <vt:lpstr>3. 주요 사업내용</vt:lpstr>
      <vt:lpstr>4. 주요 사업실적</vt:lpstr>
      <vt:lpstr>5. 경영실태</vt:lpstr>
      <vt:lpstr>6. 프로젝트 수행경험</vt:lpstr>
      <vt:lpstr>6. 프로젝트 수행경험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표준제안마스터(세로)_A4</dc:title>
  <dc:creator>LIG SYSTEM</dc:creator>
  <cp:lastModifiedBy>3t2</cp:lastModifiedBy>
  <cp:revision>2167</cp:revision>
  <cp:lastPrinted>2012-07-17T12:22:50Z</cp:lastPrinted>
  <dcterms:created xsi:type="dcterms:W3CDTF">2005-10-30T23:59:12Z</dcterms:created>
  <dcterms:modified xsi:type="dcterms:W3CDTF">2021-04-20T09:11:20Z</dcterms:modified>
</cp:coreProperties>
</file>