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79" r:id="rId3"/>
    <p:sldId id="278" r:id="rId4"/>
    <p:sldId id="273" r:id="rId5"/>
    <p:sldId id="277" r:id="rId6"/>
    <p:sldId id="282" r:id="rId7"/>
    <p:sldId id="266" r:id="rId8"/>
    <p:sldId id="280" r:id="rId9"/>
    <p:sldId id="275" r:id="rId10"/>
    <p:sldId id="270" r:id="rId11"/>
    <p:sldId id="288" r:id="rId12"/>
    <p:sldId id="284" r:id="rId13"/>
    <p:sldId id="286" r:id="rId14"/>
    <p:sldId id="285" r:id="rId15"/>
    <p:sldId id="287" r:id="rId16"/>
    <p:sldId id="283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3" autoAdjust="0"/>
  </p:normalViewPr>
  <p:slideViewPr>
    <p:cSldViewPr snapToGrid="0">
      <p:cViewPr>
        <p:scale>
          <a:sx n="76" d="100"/>
          <a:sy n="76" d="100"/>
        </p:scale>
        <p:origin x="1152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644508\Desktop\mediation%20re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visualization!$B$7</c:f>
              <c:strCache>
                <c:ptCount val="1"/>
                <c:pt idx="0">
                  <c:v>Number of studies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visualization!$A$8:$A$21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17</c:v>
                </c:pt>
              </c:numCache>
            </c:numRef>
          </c:xVal>
          <c:yVal>
            <c:numRef>
              <c:f>visualization!$B$8:$B$21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bubbleSize>
            <c:numLit>
              <c:formatCode>General</c:formatCode>
              <c:ptCount val="14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0-0CEA-4AB0-A302-41A1289B96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241923951"/>
        <c:axId val="241908143"/>
      </c:bubbleChart>
      <c:valAx>
        <c:axId val="241923951"/>
        <c:scaling>
          <c:orientation val="minMax"/>
          <c:max val="18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41908143"/>
        <c:crosses val="autoZero"/>
        <c:crossBetween val="midCat"/>
        <c:majorUnit val="1"/>
      </c:valAx>
      <c:valAx>
        <c:axId val="24190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41923951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71547-C296-4C27-9977-FCC3658A5A55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834AC2-DBD5-481F-B667-4BA8E3EC9091}">
      <dgm:prSet custT="1"/>
      <dgm:spPr/>
      <dgm:t>
        <a:bodyPr/>
        <a:lstStyle/>
        <a:p>
          <a:pPr algn="l" rtl="0"/>
          <a:r>
            <a:rPr lang="en-US" sz="3200" dirty="0" smtClean="0"/>
            <a:t>Direct</a:t>
          </a:r>
          <a:r>
            <a:rPr lang="en-US" sz="3200" baseline="0" dirty="0" smtClean="0"/>
            <a:t> Acyclic Graph</a:t>
          </a:r>
          <a:endParaRPr lang="da-DK" sz="3200" dirty="0"/>
        </a:p>
      </dgm:t>
    </dgm:pt>
    <dgm:pt modelId="{A04E6C98-47FA-4357-8279-7EB03401B4AF}" type="parTrans" cxnId="{A2E3F08D-1387-4823-B861-B78D11A3D4FA}">
      <dgm:prSet/>
      <dgm:spPr/>
      <dgm:t>
        <a:bodyPr/>
        <a:lstStyle/>
        <a:p>
          <a:endParaRPr lang="en-US"/>
        </a:p>
      </dgm:t>
    </dgm:pt>
    <dgm:pt modelId="{6DADD469-88B2-422D-9C2C-91F3E9CE94DF}" type="sibTrans" cxnId="{A2E3F08D-1387-4823-B861-B78D11A3D4FA}">
      <dgm:prSet/>
      <dgm:spPr/>
      <dgm:t>
        <a:bodyPr/>
        <a:lstStyle/>
        <a:p>
          <a:endParaRPr lang="en-US"/>
        </a:p>
      </dgm:t>
    </dgm:pt>
    <dgm:pt modelId="{1DB7D648-3FDA-4F9D-90A5-3A576BE8C19C}" type="pres">
      <dgm:prSet presAssocID="{CF671547-C296-4C27-9977-FCC3658A5A5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627632-BC93-44BA-8D5C-0C87C7EDEC1B}" type="pres">
      <dgm:prSet presAssocID="{5E834AC2-DBD5-481F-B667-4BA8E3EC9091}" presName="circle1" presStyleLbl="node1" presStyleIdx="0" presStyleCnt="1"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5B96170-54D4-492C-929E-A2793459247E}" type="pres">
      <dgm:prSet presAssocID="{5E834AC2-DBD5-481F-B667-4BA8E3EC9091}" presName="space" presStyleCnt="0"/>
      <dgm:spPr/>
    </dgm:pt>
    <dgm:pt modelId="{B167B54A-3D47-45D8-BA8F-4FA26E42C165}" type="pres">
      <dgm:prSet presAssocID="{5E834AC2-DBD5-481F-B667-4BA8E3EC9091}" presName="rect1" presStyleLbl="alignAcc1" presStyleIdx="0" presStyleCnt="1" custLinFactNeighborX="10588" custLinFactNeighborY="-7038"/>
      <dgm:spPr/>
      <dgm:t>
        <a:bodyPr/>
        <a:lstStyle/>
        <a:p>
          <a:endParaRPr lang="en-US"/>
        </a:p>
      </dgm:t>
    </dgm:pt>
    <dgm:pt modelId="{CF31F2CE-B380-4325-B1EA-FE5D2E82332E}" type="pres">
      <dgm:prSet presAssocID="{5E834AC2-DBD5-481F-B667-4BA8E3EC909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DE29F-6AAE-4751-B00E-1F215B415BD1}" type="presOf" srcId="{5E834AC2-DBD5-481F-B667-4BA8E3EC9091}" destId="{B167B54A-3D47-45D8-BA8F-4FA26E42C165}" srcOrd="0" destOrd="0" presId="urn:microsoft.com/office/officeart/2005/8/layout/target3"/>
    <dgm:cxn modelId="{A2E3F08D-1387-4823-B861-B78D11A3D4FA}" srcId="{CF671547-C296-4C27-9977-FCC3658A5A55}" destId="{5E834AC2-DBD5-481F-B667-4BA8E3EC9091}" srcOrd="0" destOrd="0" parTransId="{A04E6C98-47FA-4357-8279-7EB03401B4AF}" sibTransId="{6DADD469-88B2-422D-9C2C-91F3E9CE94DF}"/>
    <dgm:cxn modelId="{2E493011-8926-4BF5-BEDD-576C36B5B363}" type="presOf" srcId="{5E834AC2-DBD5-481F-B667-4BA8E3EC9091}" destId="{CF31F2CE-B380-4325-B1EA-FE5D2E82332E}" srcOrd="1" destOrd="0" presId="urn:microsoft.com/office/officeart/2005/8/layout/target3"/>
    <dgm:cxn modelId="{0EB2C5DA-02EC-4166-9BC5-A59DBF5C6E89}" type="presOf" srcId="{CF671547-C296-4C27-9977-FCC3658A5A55}" destId="{1DB7D648-3FDA-4F9D-90A5-3A576BE8C19C}" srcOrd="0" destOrd="0" presId="urn:microsoft.com/office/officeart/2005/8/layout/target3"/>
    <dgm:cxn modelId="{2E12DC08-DF7F-4285-9C06-70B8F3A9493E}" type="presParOf" srcId="{1DB7D648-3FDA-4F9D-90A5-3A576BE8C19C}" destId="{5C627632-BC93-44BA-8D5C-0C87C7EDEC1B}" srcOrd="0" destOrd="0" presId="urn:microsoft.com/office/officeart/2005/8/layout/target3"/>
    <dgm:cxn modelId="{ECC8581A-3C45-4478-9C01-8A75550DD3EA}" type="presParOf" srcId="{1DB7D648-3FDA-4F9D-90A5-3A576BE8C19C}" destId="{35B96170-54D4-492C-929E-A2793459247E}" srcOrd="1" destOrd="0" presId="urn:microsoft.com/office/officeart/2005/8/layout/target3"/>
    <dgm:cxn modelId="{4CC1F02F-4D88-482E-A29D-987A38B18E8F}" type="presParOf" srcId="{1DB7D648-3FDA-4F9D-90A5-3A576BE8C19C}" destId="{B167B54A-3D47-45D8-BA8F-4FA26E42C165}" srcOrd="2" destOrd="0" presId="urn:microsoft.com/office/officeart/2005/8/layout/target3"/>
    <dgm:cxn modelId="{CEEFCAC5-7694-4F34-8D9D-6EF8D49A0447}" type="presParOf" srcId="{1DB7D648-3FDA-4F9D-90A5-3A576BE8C19C}" destId="{CF31F2CE-B380-4325-B1EA-FE5D2E82332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27632-BC93-44BA-8D5C-0C87C7EDEC1B}">
      <dsp:nvSpPr>
        <dsp:cNvPr id="0" name=""/>
        <dsp:cNvSpPr/>
      </dsp:nvSpPr>
      <dsp:spPr>
        <a:xfrm>
          <a:off x="0" y="0"/>
          <a:ext cx="793012" cy="793012"/>
        </a:xfrm>
        <a:prstGeom prst="pie">
          <a:avLst>
            <a:gd name="adj1" fmla="val 5400000"/>
            <a:gd name="adj2" fmla="val 1620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7B54A-3D47-45D8-BA8F-4FA26E42C165}">
      <dsp:nvSpPr>
        <dsp:cNvPr id="0" name=""/>
        <dsp:cNvSpPr/>
      </dsp:nvSpPr>
      <dsp:spPr>
        <a:xfrm>
          <a:off x="396506" y="0"/>
          <a:ext cx="4408936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Direct</a:t>
          </a:r>
          <a:r>
            <a:rPr lang="en-US" sz="3200" kern="1200" baseline="0" dirty="0" smtClean="0"/>
            <a:t> Acyclic Graph</a:t>
          </a:r>
          <a:endParaRPr lang="da-DK" sz="3200" kern="1200" dirty="0"/>
        </a:p>
      </dsp:txBody>
      <dsp:txXfrm>
        <a:off x="396506" y="0"/>
        <a:ext cx="4408936" cy="79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39399-37CE-4731-BFFD-ACD3282084C6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009F-F1C3-49AF-B6E3-DBDCE9553C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11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da-DK" dirty="0" smtClean="0"/>
              <a:t>统一颜色 </a:t>
            </a:r>
            <a:r>
              <a:rPr lang="en-US" altLang="zh-CN" dirty="0" smtClean="0"/>
              <a:t>cite or free copyright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60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anthropometric index BMI-for-age, height-for-age, weight-for-age and weight-for-height may reflect a unique child nutrition status at specific ages.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009F-F1C3-49AF-B6E3-DBDCE9553C4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22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Birth</a:t>
            </a:r>
            <a:r>
              <a:rPr lang="en-US" baseline="0" dirty="0" smtClean="0"/>
              <a:t> weight is confounder mediator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87895-52DD-4428-BE8B-4F4C65178A0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195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Quality assessment practice in systematic reviews of mediation studies: results from an overview of systematic reviews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https://www.sciencedirect.com/science/article/pii/S0895435621004169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009F-F1C3-49AF-B6E3-DBDCE9553C4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https://journals.plos.org/plosone/article?id=10.1371/journal.pone.0213099#pone.0213099.s001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009F-F1C3-49AF-B6E3-DBDCE9553C4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406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63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58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37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85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16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1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47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0756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953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2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40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9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566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107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0384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184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06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564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28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76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01/06/2023</a:t>
            </a:fld>
            <a:r>
              <a:rPr lang="en-GB" dirty="0"/>
              <a:t>23/09/2019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0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1365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01/06/2023</a:t>
            </a:fld>
            <a:r>
              <a:rPr lang="en-GB" dirty="0"/>
              <a:t>27/01/2023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9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8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62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2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9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32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FB8A-7D0D-4587-886E-DCA18EEAFB70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36E7-8975-4465-A4A6-19CFEED380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C939D0-4D8F-4BB2-B745-74C5561A7032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EB671B-90AC-47F0-A176-AEA13B6483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0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895435621004169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98" y="2370350"/>
            <a:ext cx="1168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/>
              <a:t>Exploring Mediating Factors in the Intergenerational Cycle of Obesity: </a:t>
            </a:r>
            <a:r>
              <a:rPr lang="en-US" sz="2800" b="1" dirty="0" smtClean="0"/>
              <a:t>A </a:t>
            </a:r>
            <a:r>
              <a:rPr lang="en-US" sz="2800" b="1" dirty="0"/>
              <a:t>Systematic Review of Mediation Studies</a:t>
            </a:r>
            <a:endParaRPr lang="en-US" sz="2800" b="1" dirty="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tool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8667"/>
            <a:ext cx="8825659" cy="34163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ROBINS-E (Risk Of Bias In Non-randomized Studies - of </a:t>
            </a:r>
            <a:r>
              <a:rPr lang="en-US" b="1" dirty="0" smtClean="0"/>
              <a:t>Exposure)</a:t>
            </a:r>
            <a:endParaRPr lang="en-US" b="1" dirty="0"/>
          </a:p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www.riskofbias.info/welcome/robins-e-tool</a:t>
            </a:r>
            <a:endParaRPr lang="da-DK" dirty="0" smtClean="0"/>
          </a:p>
          <a:p>
            <a:r>
              <a:rPr lang="en-US" b="1" dirty="0" smtClean="0"/>
              <a:t>7 Domains of bias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due to confounding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arising from measurement of the exposure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in selection of participants into the study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due to post-exposure interventions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due to missing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arising from measurement of the outcome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Risk of bias in selection of the reported result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52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tools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9287"/>
            <a:ext cx="9661588" cy="3416301"/>
          </a:xfrm>
        </p:spPr>
        <p:txBody>
          <a:bodyPr/>
          <a:lstStyle/>
          <a:p>
            <a:r>
              <a:rPr lang="en-US" dirty="0" smtClean="0"/>
              <a:t>Mediation-specific biases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e.g., temporal order, mediator-outcome confounding bias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1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74755"/>
              </p:ext>
            </p:extLst>
          </p:nvPr>
        </p:nvGraphicFramePr>
        <p:xfrm>
          <a:off x="353178" y="620174"/>
          <a:ext cx="11391410" cy="614171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68483">
                  <a:extLst>
                    <a:ext uri="{9D8B030D-6E8A-4147-A177-3AD203B41FA5}">
                      <a16:colId xmlns:a16="http://schemas.microsoft.com/office/drawing/2014/main" val="3365705130"/>
                    </a:ext>
                  </a:extLst>
                </a:gridCol>
                <a:gridCol w="967181">
                  <a:extLst>
                    <a:ext uri="{9D8B030D-6E8A-4147-A177-3AD203B41FA5}">
                      <a16:colId xmlns:a16="http://schemas.microsoft.com/office/drawing/2014/main" val="4041365779"/>
                    </a:ext>
                  </a:extLst>
                </a:gridCol>
                <a:gridCol w="824378">
                  <a:extLst>
                    <a:ext uri="{9D8B030D-6E8A-4147-A177-3AD203B41FA5}">
                      <a16:colId xmlns:a16="http://schemas.microsoft.com/office/drawing/2014/main" val="4076321947"/>
                    </a:ext>
                  </a:extLst>
                </a:gridCol>
                <a:gridCol w="606442">
                  <a:extLst>
                    <a:ext uri="{9D8B030D-6E8A-4147-A177-3AD203B41FA5}">
                      <a16:colId xmlns:a16="http://schemas.microsoft.com/office/drawing/2014/main" val="3018732777"/>
                    </a:ext>
                  </a:extLst>
                </a:gridCol>
                <a:gridCol w="1042314">
                  <a:extLst>
                    <a:ext uri="{9D8B030D-6E8A-4147-A177-3AD203B41FA5}">
                      <a16:colId xmlns:a16="http://schemas.microsoft.com/office/drawing/2014/main" val="2214682675"/>
                    </a:ext>
                  </a:extLst>
                </a:gridCol>
                <a:gridCol w="824378">
                  <a:extLst>
                    <a:ext uri="{9D8B030D-6E8A-4147-A177-3AD203B41FA5}">
                      <a16:colId xmlns:a16="http://schemas.microsoft.com/office/drawing/2014/main" val="970697013"/>
                    </a:ext>
                  </a:extLst>
                </a:gridCol>
                <a:gridCol w="824378">
                  <a:extLst>
                    <a:ext uri="{9D8B030D-6E8A-4147-A177-3AD203B41FA5}">
                      <a16:colId xmlns:a16="http://schemas.microsoft.com/office/drawing/2014/main" val="3646511263"/>
                    </a:ext>
                  </a:extLst>
                </a:gridCol>
                <a:gridCol w="824378">
                  <a:extLst>
                    <a:ext uri="{9D8B030D-6E8A-4147-A177-3AD203B41FA5}">
                      <a16:colId xmlns:a16="http://schemas.microsoft.com/office/drawing/2014/main" val="3689961085"/>
                    </a:ext>
                  </a:extLst>
                </a:gridCol>
                <a:gridCol w="824378">
                  <a:extLst>
                    <a:ext uri="{9D8B030D-6E8A-4147-A177-3AD203B41FA5}">
                      <a16:colId xmlns:a16="http://schemas.microsoft.com/office/drawing/2014/main" val="2248339607"/>
                    </a:ext>
                  </a:extLst>
                </a:gridCol>
                <a:gridCol w="484902">
                  <a:extLst>
                    <a:ext uri="{9D8B030D-6E8A-4147-A177-3AD203B41FA5}">
                      <a16:colId xmlns:a16="http://schemas.microsoft.com/office/drawing/2014/main" val="3602970032"/>
                    </a:ext>
                  </a:extLst>
                </a:gridCol>
                <a:gridCol w="2700198">
                  <a:extLst>
                    <a:ext uri="{9D8B030D-6E8A-4147-A177-3AD203B41FA5}">
                      <a16:colId xmlns:a16="http://schemas.microsoft.com/office/drawing/2014/main" val="2832760524"/>
                    </a:ext>
                  </a:extLst>
                </a:gridCol>
              </a:tblGrid>
              <a:tr h="310587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  <a:endParaRPr lang="da-DK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Author, Year</a:t>
                      </a:r>
                      <a:endParaRPr lang="da-DK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  <a:endParaRPr lang="da-DK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</a:t>
                      </a:r>
                      <a:endParaRPr lang="da-DK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OA*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Item &amp; </a:t>
                      </a:r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weights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†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Scoring range‡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SSI§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Dev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/Val/</a:t>
                      </a:r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Rel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‖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Freq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¶</a:t>
                      </a:r>
                      <a:endParaRPr lang="da-DK" sz="1000" b="1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 on the tool construction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2173292184"/>
                  </a:ext>
                </a:extLst>
              </a:tr>
              <a:tr h="301392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Preventive</a:t>
                      </a:r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Medicine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Lubans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, 2008[16]</a:t>
                      </a:r>
                      <a:endParaRPr lang="da-DK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0-3: L; 4-6: M; 7-8: 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8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by the authors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4059927086"/>
                  </a:ext>
                </a:extLst>
              </a:tr>
              <a:tr h="3013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of Nutrition Education and Behavior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Cerin</a:t>
                      </a:r>
                      <a:r>
                        <a:rPr lang="da-DK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, 2009[17]</a:t>
                      </a:r>
                      <a:endParaRPr lang="da-DK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0-3: L; 4-6: M; 7-9: 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9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Modified from the tool of Lubans et al (2008)[16]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3235895028"/>
                  </a:ext>
                </a:extLst>
              </a:tr>
              <a:tr h="4506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Journal of Behavioral Nutrition and Physical 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Rhodes, 2010[18]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0-4: L; 5-8: M; 9-11: H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11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Adding into the tool by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Lubans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 al[16] three additional items proposed by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Cerin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 al[17].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2605674278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Journal of Obesity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van Stralen, 2011[19]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PS: 0-70%: L; 70-100%: H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BQ </a:t>
                      </a:r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100%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Combining the checklist of Lubans et al[16] and Cerin et al[17] and criteria proposed in a Delphi-based criteria list for QA of RCTs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3991104441"/>
                  </a:ext>
                </a:extLst>
              </a:tr>
              <a:tr h="74912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 &amp; Research: Clinical Rheumatology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Mansell, 2013[20]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Check-list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 BQ -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Adapting the tool of Lubans et al[16], Cerin et al[17] and Rhodes et al[18] by adding some new items recommended in the literature, following a methodological (non-systematic) review that they conducted.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3243607570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Psychology Review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Gu, 2015[21]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0-5: L; 6-11: M; 12-16: 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16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Adapting the tool of Lubans et al[16] by the CONSORT checklist, the Jadad checklist and Kazdin (2007)’s design requirements for mediation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3610915599"/>
                  </a:ext>
                </a:extLst>
              </a:tr>
              <a:tr h="152147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Lee, 2015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No rule for conclusion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7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Modified from the tool of Mansell et al[20]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863902812"/>
                  </a:ext>
                </a:extLst>
              </a:tr>
              <a:tr h="152147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[22]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13462"/>
                  </a:ext>
                </a:extLst>
              </a:tr>
              <a:tr h="152147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British Journal of Health Psychology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Windgassen, 2017[23]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SS/PS No rule for conclusion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8/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Adding into the tool of Lubans et al[16] some items based on the standards of MA proposed by MacKinnon (2008)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495937818"/>
                  </a:ext>
                </a:extLst>
              </a:tr>
              <a:tr h="424976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100%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6093"/>
                  </a:ext>
                </a:extLst>
              </a:tr>
              <a:tr h="301959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Psychology Review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Hoppen, 2018[24]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SS/PS No rule for conclusion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 MCQ Unequal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40/ 0 – 100%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</a:t>
                      </a:r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the </a:t>
                      </a:r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1644352255"/>
                  </a:ext>
                </a:extLst>
              </a:tr>
              <a:tr h="427731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Psychology Review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Williams, 2018[15]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Domain-based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 DM -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Adapted from the Effective Public Health Practice Project tool (EPHPP; Thomas, 2003)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467845469"/>
                  </a:ext>
                </a:extLst>
              </a:tr>
              <a:tr h="599882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Appetite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Claassen, 2019[25]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D3-4/M3-5: B D2-M3-5 or D3-4/M2: M Otherwise: 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 MCQ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9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</a:t>
                      </a:r>
                      <a:r>
                        <a:rPr lang="da-DK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the </a:t>
                      </a:r>
                      <a:r>
                        <a:rPr lang="da-DK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2575320188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PloS One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Cortés Garcías, 2019 [26]</a:t>
                      </a:r>
                      <a:endParaRPr lang="da-DK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l-PL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SS: 0-4: W; 5-7: M; 8-9: S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 BQ Equal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9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da-DK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Adapted from the tool by Lee et al [22] with four items added in view of ‘standard guidelines’ for QA of RCTs and observational studies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64" marR="2964" marT="2964" marB="0"/>
                </a:tc>
                <a:extLst>
                  <a:ext uri="{0D108BD9-81ED-4DB2-BD59-A6C34878D82A}">
                    <a16:rowId xmlns:a16="http://schemas.microsoft.com/office/drawing/2014/main" val="3729459467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64906" y="109057"/>
            <a:ext cx="10577677" cy="706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mediation quality assessment tools in the literature</a:t>
            </a:r>
            <a:endParaRPr lang="da-D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rs.els-cdn.com/content/image/1-s2.0-S0895435621004169-gr3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09" y="117445"/>
            <a:ext cx="6345889" cy="60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1350" y="6333688"/>
            <a:ext cx="11240407" cy="706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Fig. Hierarchical </a:t>
            </a:r>
            <a:r>
              <a:rPr lang="en-US" sz="2800" dirty="0"/>
              <a:t>clustering of 11/12 tools based on the six quality domains.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35039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34133"/>
              </p:ext>
            </p:extLst>
          </p:nvPr>
        </p:nvGraphicFramePr>
        <p:xfrm>
          <a:off x="925491" y="536382"/>
          <a:ext cx="8411455" cy="64451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065368">
                  <a:extLst>
                    <a:ext uri="{9D8B030D-6E8A-4147-A177-3AD203B41FA5}">
                      <a16:colId xmlns:a16="http://schemas.microsoft.com/office/drawing/2014/main" val="4139306264"/>
                    </a:ext>
                  </a:extLst>
                </a:gridCol>
                <a:gridCol w="645284">
                  <a:extLst>
                    <a:ext uri="{9D8B030D-6E8A-4147-A177-3AD203B41FA5}">
                      <a16:colId xmlns:a16="http://schemas.microsoft.com/office/drawing/2014/main" val="773877656"/>
                    </a:ext>
                  </a:extLst>
                </a:gridCol>
                <a:gridCol w="700803">
                  <a:extLst>
                    <a:ext uri="{9D8B030D-6E8A-4147-A177-3AD203B41FA5}">
                      <a16:colId xmlns:a16="http://schemas.microsoft.com/office/drawing/2014/main" val="1137852590"/>
                    </a:ext>
                  </a:extLst>
                </a:gridCol>
              </a:tblGrid>
              <a:tr h="26458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Items 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Yes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No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416487820"/>
                  </a:ext>
                </a:extLst>
              </a:tr>
              <a:tr h="62632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Is </a:t>
                      </a:r>
                      <a:r>
                        <a:rPr lang="en-AU" sz="1100" dirty="0">
                          <a:effectLst/>
                        </a:rPr>
                        <a:t>there hypothesis/aim/objective of the study clearly described? (Objectives are formulated adequately: precise, clear and comprehensive)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2738869057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2. Is </a:t>
                      </a:r>
                      <a:r>
                        <a:rPr lang="en-AU" sz="1100" dirty="0">
                          <a:effectLst/>
                        </a:rPr>
                        <a:t>the study design appropriate to objectives?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3151485258"/>
                  </a:ext>
                </a:extLst>
              </a:tr>
              <a:tr h="62632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3. Is </a:t>
                      </a:r>
                      <a:r>
                        <a:rPr lang="en-AU" sz="1100" dirty="0">
                          <a:effectLst/>
                        </a:rPr>
                        <a:t>the study sample representative? (Participants are recruited from a representative setting that relates to the studies aims and hypotheses)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210262011"/>
                  </a:ext>
                </a:extLst>
              </a:tr>
              <a:tr h="62632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4. Were </a:t>
                      </a:r>
                      <a:r>
                        <a:rPr lang="en-AU" sz="1100" dirty="0">
                          <a:effectLst/>
                        </a:rPr>
                        <a:t>the psychometric characteristics of the mediator and outcome variables reported? (Computed from the present study or a reference provided)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4184488827"/>
                  </a:ext>
                </a:extLst>
              </a:tr>
              <a:tr h="100295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5. Were </a:t>
                      </a:r>
                      <a:r>
                        <a:rPr lang="en-AU" sz="1100" dirty="0">
                          <a:effectLst/>
                        </a:rPr>
                        <a:t>statistically appropriate/ acceptable methods of data analysis used? (This includes the product of coefficient approach with bootstrapped confidence intervals, structural equation modelling, latent growth modelling, and causal mediation analysis)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275807407"/>
                  </a:ext>
                </a:extLst>
              </a:tr>
              <a:tr h="62632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6. Did </a:t>
                      </a:r>
                      <a:r>
                        <a:rPr lang="en-AU" sz="1100" dirty="0">
                          <a:effectLst/>
                        </a:rPr>
                        <a:t>the study ascertain whether changes in the mediating variable preceded changes in the outcome variable?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346511095"/>
                  </a:ext>
                </a:extLst>
              </a:tr>
              <a:tr h="62632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7. Did </a:t>
                      </a:r>
                      <a:r>
                        <a:rPr lang="en-AU" sz="1100" dirty="0">
                          <a:effectLst/>
                        </a:rPr>
                        <a:t>the study ascertain whether changes in the predictor variable preceded changes in the mediator variable?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4242691830"/>
                  </a:ext>
                </a:extLst>
              </a:tr>
              <a:tr h="752216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8. Are </a:t>
                      </a:r>
                      <a:r>
                        <a:rPr lang="en-AU" sz="1100" dirty="0">
                          <a:effectLst/>
                        </a:rPr>
                        <a:t>the main findings of the study clearly described? (Simple outcome data should be reported for all major findings so that the reader can check the major analysis and conclusions)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da-DK" sz="110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4231867757"/>
                  </a:ext>
                </a:extLst>
              </a:tr>
              <a:tr h="752216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100" dirty="0" smtClean="0">
                          <a:effectLst/>
                        </a:rPr>
                        <a:t>9. Did the study control for possible confounding factors? (Variables that may impact on results are identified and controlled for in terms of statistical analysis)</a:t>
                      </a:r>
                      <a:endParaRPr lang="da-DK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da-DK" sz="1100" dirty="0">
                        <a:effectLst/>
                        <a:latin typeface="Arial" panose="020B0604020202020204" pitchFamily="34" charset="0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40457" marR="40457" marT="0" marB="0"/>
                </a:tc>
                <a:extLst>
                  <a:ext uri="{0D108BD9-81ED-4DB2-BD59-A6C34878D82A}">
                    <a16:rowId xmlns:a16="http://schemas.microsoft.com/office/drawing/2014/main" val="53437574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52510" y="92279"/>
            <a:ext cx="10577677" cy="706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checklist for measuring study quality</a:t>
            </a:r>
            <a:endParaRPr lang="da-D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17" y="2234383"/>
            <a:ext cx="9377022" cy="2249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consistent evidence showing intergenerational association of obesity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Children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parents who were overweight or obese were set to different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BMI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growth  trajectories at an early stage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 of maternal pre-pregnancy BMI on offspring adiposity was mainly through the direct effect or other pathways not investigated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pic>
        <p:nvPicPr>
          <p:cNvPr id="4" name="Picture 4" descr="Aarhus Universit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174" y="5858013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541125" y="5799907"/>
            <a:ext cx="2342053" cy="5516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99" dirty="0">
                <a:solidFill>
                  <a:prstClr val="black"/>
                </a:solidFill>
                <a:latin typeface="+mj-lt"/>
              </a:rPr>
              <a:t>Offspring </a:t>
            </a:r>
          </a:p>
          <a:p>
            <a:pPr algn="ctr" defTabSz="91412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99" dirty="0" smtClean="0">
                <a:solidFill>
                  <a:prstClr val="black"/>
                </a:solidFill>
                <a:latin typeface="+mj-lt"/>
              </a:rPr>
              <a:t>BMI</a:t>
            </a:r>
            <a:endParaRPr lang="da-DK" sz="1799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48719" y="5743267"/>
            <a:ext cx="2399335" cy="569784"/>
          </a:xfrm>
          <a:prstGeom prst="roundRect">
            <a:avLst>
              <a:gd name="adj" fmla="val 493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99" dirty="0" smtClean="0">
                <a:solidFill>
                  <a:prstClr val="black"/>
                </a:solidFill>
                <a:latin typeface="+mj-lt"/>
              </a:rPr>
              <a:t>Maternal pre-pregnancy BMI</a:t>
            </a:r>
            <a:endParaRPr lang="da-DK" sz="1799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89423" y="6068405"/>
            <a:ext cx="1704050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78772" y="4139862"/>
            <a:ext cx="4131922" cy="1537631"/>
            <a:chOff x="5167325" y="1197685"/>
            <a:chExt cx="4132999" cy="140095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245137" y="1950513"/>
              <a:ext cx="1055187" cy="615802"/>
            </a:xfrm>
            <a:prstGeom prst="straightConnector1">
              <a:avLst/>
            </a:prstGeom>
            <a:ln w="28575" cap="flat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2146" y="1197685"/>
              <a:ext cx="2520603" cy="885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99" dirty="0" smtClean="0">
                  <a:solidFill>
                    <a:prstClr val="black"/>
                  </a:solidFill>
                  <a:latin typeface="+mj-lt"/>
                </a:rPr>
                <a:t>???Mediators</a:t>
              </a:r>
              <a:endParaRPr lang="da-DK" sz="1799" dirty="0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167325" y="1950513"/>
              <a:ext cx="1255142" cy="648131"/>
            </a:xfrm>
            <a:prstGeom prst="straightConnector1">
              <a:avLst/>
            </a:prstGeom>
            <a:ln w="28575" cap="flat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685" y="662752"/>
            <a:ext cx="9883815" cy="905410"/>
          </a:xfrm>
        </p:spPr>
        <p:txBody>
          <a:bodyPr/>
          <a:lstStyle/>
          <a:p>
            <a:r>
              <a:rPr lang="en-US" sz="4000" dirty="0" smtClean="0"/>
              <a:t>Aims of the review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22" y="2958075"/>
            <a:ext cx="10515600" cy="19611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aimed to summarize the current evidence on mediating factors that mediate the association between maternal pre-pregnancy BMI or obesity with that of their children.</a:t>
            </a:r>
            <a:endParaRPr lang="da-D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mechanisms of the intergenerational transmission of obesity between parents, particularly mothers, and their children from a life course perspective. </a:t>
            </a:r>
            <a:endParaRPr lang="da-D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arhus Universit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717" y="5902618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662752"/>
            <a:ext cx="10515600" cy="905410"/>
          </a:xfrm>
        </p:spPr>
        <p:txBody>
          <a:bodyPr/>
          <a:lstStyle/>
          <a:p>
            <a:r>
              <a:rPr lang="en-US" sz="4000" dirty="0" smtClean="0"/>
              <a:t>Methods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770" y="227189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in PubMed, MEDLINE,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Embase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Google Scholar. Human observational studies published in English and after 1980.</a:t>
            </a:r>
            <a:endParaRPr lang="da-DK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a-DK" sz="2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r>
              <a:rPr lang="da-DK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a-DK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a-D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tudies </a:t>
            </a:r>
            <a:r>
              <a:rPr lang="da-DK" sz="1900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both the exposure variable (maternal pre- or early-pregnancy BMI, or overweight/obese status) and the outcome variable (offspring BMI or overweight/obese status)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Children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aged &lt;18 years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Studies conducted mediation analyses and (reporting results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from causal mediation analyses of factors on the causal pathway between maternal obesity and adiposity of the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child)</a:t>
            </a:r>
            <a:endParaRPr lang="da-DK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a-DK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Exclusion criteria: 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children age &gt;18 years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full texts written in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</a:p>
          <a:p>
            <a:pPr marL="0" indent="0">
              <a:buNone/>
            </a:pPr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Subgroup analyses: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subgroup analysis will stratify by child sex, or parents' BMI assessed time, and child's BMI assessed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da-DK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arhus Universit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717" y="5902618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662752"/>
            <a:ext cx="10515600" cy="905410"/>
          </a:xfrm>
        </p:spPr>
        <p:txBody>
          <a:bodyPr/>
          <a:lstStyle/>
          <a:p>
            <a:r>
              <a:rPr lang="en-US" sz="4000" dirty="0" smtClean="0"/>
              <a:t>Results</a:t>
            </a:r>
            <a:endParaRPr lang="da-DK" sz="4000" dirty="0"/>
          </a:p>
        </p:txBody>
      </p:sp>
      <p:pic>
        <p:nvPicPr>
          <p:cNvPr id="6" name="Picture 4" descr="Aarhus Universit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717" y="5902618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793211"/>
            <a:ext cx="9343284" cy="3416300"/>
          </a:xfrm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Sample sizes ranged </a:t>
            </a:r>
            <a:r>
              <a:rPr lang="en-US" altLang="ko-KR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from 75 to  52,478 mother–child </a:t>
            </a: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pairs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10 cohort studies, 3 cross-sectional studies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ko-KR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Regions: USA (7) Canada (1), Denmark (1), China (1), Australia (1), India (1), UK (1)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altLang="ko-KR" dirty="0">
              <a:latin typeface="Arial" panose="020B0604020202020204" pitchFamily="34" charset="0"/>
              <a:ea typeface="HY헤드라인M" pitchFamily="18" charset="-127"/>
              <a:cs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ko-KR" altLang="en-US" dirty="0">
              <a:latin typeface="Calibri" panose="020F0502020204030204" pitchFamily="34" charset="0"/>
              <a:ea typeface="HY헤드라인M" pitchFamily="18" charset="-127"/>
              <a:cs typeface="Calibri" panose="020F050202020403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9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arhus Universit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28" y="6023798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012723" y="340689"/>
            <a:ext cx="5935861" cy="793012"/>
            <a:chOff x="396506" y="0"/>
            <a:chExt cx="4408936" cy="793012"/>
          </a:xfrm>
        </p:grpSpPr>
        <p:sp>
          <p:nvSpPr>
            <p:cNvPr id="12" name="Rectangle 11"/>
            <p:cNvSpPr/>
            <p:nvPr/>
          </p:nvSpPr>
          <p:spPr>
            <a:xfrm>
              <a:off x="396506" y="0"/>
              <a:ext cx="4408936" cy="793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96506" y="0"/>
              <a:ext cx="4408936" cy="79301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Study numbers by offspring age</a:t>
              </a:r>
              <a:endParaRPr lang="da-DK" sz="3200" kern="1200" dirty="0"/>
            </a:p>
          </p:txBody>
        </p:sp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678162"/>
              </p:ext>
            </p:extLst>
          </p:nvPr>
        </p:nvGraphicFramePr>
        <p:xfrm>
          <a:off x="1012723" y="1728566"/>
          <a:ext cx="10017950" cy="273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06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45058" y="150122"/>
          <a:ext cx="4805442" cy="79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4" descr="Aarhus University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093" y="5943600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97994" y="1315438"/>
            <a:ext cx="11894006" cy="4033852"/>
            <a:chOff x="249391" y="1481559"/>
            <a:chExt cx="11894006" cy="4033852"/>
          </a:xfrm>
        </p:grpSpPr>
        <p:sp>
          <p:nvSpPr>
            <p:cNvPr id="9" name="TextBox 8"/>
            <p:cNvSpPr txBox="1"/>
            <p:nvPr/>
          </p:nvSpPr>
          <p:spPr>
            <a:xfrm>
              <a:off x="278280" y="4592081"/>
              <a:ext cx="19638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</a:p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Pre-pregnancy maternal BMI</a:t>
              </a:r>
              <a:endParaRPr lang="da-DK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90846" y="2127376"/>
              <a:ext cx="2664244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Gestational weight gain 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Gestational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cardiometabolic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disorders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5608" y="4748023"/>
              <a:ext cx="2877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Outcome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Offspring adiposity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1405" y="2891998"/>
              <a:ext cx="1319441" cy="1538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242162" y="5159194"/>
              <a:ext cx="6600896" cy="3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578724" y="2890369"/>
              <a:ext cx="1838063" cy="16167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49391" y="1481559"/>
              <a:ext cx="10704467" cy="3572187"/>
              <a:chOff x="249391" y="1481559"/>
              <a:chExt cx="10704467" cy="357218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0500" y="1961557"/>
                <a:ext cx="2038278" cy="1384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Birth weight (SGA, LGA)</a:t>
                </a:r>
              </a:p>
              <a:p>
                <a:r>
                  <a:rPr lang="en-US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Ponderal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index</a:t>
                </a:r>
              </a:p>
              <a:p>
                <a:r>
                  <a:rPr lang="da-DK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da-DK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ead </a:t>
                </a:r>
                <a:r>
                  <a:rPr lang="da-DK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circumference</a:t>
                </a:r>
                <a:endParaRPr lang="da-DK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Birth length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Placental weight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9391" y="1481559"/>
                <a:ext cx="17414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Confounders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694655" y="4199379"/>
                <a:ext cx="1318987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Birth mode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0042" y="2476345"/>
                <a:ext cx="1882552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Infant feeding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309448" y="2280170"/>
                <a:ext cx="644410" cy="7386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Diet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TV</a:t>
                </a:r>
              </a:p>
            </p:txBody>
          </p:sp>
          <p:cxnSp>
            <p:nvCxnSpPr>
              <p:cNvPr id="20" name="Straight Arrow Connector 19"/>
              <p:cNvCxnSpPr>
                <a:endCxn id="25" idx="1"/>
              </p:cNvCxnSpPr>
              <p:nvPr/>
            </p:nvCxnSpPr>
            <p:spPr>
              <a:xfrm flipV="1">
                <a:off x="2069543" y="4353268"/>
                <a:ext cx="2625112" cy="482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139204" y="4396125"/>
                <a:ext cx="2815874" cy="657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1505396" y="2928760"/>
                <a:ext cx="3379388" cy="1663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830729" y="3058481"/>
                <a:ext cx="6374725" cy="1714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034675" y="3018834"/>
                <a:ext cx="3197345" cy="1623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542349" y="3058481"/>
                <a:ext cx="56999" cy="179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052033" y="2932434"/>
                <a:ext cx="8241174" cy="1829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3460" y="5571296"/>
            <a:ext cx="11375479" cy="651004"/>
            <a:chOff x="43460" y="5571296"/>
            <a:chExt cx="11375479" cy="651004"/>
          </a:xfrm>
        </p:grpSpPr>
        <p:sp>
          <p:nvSpPr>
            <p:cNvPr id="5" name="Notched Right Arrow 4"/>
            <p:cNvSpPr/>
            <p:nvPr/>
          </p:nvSpPr>
          <p:spPr>
            <a:xfrm>
              <a:off x="43460" y="5620580"/>
              <a:ext cx="2198702" cy="601720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Pre-pregnancy</a:t>
              </a:r>
              <a:endParaRPr lang="da-DK" dirty="0"/>
            </a:p>
          </p:txBody>
        </p:sp>
        <p:sp>
          <p:nvSpPr>
            <p:cNvPr id="22" name="Notched Right Arrow 21"/>
            <p:cNvSpPr/>
            <p:nvPr/>
          </p:nvSpPr>
          <p:spPr>
            <a:xfrm>
              <a:off x="2069543" y="5607230"/>
              <a:ext cx="3240480" cy="601720"/>
            </a:xfrm>
            <a:prstGeom prst="notchedRightArrow">
              <a:avLst>
                <a:gd name="adj1" fmla="val 50000"/>
                <a:gd name="adj2" fmla="val 423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Gestation </a:t>
              </a:r>
              <a:endParaRPr lang="da-DK" dirty="0"/>
            </a:p>
          </p:txBody>
        </p:sp>
        <p:sp>
          <p:nvSpPr>
            <p:cNvPr id="23" name="Notched Right Arrow 22"/>
            <p:cNvSpPr/>
            <p:nvPr/>
          </p:nvSpPr>
          <p:spPr>
            <a:xfrm>
              <a:off x="5159978" y="5601518"/>
              <a:ext cx="3795100" cy="60743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ostnatal</a:t>
              </a:r>
              <a:endParaRPr lang="da-DK" dirty="0"/>
            </a:p>
          </p:txBody>
        </p:sp>
        <p:sp>
          <p:nvSpPr>
            <p:cNvPr id="53" name="Notched Right Arrow 52"/>
            <p:cNvSpPr/>
            <p:nvPr/>
          </p:nvSpPr>
          <p:spPr>
            <a:xfrm>
              <a:off x="8814233" y="5571296"/>
              <a:ext cx="2604706" cy="637472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Childhood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85455"/>
              </p:ext>
            </p:extLst>
          </p:nvPr>
        </p:nvGraphicFramePr>
        <p:xfrm>
          <a:off x="531589" y="269991"/>
          <a:ext cx="10708887" cy="55317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56026">
                  <a:extLst>
                    <a:ext uri="{9D8B030D-6E8A-4147-A177-3AD203B41FA5}">
                      <a16:colId xmlns:a16="http://schemas.microsoft.com/office/drawing/2014/main" val="3413612955"/>
                    </a:ext>
                  </a:extLst>
                </a:gridCol>
                <a:gridCol w="1851950">
                  <a:extLst>
                    <a:ext uri="{9D8B030D-6E8A-4147-A177-3AD203B41FA5}">
                      <a16:colId xmlns:a16="http://schemas.microsoft.com/office/drawing/2014/main" val="3382962802"/>
                    </a:ext>
                  </a:extLst>
                </a:gridCol>
                <a:gridCol w="1921397">
                  <a:extLst>
                    <a:ext uri="{9D8B030D-6E8A-4147-A177-3AD203B41FA5}">
                      <a16:colId xmlns:a16="http://schemas.microsoft.com/office/drawing/2014/main" val="2027584273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3106415565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686429666"/>
                    </a:ext>
                  </a:extLst>
                </a:gridCol>
                <a:gridCol w="1401995">
                  <a:extLst>
                    <a:ext uri="{9D8B030D-6E8A-4147-A177-3AD203B41FA5}">
                      <a16:colId xmlns:a16="http://schemas.microsoft.com/office/drawing/2014/main" val="603787857"/>
                    </a:ext>
                  </a:extLst>
                </a:gridCol>
              </a:tblGrid>
              <a:tr h="5044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Study</a:t>
                      </a:r>
                      <a:endParaRPr lang="da-DK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Mediators</a:t>
                      </a:r>
                      <a:endParaRPr lang="da-DK" sz="18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Direct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effect (95%CI)</a:t>
                      </a:r>
                      <a:endParaRPr lang="da-DK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Indirect effect (95%CI)</a:t>
                      </a:r>
                      <a:endParaRPr lang="da-DK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effect</a:t>
                      </a:r>
                      <a:endParaRPr lang="da-DK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da-DK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332830"/>
                  </a:ext>
                </a:extLst>
              </a:tr>
              <a:tr h="2522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Danielle et al. 2021 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Birth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weight*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Birth length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HC,PI, SGA, LGA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OR=1.68 (1.33-2.15)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OR=1.07(1.03-1.11)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1.81(1.43-2.31)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15.5%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 age 2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200417"/>
                  </a:ext>
                </a:extLst>
              </a:tr>
              <a:tr h="2522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Adane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al.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2019 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Birth weight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β=0.14 (0.06, 0.22) 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β=0.06 (-0.02, 0.13) 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0.20 (0.11, 0.28)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856802"/>
                  </a:ext>
                </a:extLst>
              </a:tr>
              <a:tr h="2522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Michele J. </a:t>
                      </a:r>
                      <a:r>
                        <a:rPr lang="da-DK" sz="14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Josey</a:t>
                      </a:r>
                      <a:r>
                        <a:rPr lang="da-DK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2019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Gestational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weight gain (GWG)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β=0.23 (0.16, 0.31) 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β=0.02 (0.003, 0.04) 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0.246(0.165, 0.329)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8.1%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age 4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83376"/>
                  </a:ext>
                </a:extLst>
              </a:tr>
              <a:tr h="10900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Zhang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al, 2021 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GWG, birth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weight,the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first-6-month ΔWAZ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0.0342(0.0302 to 0.0382)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nl-NL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0.0107</a:t>
                      </a:r>
                      <a:r>
                        <a:rPr lang="nl-NL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nl-NL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0.0090-0.0125)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 At age 2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39223"/>
                  </a:ext>
                </a:extLst>
              </a:tr>
              <a:tr h="7108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Babu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2022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Gestaional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diabetes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 = 1.90 (1.16, 3.10)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= 1.16 (1.04, 1.30</a:t>
                      </a:r>
                      <a:endParaRPr lang="da-DK" sz="1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OR=2.20 (1.35, 3.58)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25.2% of neonatal adiposity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784231"/>
                  </a:ext>
                </a:extLst>
              </a:tr>
              <a:tr h="3475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Burgess 2021</a:t>
                      </a:r>
                      <a:endParaRPr lang="da-DK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Added sugar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0.014(0.01)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0.006(0.00)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</a:t>
                      </a:r>
                      <a:r>
                        <a:rPr lang="da-DK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0.020(0.01)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age 6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833518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Zhang 2023</a:t>
                      </a:r>
                      <a:endParaRPr lang="da-DK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weaning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β=2.63 (</a:t>
                      </a:r>
                      <a:r>
                        <a:rPr lang="da-DK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2.27 ,2.99)**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β=0.02 (</a:t>
                      </a:r>
                      <a:r>
                        <a:rPr lang="da-DK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0.003, 0.042)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β=2.65(</a:t>
                      </a:r>
                      <a:r>
                        <a:rPr lang="da-DK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2.30,3.01)</a:t>
                      </a:r>
                      <a:endParaRPr lang="da-DK" sz="14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a-DK" sz="1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 at age 17y</a:t>
                      </a:r>
                      <a:endParaRPr lang="da-D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94952"/>
                  </a:ext>
                </a:extLst>
              </a:tr>
            </a:tbl>
          </a:graphicData>
        </a:graphic>
      </p:graphicFrame>
      <p:pic>
        <p:nvPicPr>
          <p:cNvPr id="4" name="Picture 4" descr="Aarhus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476" y="5891466"/>
            <a:ext cx="813991" cy="8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da-D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natural direct effects were much stronger than the natural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indirect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effects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Birth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anthropometry mediate the association between maternal pre-pregnancy overweight/obesity and offspring overweight/obesity in childhood and that the size of this mediated effect is small.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1636</Words>
  <Application>Microsoft Office PowerPoint</Application>
  <PresentationFormat>Widescreen</PresentationFormat>
  <Paragraphs>311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AU Passata</vt:lpstr>
      <vt:lpstr>Batang</vt:lpstr>
      <vt:lpstr>DengXian</vt:lpstr>
      <vt:lpstr>DengXian</vt:lpstr>
      <vt:lpstr>HY헤드라인M</vt:lpstr>
      <vt:lpstr>Montserrat Medium</vt:lpstr>
      <vt:lpstr>Arial</vt:lpstr>
      <vt:lpstr>Calibri</vt:lpstr>
      <vt:lpstr>Calibri Light</vt:lpstr>
      <vt:lpstr>Century Gothic</vt:lpstr>
      <vt:lpstr>Wingdings</vt:lpstr>
      <vt:lpstr>Wingdings 3</vt:lpstr>
      <vt:lpstr>Office Theme</vt:lpstr>
      <vt:lpstr>Ion Boardroom</vt:lpstr>
      <vt:lpstr>PowerPoint Presentation</vt:lpstr>
      <vt:lpstr>Background</vt:lpstr>
      <vt:lpstr>Aims of the review</vt:lpstr>
      <vt:lpstr>Methods</vt:lpstr>
      <vt:lpstr>Results</vt:lpstr>
      <vt:lpstr>PowerPoint Presentation</vt:lpstr>
      <vt:lpstr>PowerPoint Presentation</vt:lpstr>
      <vt:lpstr>PowerPoint Presentation</vt:lpstr>
      <vt:lpstr>Summary</vt:lpstr>
      <vt:lpstr>Quality assessment tool</vt:lpstr>
      <vt:lpstr>Quality assessment tools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Zhang</dc:creator>
  <cp:lastModifiedBy>Jie Zhang</cp:lastModifiedBy>
  <cp:revision>102</cp:revision>
  <dcterms:created xsi:type="dcterms:W3CDTF">2023-05-24T07:16:49Z</dcterms:created>
  <dcterms:modified xsi:type="dcterms:W3CDTF">2023-06-01T12:16:01Z</dcterms:modified>
</cp:coreProperties>
</file>