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handoutMasterIdLst>
    <p:handoutMasterId r:id="rId15"/>
  </p:handoutMasterIdLst>
  <p:sldIdLst>
    <p:sldId id="289" r:id="rId5"/>
    <p:sldId id="290" r:id="rId6"/>
    <p:sldId id="302" r:id="rId7"/>
    <p:sldId id="301" r:id="rId8"/>
    <p:sldId id="293" r:id="rId9"/>
    <p:sldId id="294" r:id="rId10"/>
    <p:sldId id="303" r:id="rId11"/>
    <p:sldId id="300" r:id="rId12"/>
    <p:sldId id="297" r:id="rId13"/>
    <p:sldId id="29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4" userDrawn="1">
          <p15:clr>
            <a:srgbClr val="A4A3A4"/>
          </p15:clr>
        </p15:guide>
        <p15:guide id="2" pos="576" userDrawn="1">
          <p15:clr>
            <a:srgbClr val="A4A3A4"/>
          </p15:clr>
        </p15:guide>
        <p15:guide id="8" orient="horz" pos="3744" userDrawn="1">
          <p15:clr>
            <a:srgbClr val="A4A3A4"/>
          </p15:clr>
        </p15:guide>
        <p15:guide id="9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725" autoAdjust="0"/>
  </p:normalViewPr>
  <p:slideViewPr>
    <p:cSldViewPr snapToGrid="0" showGuides="1">
      <p:cViewPr varScale="1">
        <p:scale>
          <a:sx n="70" d="100"/>
          <a:sy n="70" d="100"/>
        </p:scale>
        <p:origin x="738" y="60"/>
      </p:cViewPr>
      <p:guideLst>
        <p:guide orient="horz" pos="1344"/>
        <p:guide pos="576"/>
        <p:guide orient="horz" pos="3744"/>
        <p:guide pos="3840"/>
      </p:guideLst>
    </p:cSldViewPr>
  </p:slideViewPr>
  <p:outlineViewPr>
    <p:cViewPr>
      <p:scale>
        <a:sx n="33" d="100"/>
        <a:sy n="33" d="100"/>
      </p:scale>
      <p:origin x="0" y="-593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94" d="100"/>
          <a:sy n="94" d="100"/>
        </p:scale>
        <p:origin x="29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65DC31D-6BBA-1E40-9A7E-1FE0A421F3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09E10C-1649-9148-9887-C4B5DF38CE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65657-3F36-724B-A332-D448C4527D30}" type="datetimeFigureOut">
              <a:t>25-Dec-23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09E7DC-2FE3-FA48-929A-C3D3179E1E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F40692-4B9B-A444-A85B-911AF05DE3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0D8CC-6079-CB40-AF25-90B118481BE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163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0ADDF-D82C-4780-9143-87E5F529D8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8648" y="813816"/>
            <a:ext cx="6400800" cy="640080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text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2B550A-AB53-4D15-A89E-6EEBB5151B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41448" y="1655064"/>
            <a:ext cx="7315200" cy="1143000"/>
          </a:xfrm>
        </p:spPr>
        <p:txBody>
          <a:bodyPr/>
          <a:lstStyle>
            <a:lvl1pPr algn="ctr">
              <a:defRPr sz="8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CDE1EB1-91FE-4CB8-81BD-5BBBFC22C67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98648" y="3027707"/>
            <a:ext cx="6858000" cy="640080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1860281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E11DAB-71A2-44C9-B830-25E19DC583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1"/>
            <a:ext cx="6400800" cy="6858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F9B5FD0-EA88-4EA1-89FF-A0346C36D9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4400" y="2203704"/>
            <a:ext cx="6400800" cy="420624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7116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EE24C-B229-452F-B387-BA3429761C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9119" y="946653"/>
            <a:ext cx="6857999" cy="653547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FCEFA7B-7934-4EAA-8C20-7D9B03B9E5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89120" y="1981933"/>
            <a:ext cx="6858000" cy="423367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2930501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3E35BBCA-FB90-42AF-995A-AA6CE87BD6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3643"/>
          <a:stretch>
            <a:fillRect/>
          </a:stretch>
        </p:blipFill>
        <p:spPr>
          <a:xfrm>
            <a:off x="914400" y="466647"/>
            <a:ext cx="10563726" cy="6391353"/>
          </a:xfrm>
          <a:custGeom>
            <a:avLst/>
            <a:gdLst>
              <a:gd name="connsiteX0" fmla="*/ 0 w 10563726"/>
              <a:gd name="connsiteY0" fmla="*/ 0 h 6391353"/>
              <a:gd name="connsiteX1" fmla="*/ 10563726 w 10563726"/>
              <a:gd name="connsiteY1" fmla="*/ 0 h 6391353"/>
              <a:gd name="connsiteX2" fmla="*/ 10563726 w 10563726"/>
              <a:gd name="connsiteY2" fmla="*/ 6391353 h 6391353"/>
              <a:gd name="connsiteX3" fmla="*/ 0 w 10563726"/>
              <a:gd name="connsiteY3" fmla="*/ 6391353 h 6391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63726" h="6391353">
                <a:moveTo>
                  <a:pt x="0" y="0"/>
                </a:moveTo>
                <a:lnTo>
                  <a:pt x="10563726" y="0"/>
                </a:lnTo>
                <a:lnTo>
                  <a:pt x="10563726" y="6391353"/>
                </a:lnTo>
                <a:lnTo>
                  <a:pt x="0" y="639135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F399BE-6A96-4D58-AF62-861F9AE20C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31718" y="1460692"/>
            <a:ext cx="7772402" cy="685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AE12991-70DA-442D-98F3-67391464635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31720" y="2724912"/>
            <a:ext cx="7772401" cy="36576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F778D16-894A-4379-8B5B-DC2423451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021930" y="2240374"/>
            <a:ext cx="6148139" cy="19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9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5106A418-68CC-4D3D-9032-696498842F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1"/>
            <a:ext cx="6400800" cy="6858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93C440-01C8-4E08-A98E-D76F10D08BF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1913064"/>
            <a:ext cx="6858001" cy="427939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560476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7AA20A23-A33B-4A1B-9162-707282E535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5602"/>
          <a:stretch>
            <a:fillRect/>
          </a:stretch>
        </p:blipFill>
        <p:spPr>
          <a:xfrm>
            <a:off x="1066800" y="523183"/>
            <a:ext cx="10058400" cy="6334817"/>
          </a:xfrm>
          <a:custGeom>
            <a:avLst/>
            <a:gdLst>
              <a:gd name="connsiteX0" fmla="*/ 0 w 10058400"/>
              <a:gd name="connsiteY0" fmla="*/ 0 h 6334817"/>
              <a:gd name="connsiteX1" fmla="*/ 10058400 w 10058400"/>
              <a:gd name="connsiteY1" fmla="*/ 0 h 6334817"/>
              <a:gd name="connsiteX2" fmla="*/ 10058400 w 10058400"/>
              <a:gd name="connsiteY2" fmla="*/ 6334817 h 6334817"/>
              <a:gd name="connsiteX3" fmla="*/ 0 w 10058400"/>
              <a:gd name="connsiteY3" fmla="*/ 6334817 h 6334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58400" h="6334817">
                <a:moveTo>
                  <a:pt x="0" y="0"/>
                </a:moveTo>
                <a:lnTo>
                  <a:pt x="10058400" y="0"/>
                </a:lnTo>
                <a:lnTo>
                  <a:pt x="10058400" y="6334817"/>
                </a:lnTo>
                <a:lnTo>
                  <a:pt x="0" y="6334817"/>
                </a:lnTo>
                <a:close/>
              </a:path>
            </a:pathLst>
          </a:cu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136F446-5EA3-48C4-AA8D-AB9850B03B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31718" y="1460692"/>
            <a:ext cx="7772402" cy="685800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B70600-CFB5-4805-BC68-5AE22166B5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31720" y="2951305"/>
            <a:ext cx="7772400" cy="3456432"/>
          </a:xfrm>
        </p:spPr>
        <p:txBody>
          <a:bodyPr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9C8060D-32CA-4A3C-9EAF-A2D3801AB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021930" y="2240374"/>
            <a:ext cx="6148139" cy="19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22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CC92641-A8C8-41F9-8E1C-7C929693C6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9119" y="946653"/>
            <a:ext cx="6857999" cy="653547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CC55B6-E9DA-4B68-A0D8-957F46B465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89120" y="2062956"/>
            <a:ext cx="6858000" cy="423367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263045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C6103AFC-AC4C-4756-AEEE-B0D669AC8C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4880"/>
          <a:stretch>
            <a:fillRect/>
          </a:stretch>
        </p:blipFill>
        <p:spPr>
          <a:xfrm>
            <a:off x="878302" y="469222"/>
            <a:ext cx="10424160" cy="6388778"/>
          </a:xfrm>
          <a:custGeom>
            <a:avLst/>
            <a:gdLst>
              <a:gd name="connsiteX0" fmla="*/ 0 w 10424160"/>
              <a:gd name="connsiteY0" fmla="*/ 0 h 6388778"/>
              <a:gd name="connsiteX1" fmla="*/ 10424160 w 10424160"/>
              <a:gd name="connsiteY1" fmla="*/ 0 h 6388778"/>
              <a:gd name="connsiteX2" fmla="*/ 10424160 w 10424160"/>
              <a:gd name="connsiteY2" fmla="*/ 6388778 h 6388778"/>
              <a:gd name="connsiteX3" fmla="*/ 0 w 10424160"/>
              <a:gd name="connsiteY3" fmla="*/ 6388778 h 6388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24160" h="6388778">
                <a:moveTo>
                  <a:pt x="0" y="0"/>
                </a:moveTo>
                <a:lnTo>
                  <a:pt x="10424160" y="0"/>
                </a:lnTo>
                <a:lnTo>
                  <a:pt x="10424160" y="6388778"/>
                </a:lnTo>
                <a:lnTo>
                  <a:pt x="0" y="6388778"/>
                </a:lnTo>
                <a:close/>
              </a:path>
            </a:pathLst>
          </a:cu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4604EF9-570E-48F5-BA06-DEB9EB7F7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599" y="1460692"/>
            <a:ext cx="6857999" cy="685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0B30880-FB83-4FD8-B7A4-675D68A479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600" y="2438570"/>
            <a:ext cx="6858000" cy="395020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8381839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9775E2-26ED-4CEF-94F6-7C85D113D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46653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32AB5-76E2-49F4-96EE-B419AF1F0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2294859"/>
            <a:ext cx="10058400" cy="3720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7" r:id="rId3"/>
    <p:sldLayoutId id="2147483662" r:id="rId4"/>
    <p:sldLayoutId id="2147483663" r:id="rId5"/>
    <p:sldLayoutId id="2147483664" r:id="rId6"/>
    <p:sldLayoutId id="2147483665" r:id="rId7"/>
    <p:sldLayoutId id="214748366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6" userDrawn="1">
          <p15:clr>
            <a:srgbClr val="F26B43"/>
          </p15:clr>
        </p15:guide>
        <p15:guide id="2" pos="576" userDrawn="1">
          <p15:clr>
            <a:srgbClr val="F26B43"/>
          </p15:clr>
        </p15:guide>
        <p15:guide id="3" pos="7104" userDrawn="1">
          <p15:clr>
            <a:srgbClr val="F26B43"/>
          </p15:clr>
        </p15:guide>
        <p15:guide id="4" orient="horz" pos="3744" userDrawn="1">
          <p15:clr>
            <a:srgbClr val="F26B43"/>
          </p15:clr>
        </p15:guide>
        <p15:guide id="5" pos="2760" userDrawn="1">
          <p15:clr>
            <a:srgbClr val="F26B43"/>
          </p15:clr>
        </p15:guide>
        <p15:guide id="6" pos="4944" userDrawn="1">
          <p15:clr>
            <a:srgbClr val="F26B43"/>
          </p15:clr>
        </p15:guide>
        <p15:guide id="7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7E3D5-B129-455A-8D61-5DE355CFB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+mj-lt"/>
              </a:rPr>
              <a:t>Elm Elementary School</a:t>
            </a:r>
            <a:br>
              <a:rPr lang="en-US" dirty="0">
                <a:latin typeface="+mj-lt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512D6-1B42-4E1C-AEE3-478A340AC1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Open House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B348B4-1179-40C0-B903-717D79F0A3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September 8, 20xx</a:t>
            </a:r>
          </a:p>
          <a:p>
            <a:endParaRPr lang="en-US" dirty="0"/>
          </a:p>
        </p:txBody>
      </p:sp>
      <p:pic>
        <p:nvPicPr>
          <p:cNvPr id="12" name="Graphic 11" descr="Illustration of a pencil character ">
            <a:extLst>
              <a:ext uri="{FF2B5EF4-FFF2-40B4-BE49-F238E27FC236}">
                <a16:creationId xmlns:a16="http://schemas.microsoft.com/office/drawing/2014/main" id="{937FAC84-23F1-401F-A313-68AD63D60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077964">
            <a:off x="1811563" y="4144102"/>
            <a:ext cx="1155789" cy="1971643"/>
          </a:xfrm>
          <a:prstGeom prst="rect">
            <a:avLst/>
          </a:prstGeom>
        </p:spPr>
      </p:pic>
      <p:pic>
        <p:nvPicPr>
          <p:cNvPr id="8" name="Graphic 7" descr="Illustration of a blue bag of school supplies character ">
            <a:extLst>
              <a:ext uri="{FF2B5EF4-FFF2-40B4-BE49-F238E27FC236}">
                <a16:creationId xmlns:a16="http://schemas.microsoft.com/office/drawing/2014/main" id="{F3A63EAE-D921-4D74-B1C8-6D0E847DFD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22560" y="4391095"/>
            <a:ext cx="2483858" cy="1709233"/>
          </a:xfrm>
          <a:prstGeom prst="rect">
            <a:avLst/>
          </a:prstGeom>
        </p:spPr>
      </p:pic>
      <p:pic>
        <p:nvPicPr>
          <p:cNvPr id="10" name="Graphic 9" descr="Illustration of a purple book character ">
            <a:extLst>
              <a:ext uri="{FF2B5EF4-FFF2-40B4-BE49-F238E27FC236}">
                <a16:creationId xmlns:a16="http://schemas.microsoft.com/office/drawing/2014/main" id="{8A4FC9B1-AAE5-49E7-9209-B1CD7DC8CD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6269620" y="4059937"/>
            <a:ext cx="1775352" cy="2059055"/>
          </a:xfrm>
          <a:prstGeom prst="rect">
            <a:avLst/>
          </a:prstGeom>
        </p:spPr>
      </p:pic>
      <p:pic>
        <p:nvPicPr>
          <p:cNvPr id="6" name="Graphic 5" descr="Illustration of a globe character ">
            <a:extLst>
              <a:ext uri="{FF2B5EF4-FFF2-40B4-BE49-F238E27FC236}">
                <a16:creationId xmlns:a16="http://schemas.microsoft.com/office/drawing/2014/main" id="{A1CF0450-3738-4D52-BF18-A90C1F16AC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08174" y="4442978"/>
            <a:ext cx="2213723" cy="174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550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089901-0028-451D-BEFF-E66F1CA09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Handouts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79B97-A3DA-7541-9D49-39EC686F9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dirty="0"/>
              <a:t>Translate handouts for parents for whom English is a second language.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dirty="0"/>
              <a:t>Handouts might include:</a:t>
            </a:r>
          </a:p>
          <a:p>
            <a:pPr marL="742950" lvl="1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list of school phone numbers, e-mail addresses, and Web site addresses.</a:t>
            </a:r>
          </a:p>
          <a:p>
            <a:pPr marL="742950" lvl="1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Copies of classroom and school policies.</a:t>
            </a:r>
          </a:p>
          <a:p>
            <a:pPr marL="742950" lvl="1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list of materials that children will need for class. </a:t>
            </a:r>
          </a:p>
          <a:p>
            <a:endParaRPr lang="en-US" dirty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35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96520-2640-4559-BAB1-ADE3A7386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Parents!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D39638-AED5-4483-9DDA-49E033B811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4400" y="1949061"/>
            <a:ext cx="6400800" cy="4206240"/>
          </a:xfrm>
        </p:spPr>
        <p:txBody>
          <a:bodyPr/>
          <a:lstStyle/>
          <a:p>
            <a:pPr marL="342900" indent="-342900" algn="l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Welcome parents to your classroom.</a:t>
            </a:r>
          </a:p>
          <a:p>
            <a:pPr marL="342900" indent="-342900" algn="l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List the goals for the open house:</a:t>
            </a:r>
          </a:p>
          <a:p>
            <a:pPr marL="742950" lvl="1" indent="-285750" algn="l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help parents understand the work their child will be doing throughout the school year.</a:t>
            </a:r>
          </a:p>
          <a:p>
            <a:pPr marL="742950" lvl="1" indent="-285750" algn="l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explain your expectations of their child.</a:t>
            </a:r>
          </a:p>
          <a:p>
            <a:pPr marL="742950" lvl="1" indent="-285750" algn="l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share information about how parents can support their child’s learning.</a:t>
            </a:r>
          </a:p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55DC304-4CC2-4AA6-99F0-241F19673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79457" y="0"/>
            <a:ext cx="3981702" cy="6858000"/>
          </a:xfrm>
          <a:custGeom>
            <a:avLst/>
            <a:gdLst>
              <a:gd name="connsiteX0" fmla="*/ 2056998 w 4367464"/>
              <a:gd name="connsiteY0" fmla="*/ 0 h 6858000"/>
              <a:gd name="connsiteX1" fmla="*/ 4367464 w 4367464"/>
              <a:gd name="connsiteY1" fmla="*/ 0 h 6858000"/>
              <a:gd name="connsiteX2" fmla="*/ 4367464 w 4367464"/>
              <a:gd name="connsiteY2" fmla="*/ 6858000 h 6858000"/>
              <a:gd name="connsiteX3" fmla="*/ 2783919 w 4367464"/>
              <a:gd name="connsiteY3" fmla="*/ 6858000 h 6858000"/>
              <a:gd name="connsiteX4" fmla="*/ 2752534 w 4367464"/>
              <a:gd name="connsiteY4" fmla="*/ 6850757 h 6858000"/>
              <a:gd name="connsiteX5" fmla="*/ 0 w 4367464"/>
              <a:gd name="connsiteY5" fmla="*/ 3296654 h 6858000"/>
              <a:gd name="connsiteX6" fmla="*/ 1920467 w 4367464"/>
              <a:gd name="connsiteY6" fmla="*/ 69927 h 6858000"/>
              <a:gd name="connsiteX0" fmla="*/ 2056998 w 4367464"/>
              <a:gd name="connsiteY0" fmla="*/ 0 h 6858000"/>
              <a:gd name="connsiteX1" fmla="*/ 4367464 w 4367464"/>
              <a:gd name="connsiteY1" fmla="*/ 0 h 6858000"/>
              <a:gd name="connsiteX2" fmla="*/ 3981702 w 4367464"/>
              <a:gd name="connsiteY2" fmla="*/ 6843712 h 6858000"/>
              <a:gd name="connsiteX3" fmla="*/ 2783919 w 4367464"/>
              <a:gd name="connsiteY3" fmla="*/ 6858000 h 6858000"/>
              <a:gd name="connsiteX4" fmla="*/ 2752534 w 4367464"/>
              <a:gd name="connsiteY4" fmla="*/ 6850757 h 6858000"/>
              <a:gd name="connsiteX5" fmla="*/ 0 w 4367464"/>
              <a:gd name="connsiteY5" fmla="*/ 3296654 h 6858000"/>
              <a:gd name="connsiteX6" fmla="*/ 1920467 w 4367464"/>
              <a:gd name="connsiteY6" fmla="*/ 69927 h 6858000"/>
              <a:gd name="connsiteX7" fmla="*/ 2056998 w 4367464"/>
              <a:gd name="connsiteY7" fmla="*/ 0 h 6858000"/>
              <a:gd name="connsiteX0" fmla="*/ 2056998 w 3981702"/>
              <a:gd name="connsiteY0" fmla="*/ 28575 h 6886575"/>
              <a:gd name="connsiteX1" fmla="*/ 3881689 w 3981702"/>
              <a:gd name="connsiteY1" fmla="*/ 0 h 6886575"/>
              <a:gd name="connsiteX2" fmla="*/ 3981702 w 3981702"/>
              <a:gd name="connsiteY2" fmla="*/ 6872287 h 6886575"/>
              <a:gd name="connsiteX3" fmla="*/ 2783919 w 3981702"/>
              <a:gd name="connsiteY3" fmla="*/ 6886575 h 6886575"/>
              <a:gd name="connsiteX4" fmla="*/ 2752534 w 3981702"/>
              <a:gd name="connsiteY4" fmla="*/ 6879332 h 6886575"/>
              <a:gd name="connsiteX5" fmla="*/ 0 w 3981702"/>
              <a:gd name="connsiteY5" fmla="*/ 3325229 h 6886575"/>
              <a:gd name="connsiteX6" fmla="*/ 1920467 w 3981702"/>
              <a:gd name="connsiteY6" fmla="*/ 98502 h 6886575"/>
              <a:gd name="connsiteX7" fmla="*/ 2056998 w 3981702"/>
              <a:gd name="connsiteY7" fmla="*/ 28575 h 6886575"/>
              <a:gd name="connsiteX0" fmla="*/ 2056998 w 3981702"/>
              <a:gd name="connsiteY0" fmla="*/ 14287 h 6872287"/>
              <a:gd name="connsiteX1" fmla="*/ 3967414 w 3981702"/>
              <a:gd name="connsiteY1" fmla="*/ 0 h 6872287"/>
              <a:gd name="connsiteX2" fmla="*/ 3981702 w 3981702"/>
              <a:gd name="connsiteY2" fmla="*/ 6857999 h 6872287"/>
              <a:gd name="connsiteX3" fmla="*/ 2783919 w 3981702"/>
              <a:gd name="connsiteY3" fmla="*/ 6872287 h 6872287"/>
              <a:gd name="connsiteX4" fmla="*/ 2752534 w 3981702"/>
              <a:gd name="connsiteY4" fmla="*/ 6865044 h 6872287"/>
              <a:gd name="connsiteX5" fmla="*/ 0 w 3981702"/>
              <a:gd name="connsiteY5" fmla="*/ 3310941 h 6872287"/>
              <a:gd name="connsiteX6" fmla="*/ 1920467 w 3981702"/>
              <a:gd name="connsiteY6" fmla="*/ 84214 h 6872287"/>
              <a:gd name="connsiteX7" fmla="*/ 2056998 w 3981702"/>
              <a:gd name="connsiteY7" fmla="*/ 14287 h 6872287"/>
              <a:gd name="connsiteX0" fmla="*/ 2056998 w 4039095"/>
              <a:gd name="connsiteY0" fmla="*/ 14287 h 6872287"/>
              <a:gd name="connsiteX1" fmla="*/ 4038852 w 4039095"/>
              <a:gd name="connsiteY1" fmla="*/ 0 h 6872287"/>
              <a:gd name="connsiteX2" fmla="*/ 3981702 w 4039095"/>
              <a:gd name="connsiteY2" fmla="*/ 6857999 h 6872287"/>
              <a:gd name="connsiteX3" fmla="*/ 2783919 w 4039095"/>
              <a:gd name="connsiteY3" fmla="*/ 6872287 h 6872287"/>
              <a:gd name="connsiteX4" fmla="*/ 2752534 w 4039095"/>
              <a:gd name="connsiteY4" fmla="*/ 6865044 h 6872287"/>
              <a:gd name="connsiteX5" fmla="*/ 0 w 4039095"/>
              <a:gd name="connsiteY5" fmla="*/ 3310941 h 6872287"/>
              <a:gd name="connsiteX6" fmla="*/ 1920467 w 4039095"/>
              <a:gd name="connsiteY6" fmla="*/ 84214 h 6872287"/>
              <a:gd name="connsiteX7" fmla="*/ 2056998 w 4039095"/>
              <a:gd name="connsiteY7" fmla="*/ 14287 h 6872287"/>
              <a:gd name="connsiteX0" fmla="*/ 2056998 w 3981702"/>
              <a:gd name="connsiteY0" fmla="*/ 0 h 6858000"/>
              <a:gd name="connsiteX1" fmla="*/ 3953127 w 3981702"/>
              <a:gd name="connsiteY1" fmla="*/ 0 h 6858000"/>
              <a:gd name="connsiteX2" fmla="*/ 3981702 w 3981702"/>
              <a:gd name="connsiteY2" fmla="*/ 6843712 h 6858000"/>
              <a:gd name="connsiteX3" fmla="*/ 2783919 w 3981702"/>
              <a:gd name="connsiteY3" fmla="*/ 6858000 h 6858000"/>
              <a:gd name="connsiteX4" fmla="*/ 2752534 w 3981702"/>
              <a:gd name="connsiteY4" fmla="*/ 6850757 h 6858000"/>
              <a:gd name="connsiteX5" fmla="*/ 0 w 3981702"/>
              <a:gd name="connsiteY5" fmla="*/ 3296654 h 6858000"/>
              <a:gd name="connsiteX6" fmla="*/ 1920467 w 3981702"/>
              <a:gd name="connsiteY6" fmla="*/ 69927 h 6858000"/>
              <a:gd name="connsiteX7" fmla="*/ 2056998 w 3981702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1702" h="6858000">
                <a:moveTo>
                  <a:pt x="2056998" y="0"/>
                </a:moveTo>
                <a:lnTo>
                  <a:pt x="3953127" y="0"/>
                </a:lnTo>
                <a:cubicBezTo>
                  <a:pt x="3957890" y="2286000"/>
                  <a:pt x="3976939" y="4557712"/>
                  <a:pt x="3981702" y="6843712"/>
                </a:cubicBezTo>
                <a:lnTo>
                  <a:pt x="2783919" y="6858000"/>
                </a:lnTo>
                <a:lnTo>
                  <a:pt x="2752534" y="6850757"/>
                </a:lnTo>
                <a:cubicBezTo>
                  <a:pt x="1169639" y="6443496"/>
                  <a:pt x="0" y="5006667"/>
                  <a:pt x="0" y="3296654"/>
                </a:cubicBezTo>
                <a:cubicBezTo>
                  <a:pt x="0" y="1903310"/>
                  <a:pt x="776551" y="691340"/>
                  <a:pt x="1920467" y="69927"/>
                </a:cubicBezTo>
                <a:lnTo>
                  <a:pt x="205699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Graphic 9" descr="Illustration of a blue bag of school supplies character ">
            <a:extLst>
              <a:ext uri="{FF2B5EF4-FFF2-40B4-BE49-F238E27FC236}">
                <a16:creationId xmlns:a16="http://schemas.microsoft.com/office/drawing/2014/main" id="{6F5EC1ED-E527-4E5A-A0D8-3D0719060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48159" y="2203704"/>
            <a:ext cx="3444298" cy="242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52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61755D0-5562-4A11-BF40-227C0B57E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Curriculum Goals</a:t>
            </a:r>
          </a:p>
        </p:txBody>
      </p:sp>
      <p:sp>
        <p:nvSpPr>
          <p:cNvPr id="6" name="Freeform: Shape 14">
            <a:extLst>
              <a:ext uri="{FF2B5EF4-FFF2-40B4-BE49-F238E27FC236}">
                <a16:creationId xmlns:a16="http://schemas.microsoft.com/office/drawing/2014/main" id="{868E2822-F0BF-D949-B8E2-C5C9D5994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-28576" y="0"/>
            <a:ext cx="3987118" cy="6867328"/>
          </a:xfrm>
          <a:custGeom>
            <a:avLst/>
            <a:gdLst>
              <a:gd name="connsiteX0" fmla="*/ 2056998 w 4367464"/>
              <a:gd name="connsiteY0" fmla="*/ 0 h 6858000"/>
              <a:gd name="connsiteX1" fmla="*/ 4367464 w 4367464"/>
              <a:gd name="connsiteY1" fmla="*/ 0 h 6858000"/>
              <a:gd name="connsiteX2" fmla="*/ 4367464 w 4367464"/>
              <a:gd name="connsiteY2" fmla="*/ 6858000 h 6858000"/>
              <a:gd name="connsiteX3" fmla="*/ 2783919 w 4367464"/>
              <a:gd name="connsiteY3" fmla="*/ 6858000 h 6858000"/>
              <a:gd name="connsiteX4" fmla="*/ 2752534 w 4367464"/>
              <a:gd name="connsiteY4" fmla="*/ 6850757 h 6858000"/>
              <a:gd name="connsiteX5" fmla="*/ 0 w 4367464"/>
              <a:gd name="connsiteY5" fmla="*/ 3296654 h 6858000"/>
              <a:gd name="connsiteX6" fmla="*/ 1920467 w 4367464"/>
              <a:gd name="connsiteY6" fmla="*/ 69927 h 6858000"/>
              <a:gd name="connsiteX0" fmla="*/ 2056998 w 4367464"/>
              <a:gd name="connsiteY0" fmla="*/ 0 h 6858000"/>
              <a:gd name="connsiteX1" fmla="*/ 4367464 w 4367464"/>
              <a:gd name="connsiteY1" fmla="*/ 0 h 6858000"/>
              <a:gd name="connsiteX2" fmla="*/ 3981702 w 4367464"/>
              <a:gd name="connsiteY2" fmla="*/ 6843712 h 6858000"/>
              <a:gd name="connsiteX3" fmla="*/ 2783919 w 4367464"/>
              <a:gd name="connsiteY3" fmla="*/ 6858000 h 6858000"/>
              <a:gd name="connsiteX4" fmla="*/ 2752534 w 4367464"/>
              <a:gd name="connsiteY4" fmla="*/ 6850757 h 6858000"/>
              <a:gd name="connsiteX5" fmla="*/ 0 w 4367464"/>
              <a:gd name="connsiteY5" fmla="*/ 3296654 h 6858000"/>
              <a:gd name="connsiteX6" fmla="*/ 1920467 w 4367464"/>
              <a:gd name="connsiteY6" fmla="*/ 69927 h 6858000"/>
              <a:gd name="connsiteX7" fmla="*/ 2056998 w 4367464"/>
              <a:gd name="connsiteY7" fmla="*/ 0 h 6858000"/>
              <a:gd name="connsiteX0" fmla="*/ 2056998 w 3981702"/>
              <a:gd name="connsiteY0" fmla="*/ 28575 h 6886575"/>
              <a:gd name="connsiteX1" fmla="*/ 3881689 w 3981702"/>
              <a:gd name="connsiteY1" fmla="*/ 0 h 6886575"/>
              <a:gd name="connsiteX2" fmla="*/ 3981702 w 3981702"/>
              <a:gd name="connsiteY2" fmla="*/ 6872287 h 6886575"/>
              <a:gd name="connsiteX3" fmla="*/ 2783919 w 3981702"/>
              <a:gd name="connsiteY3" fmla="*/ 6886575 h 6886575"/>
              <a:gd name="connsiteX4" fmla="*/ 2752534 w 3981702"/>
              <a:gd name="connsiteY4" fmla="*/ 6879332 h 6886575"/>
              <a:gd name="connsiteX5" fmla="*/ 0 w 3981702"/>
              <a:gd name="connsiteY5" fmla="*/ 3325229 h 6886575"/>
              <a:gd name="connsiteX6" fmla="*/ 1920467 w 3981702"/>
              <a:gd name="connsiteY6" fmla="*/ 98502 h 6886575"/>
              <a:gd name="connsiteX7" fmla="*/ 2056998 w 3981702"/>
              <a:gd name="connsiteY7" fmla="*/ 28575 h 6886575"/>
              <a:gd name="connsiteX0" fmla="*/ 2056998 w 3981702"/>
              <a:gd name="connsiteY0" fmla="*/ 14287 h 6872287"/>
              <a:gd name="connsiteX1" fmla="*/ 3967414 w 3981702"/>
              <a:gd name="connsiteY1" fmla="*/ 0 h 6872287"/>
              <a:gd name="connsiteX2" fmla="*/ 3981702 w 3981702"/>
              <a:gd name="connsiteY2" fmla="*/ 6857999 h 6872287"/>
              <a:gd name="connsiteX3" fmla="*/ 2783919 w 3981702"/>
              <a:gd name="connsiteY3" fmla="*/ 6872287 h 6872287"/>
              <a:gd name="connsiteX4" fmla="*/ 2752534 w 3981702"/>
              <a:gd name="connsiteY4" fmla="*/ 6865044 h 6872287"/>
              <a:gd name="connsiteX5" fmla="*/ 0 w 3981702"/>
              <a:gd name="connsiteY5" fmla="*/ 3310941 h 6872287"/>
              <a:gd name="connsiteX6" fmla="*/ 1920467 w 3981702"/>
              <a:gd name="connsiteY6" fmla="*/ 84214 h 6872287"/>
              <a:gd name="connsiteX7" fmla="*/ 2056998 w 3981702"/>
              <a:gd name="connsiteY7" fmla="*/ 14287 h 6872287"/>
              <a:gd name="connsiteX0" fmla="*/ 2056998 w 4039095"/>
              <a:gd name="connsiteY0" fmla="*/ 14287 h 6872287"/>
              <a:gd name="connsiteX1" fmla="*/ 4038852 w 4039095"/>
              <a:gd name="connsiteY1" fmla="*/ 0 h 6872287"/>
              <a:gd name="connsiteX2" fmla="*/ 3981702 w 4039095"/>
              <a:gd name="connsiteY2" fmla="*/ 6857999 h 6872287"/>
              <a:gd name="connsiteX3" fmla="*/ 2783919 w 4039095"/>
              <a:gd name="connsiteY3" fmla="*/ 6872287 h 6872287"/>
              <a:gd name="connsiteX4" fmla="*/ 2752534 w 4039095"/>
              <a:gd name="connsiteY4" fmla="*/ 6865044 h 6872287"/>
              <a:gd name="connsiteX5" fmla="*/ 0 w 4039095"/>
              <a:gd name="connsiteY5" fmla="*/ 3310941 h 6872287"/>
              <a:gd name="connsiteX6" fmla="*/ 1920467 w 4039095"/>
              <a:gd name="connsiteY6" fmla="*/ 84214 h 6872287"/>
              <a:gd name="connsiteX7" fmla="*/ 2056998 w 4039095"/>
              <a:gd name="connsiteY7" fmla="*/ 14287 h 6872287"/>
              <a:gd name="connsiteX0" fmla="*/ 2056998 w 3981702"/>
              <a:gd name="connsiteY0" fmla="*/ 0 h 6858000"/>
              <a:gd name="connsiteX1" fmla="*/ 3953127 w 3981702"/>
              <a:gd name="connsiteY1" fmla="*/ 0 h 6858000"/>
              <a:gd name="connsiteX2" fmla="*/ 3981702 w 3981702"/>
              <a:gd name="connsiteY2" fmla="*/ 6843712 h 6858000"/>
              <a:gd name="connsiteX3" fmla="*/ 2783919 w 3981702"/>
              <a:gd name="connsiteY3" fmla="*/ 6858000 h 6858000"/>
              <a:gd name="connsiteX4" fmla="*/ 2752534 w 3981702"/>
              <a:gd name="connsiteY4" fmla="*/ 6850757 h 6858000"/>
              <a:gd name="connsiteX5" fmla="*/ 0 w 3981702"/>
              <a:gd name="connsiteY5" fmla="*/ 3296654 h 6858000"/>
              <a:gd name="connsiteX6" fmla="*/ 1920467 w 3981702"/>
              <a:gd name="connsiteY6" fmla="*/ 69927 h 6858000"/>
              <a:gd name="connsiteX7" fmla="*/ 2056998 w 3981702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1702" h="6858000">
                <a:moveTo>
                  <a:pt x="2056998" y="0"/>
                </a:moveTo>
                <a:lnTo>
                  <a:pt x="3953127" y="0"/>
                </a:lnTo>
                <a:cubicBezTo>
                  <a:pt x="3957890" y="2286000"/>
                  <a:pt x="3976939" y="4557712"/>
                  <a:pt x="3981702" y="6843712"/>
                </a:cubicBezTo>
                <a:lnTo>
                  <a:pt x="2783919" y="6858000"/>
                </a:lnTo>
                <a:lnTo>
                  <a:pt x="2752534" y="6850757"/>
                </a:lnTo>
                <a:cubicBezTo>
                  <a:pt x="1169639" y="6443496"/>
                  <a:pt x="0" y="5006667"/>
                  <a:pt x="0" y="3296654"/>
                </a:cubicBezTo>
                <a:cubicBezTo>
                  <a:pt x="0" y="1903310"/>
                  <a:pt x="776551" y="691340"/>
                  <a:pt x="1920467" y="69927"/>
                </a:cubicBezTo>
                <a:lnTo>
                  <a:pt x="205699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phic 4" descr="Illustration of a purple book character">
            <a:extLst>
              <a:ext uri="{FF2B5EF4-FFF2-40B4-BE49-F238E27FC236}">
                <a16:creationId xmlns:a16="http://schemas.microsoft.com/office/drawing/2014/main" id="{66D65075-912A-0B45-A895-6C8FA62F3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88912" y="2074690"/>
            <a:ext cx="2240025" cy="270861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50585-CA92-EB41-9898-BB8983638A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9120" y="1935634"/>
            <a:ext cx="6858000" cy="4233672"/>
          </a:xfrm>
        </p:spPr>
        <p:txBody>
          <a:bodyPr/>
          <a:lstStyle/>
          <a:p>
            <a:pPr marL="342900" indent="-34290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dirty="0"/>
              <a:t>Describe what the students will study during the school year, including the overall curriculum plans and goals.</a:t>
            </a:r>
          </a:p>
          <a:p>
            <a:pPr marL="342900" indent="-34290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dirty="0"/>
              <a:t>Include a detailed, colorful syllabus for parents to take home. </a:t>
            </a:r>
          </a:p>
          <a:p>
            <a:pPr marL="342900" indent="-34290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dirty="0"/>
              <a:t>Suggest ways that parents can help their child learn, such as reading together for 20 minutes a day.</a:t>
            </a:r>
          </a:p>
          <a:p>
            <a:pPr marL="342900" indent="-34290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dirty="0"/>
              <a:t>Use more than one slide to cover this information.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736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4B320A-560D-4493-AA6A-79A2C8DC3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In-class Activity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2FFE3-A7C7-9249-96D4-8D9AC15E01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ts val="2800"/>
              </a:lnSpc>
            </a:pPr>
            <a:r>
              <a:rPr lang="en-US" dirty="0"/>
              <a:t>Invite parents to take part in an activity, and then discuss it. Some ideas include: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Solving a math problem, such as estimating the number of beans in a jar.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Writing an encouraging letter to their child. 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Going on a classroom scavenger hunt for their child's work, the books their child likes best, and messages from their child. </a:t>
            </a:r>
          </a:p>
          <a:p>
            <a:endParaRPr lang="en-US" dirty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39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D4A52C-1616-4DE9-8F38-FB14C8732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Information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163D03-0474-4A43-A81C-E7FC3027F2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4400" y="1913294"/>
            <a:ext cx="6400800" cy="4206240"/>
          </a:xfrm>
        </p:spPr>
        <p:txBody>
          <a:bodyPr/>
          <a:lstStyle/>
          <a:p>
            <a:pPr marL="285750" indent="-285750" algn="l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Explain how students will be evaluated and graded.</a:t>
            </a:r>
          </a:p>
          <a:p>
            <a:pPr marL="285750" indent="-285750" algn="l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Tell parents when report cards and progress reports will be sent home.</a:t>
            </a:r>
          </a:p>
          <a:p>
            <a:pPr marL="285750" indent="-285750" algn="l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Describe the amount of homework students can expect.</a:t>
            </a:r>
          </a:p>
          <a:p>
            <a:pPr marL="285750" indent="-285750" algn="l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Provide a calendar of upcoming events, such as class field trips and parent-teacher conferences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4E64823-B1F6-4468-BC94-C8D367B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37692" y="1714500"/>
            <a:ext cx="3429000" cy="3429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 descr="Illustration of a globe character ">
            <a:extLst>
              <a:ext uri="{FF2B5EF4-FFF2-40B4-BE49-F238E27FC236}">
                <a16:creationId xmlns:a16="http://schemas.microsoft.com/office/drawing/2014/main" id="{ABDECD10-E1E7-4208-B869-09373BB9D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9672" y="2491609"/>
            <a:ext cx="2645040" cy="208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46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B7C4AF-BB0C-400D-A8AA-F137B0266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Rules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4F2D27-80D1-43A4-B893-7086233F71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6716" y="1714500"/>
            <a:ext cx="3429000" cy="3429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 descr="Illustration of a ruler character ">
            <a:extLst>
              <a:ext uri="{FF2B5EF4-FFF2-40B4-BE49-F238E27FC236}">
                <a16:creationId xmlns:a16="http://schemas.microsoft.com/office/drawing/2014/main" id="{4B6C31E8-1BAB-42D1-B428-60F38E95B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423556" flipH="1">
            <a:off x="900791" y="3052708"/>
            <a:ext cx="3041146" cy="96426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62FEA6-8248-4738-93E1-2DBD6D4DB6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9120" y="1947209"/>
            <a:ext cx="6858000" cy="4233672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dirty="0"/>
              <a:t>Explain the behavior you expect in your classroom. </a:t>
            </a:r>
          </a:p>
          <a:p>
            <a:pPr marL="342900" indent="-342900" algn="l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dirty="0"/>
              <a:t>Your class rules might include:</a:t>
            </a:r>
          </a:p>
          <a:p>
            <a:pPr marL="800100" lvl="1" indent="-342900" algn="l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 respectful.</a:t>
            </a:r>
          </a:p>
          <a:p>
            <a:pPr marL="800100" lvl="1" indent="-342900" algn="l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 responsible.</a:t>
            </a:r>
          </a:p>
          <a:p>
            <a:pPr marL="800100" lvl="1" indent="-342900" algn="l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Follow directions.</a:t>
            </a:r>
          </a:p>
          <a:p>
            <a:pPr marL="800100" lvl="1" indent="-342900" algn="l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 punctual.</a:t>
            </a:r>
          </a:p>
          <a:p>
            <a:pPr marL="800100" lvl="1" indent="-342900" algn="l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 organized.</a:t>
            </a:r>
          </a:p>
          <a:p>
            <a:pPr marL="800100" lvl="1" indent="-342900" algn="l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 a self-starter.</a:t>
            </a:r>
          </a:p>
          <a:p>
            <a:pPr marL="800100" lvl="1" indent="-342900" algn="l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 prepared.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698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917F77-243B-4BBF-93F5-981B78189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School Policies</a:t>
            </a:r>
          </a:p>
        </p:txBody>
      </p:sp>
      <p:sp>
        <p:nvSpPr>
          <p:cNvPr id="6" name="Freeform: Shape 14">
            <a:extLst>
              <a:ext uri="{FF2B5EF4-FFF2-40B4-BE49-F238E27FC236}">
                <a16:creationId xmlns:a16="http://schemas.microsoft.com/office/drawing/2014/main" id="{868E2822-F0BF-D949-B8E2-C5C9D5994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flipH="1">
            <a:off x="-81024" y="0"/>
            <a:ext cx="4023360" cy="6929752"/>
          </a:xfrm>
          <a:custGeom>
            <a:avLst/>
            <a:gdLst>
              <a:gd name="connsiteX0" fmla="*/ 2056998 w 4367464"/>
              <a:gd name="connsiteY0" fmla="*/ 0 h 6858000"/>
              <a:gd name="connsiteX1" fmla="*/ 4367464 w 4367464"/>
              <a:gd name="connsiteY1" fmla="*/ 0 h 6858000"/>
              <a:gd name="connsiteX2" fmla="*/ 4367464 w 4367464"/>
              <a:gd name="connsiteY2" fmla="*/ 6858000 h 6858000"/>
              <a:gd name="connsiteX3" fmla="*/ 2783919 w 4367464"/>
              <a:gd name="connsiteY3" fmla="*/ 6858000 h 6858000"/>
              <a:gd name="connsiteX4" fmla="*/ 2752534 w 4367464"/>
              <a:gd name="connsiteY4" fmla="*/ 6850757 h 6858000"/>
              <a:gd name="connsiteX5" fmla="*/ 0 w 4367464"/>
              <a:gd name="connsiteY5" fmla="*/ 3296654 h 6858000"/>
              <a:gd name="connsiteX6" fmla="*/ 1920467 w 4367464"/>
              <a:gd name="connsiteY6" fmla="*/ 69927 h 6858000"/>
              <a:gd name="connsiteX0" fmla="*/ 2056998 w 4367464"/>
              <a:gd name="connsiteY0" fmla="*/ 0 h 6858000"/>
              <a:gd name="connsiteX1" fmla="*/ 4367464 w 4367464"/>
              <a:gd name="connsiteY1" fmla="*/ 0 h 6858000"/>
              <a:gd name="connsiteX2" fmla="*/ 3981702 w 4367464"/>
              <a:gd name="connsiteY2" fmla="*/ 6843712 h 6858000"/>
              <a:gd name="connsiteX3" fmla="*/ 2783919 w 4367464"/>
              <a:gd name="connsiteY3" fmla="*/ 6858000 h 6858000"/>
              <a:gd name="connsiteX4" fmla="*/ 2752534 w 4367464"/>
              <a:gd name="connsiteY4" fmla="*/ 6850757 h 6858000"/>
              <a:gd name="connsiteX5" fmla="*/ 0 w 4367464"/>
              <a:gd name="connsiteY5" fmla="*/ 3296654 h 6858000"/>
              <a:gd name="connsiteX6" fmla="*/ 1920467 w 4367464"/>
              <a:gd name="connsiteY6" fmla="*/ 69927 h 6858000"/>
              <a:gd name="connsiteX7" fmla="*/ 2056998 w 4367464"/>
              <a:gd name="connsiteY7" fmla="*/ 0 h 6858000"/>
              <a:gd name="connsiteX0" fmla="*/ 2056998 w 3981702"/>
              <a:gd name="connsiteY0" fmla="*/ 28575 h 6886575"/>
              <a:gd name="connsiteX1" fmla="*/ 3881689 w 3981702"/>
              <a:gd name="connsiteY1" fmla="*/ 0 h 6886575"/>
              <a:gd name="connsiteX2" fmla="*/ 3981702 w 3981702"/>
              <a:gd name="connsiteY2" fmla="*/ 6872287 h 6886575"/>
              <a:gd name="connsiteX3" fmla="*/ 2783919 w 3981702"/>
              <a:gd name="connsiteY3" fmla="*/ 6886575 h 6886575"/>
              <a:gd name="connsiteX4" fmla="*/ 2752534 w 3981702"/>
              <a:gd name="connsiteY4" fmla="*/ 6879332 h 6886575"/>
              <a:gd name="connsiteX5" fmla="*/ 0 w 3981702"/>
              <a:gd name="connsiteY5" fmla="*/ 3325229 h 6886575"/>
              <a:gd name="connsiteX6" fmla="*/ 1920467 w 3981702"/>
              <a:gd name="connsiteY6" fmla="*/ 98502 h 6886575"/>
              <a:gd name="connsiteX7" fmla="*/ 2056998 w 3981702"/>
              <a:gd name="connsiteY7" fmla="*/ 28575 h 6886575"/>
              <a:gd name="connsiteX0" fmla="*/ 2056998 w 3981702"/>
              <a:gd name="connsiteY0" fmla="*/ 14287 h 6872287"/>
              <a:gd name="connsiteX1" fmla="*/ 3967414 w 3981702"/>
              <a:gd name="connsiteY1" fmla="*/ 0 h 6872287"/>
              <a:gd name="connsiteX2" fmla="*/ 3981702 w 3981702"/>
              <a:gd name="connsiteY2" fmla="*/ 6857999 h 6872287"/>
              <a:gd name="connsiteX3" fmla="*/ 2783919 w 3981702"/>
              <a:gd name="connsiteY3" fmla="*/ 6872287 h 6872287"/>
              <a:gd name="connsiteX4" fmla="*/ 2752534 w 3981702"/>
              <a:gd name="connsiteY4" fmla="*/ 6865044 h 6872287"/>
              <a:gd name="connsiteX5" fmla="*/ 0 w 3981702"/>
              <a:gd name="connsiteY5" fmla="*/ 3310941 h 6872287"/>
              <a:gd name="connsiteX6" fmla="*/ 1920467 w 3981702"/>
              <a:gd name="connsiteY6" fmla="*/ 84214 h 6872287"/>
              <a:gd name="connsiteX7" fmla="*/ 2056998 w 3981702"/>
              <a:gd name="connsiteY7" fmla="*/ 14287 h 6872287"/>
              <a:gd name="connsiteX0" fmla="*/ 2056998 w 4039095"/>
              <a:gd name="connsiteY0" fmla="*/ 14287 h 6872287"/>
              <a:gd name="connsiteX1" fmla="*/ 4038852 w 4039095"/>
              <a:gd name="connsiteY1" fmla="*/ 0 h 6872287"/>
              <a:gd name="connsiteX2" fmla="*/ 3981702 w 4039095"/>
              <a:gd name="connsiteY2" fmla="*/ 6857999 h 6872287"/>
              <a:gd name="connsiteX3" fmla="*/ 2783919 w 4039095"/>
              <a:gd name="connsiteY3" fmla="*/ 6872287 h 6872287"/>
              <a:gd name="connsiteX4" fmla="*/ 2752534 w 4039095"/>
              <a:gd name="connsiteY4" fmla="*/ 6865044 h 6872287"/>
              <a:gd name="connsiteX5" fmla="*/ 0 w 4039095"/>
              <a:gd name="connsiteY5" fmla="*/ 3310941 h 6872287"/>
              <a:gd name="connsiteX6" fmla="*/ 1920467 w 4039095"/>
              <a:gd name="connsiteY6" fmla="*/ 84214 h 6872287"/>
              <a:gd name="connsiteX7" fmla="*/ 2056998 w 4039095"/>
              <a:gd name="connsiteY7" fmla="*/ 14287 h 6872287"/>
              <a:gd name="connsiteX0" fmla="*/ 2056998 w 3981702"/>
              <a:gd name="connsiteY0" fmla="*/ 0 h 6858000"/>
              <a:gd name="connsiteX1" fmla="*/ 3953127 w 3981702"/>
              <a:gd name="connsiteY1" fmla="*/ 0 h 6858000"/>
              <a:gd name="connsiteX2" fmla="*/ 3981702 w 3981702"/>
              <a:gd name="connsiteY2" fmla="*/ 6843712 h 6858000"/>
              <a:gd name="connsiteX3" fmla="*/ 2783919 w 3981702"/>
              <a:gd name="connsiteY3" fmla="*/ 6858000 h 6858000"/>
              <a:gd name="connsiteX4" fmla="*/ 2752534 w 3981702"/>
              <a:gd name="connsiteY4" fmla="*/ 6850757 h 6858000"/>
              <a:gd name="connsiteX5" fmla="*/ 0 w 3981702"/>
              <a:gd name="connsiteY5" fmla="*/ 3296654 h 6858000"/>
              <a:gd name="connsiteX6" fmla="*/ 1920467 w 3981702"/>
              <a:gd name="connsiteY6" fmla="*/ 69927 h 6858000"/>
              <a:gd name="connsiteX7" fmla="*/ 2056998 w 3981702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1702" h="6858000">
                <a:moveTo>
                  <a:pt x="2056998" y="0"/>
                </a:moveTo>
                <a:lnTo>
                  <a:pt x="3953127" y="0"/>
                </a:lnTo>
                <a:cubicBezTo>
                  <a:pt x="3957890" y="2286000"/>
                  <a:pt x="3976939" y="4557712"/>
                  <a:pt x="3981702" y="6843712"/>
                </a:cubicBezTo>
                <a:lnTo>
                  <a:pt x="2783919" y="6858000"/>
                </a:lnTo>
                <a:lnTo>
                  <a:pt x="2752534" y="6850757"/>
                </a:lnTo>
                <a:cubicBezTo>
                  <a:pt x="1169639" y="6443496"/>
                  <a:pt x="0" y="5006667"/>
                  <a:pt x="0" y="3296654"/>
                </a:cubicBezTo>
                <a:cubicBezTo>
                  <a:pt x="0" y="1903310"/>
                  <a:pt x="776551" y="691340"/>
                  <a:pt x="1920467" y="69927"/>
                </a:cubicBezTo>
                <a:lnTo>
                  <a:pt x="2056998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Illustration of a pencil character ">
            <a:extLst>
              <a:ext uri="{FF2B5EF4-FFF2-40B4-BE49-F238E27FC236}">
                <a16:creationId xmlns:a16="http://schemas.microsoft.com/office/drawing/2014/main" id="{222ABB80-F4BD-D04A-9014-C1E1AC279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92209">
            <a:off x="715004" y="1795108"/>
            <a:ext cx="1915595" cy="326778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50585-CA92-EB41-9898-BB8983638A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9120" y="1970358"/>
            <a:ext cx="6858000" cy="4233672"/>
          </a:xfrm>
        </p:spPr>
        <p:txBody>
          <a:bodyPr/>
          <a:lstStyle/>
          <a:p>
            <a:pPr marL="342900" indent="-34290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dirty="0"/>
              <a:t>Explain how the school addresses academic and                  behavioral problems.</a:t>
            </a:r>
          </a:p>
          <a:p>
            <a:pPr marL="342900" indent="-34290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dirty="0"/>
              <a:t>Outline the school's policies regarding tardiness, absence,       and discipline. </a:t>
            </a:r>
          </a:p>
          <a:p>
            <a:pPr marL="342900" indent="-34290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dirty="0"/>
              <a:t>Provide policy information about:</a:t>
            </a:r>
          </a:p>
          <a:p>
            <a:pPr marL="800100" lvl="1" indent="-34290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bg1"/>
                </a:solidFill>
              </a:rPr>
              <a:t>School cancellations for bad weather and other reasons. </a:t>
            </a:r>
          </a:p>
          <a:p>
            <a:pPr marL="800100" lvl="1" indent="-34290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bg1"/>
                </a:solidFill>
              </a:rPr>
              <a:t>Emergency procedures.</a:t>
            </a:r>
          </a:p>
          <a:p>
            <a:pPr marL="800100" lvl="1" indent="-34290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bg1"/>
                </a:solidFill>
              </a:rPr>
              <a:t>Transportation. </a:t>
            </a:r>
          </a:p>
          <a:p>
            <a:pPr marL="800100" lvl="1" indent="-34290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bg1"/>
                </a:solidFill>
              </a:rPr>
              <a:t>After-school activities.</a:t>
            </a:r>
          </a:p>
          <a:p>
            <a:pPr marL="800100" lvl="1" indent="-34290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bg1"/>
                </a:solidFill>
              </a:rPr>
              <a:t>Volunteering.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35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489C1B-E610-4A9C-9D28-118BB1DC5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Involved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5168B-77B1-A847-B1E3-2433BEBFD3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 algn="l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dirty="0"/>
              <a:t>List opportunities for parents to become involved in volunteer programs, advisory councils, and the PTA.</a:t>
            </a:r>
          </a:p>
          <a:p>
            <a:pPr marL="285750" indent="-285750" algn="l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dirty="0"/>
              <a:t>Provide sign-up sheets for parents who are interested in helping to plan parties or special projects for your class. </a:t>
            </a:r>
          </a:p>
          <a:p>
            <a:endParaRPr lang="en-US" dirty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63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E16C4-8E88-4788-939C-687DC13FB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916BCB-384D-4A08-BEE7-8E8B4C216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2070" y="1714500"/>
            <a:ext cx="3429000" cy="3429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Graphic 9" descr="Illustration of a green pencil sharpener character ">
            <a:extLst>
              <a:ext uri="{FF2B5EF4-FFF2-40B4-BE49-F238E27FC236}">
                <a16:creationId xmlns:a16="http://schemas.microsoft.com/office/drawing/2014/main" id="{A5A4FC33-D142-4E28-8346-35D781135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580273" y="2306952"/>
            <a:ext cx="1572593" cy="224409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CC9A77-60CE-4D42-8E97-990157A99D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9120" y="1958784"/>
            <a:ext cx="6858000" cy="4233672"/>
          </a:xfrm>
        </p:spPr>
        <p:txBody>
          <a:bodyPr/>
          <a:lstStyle/>
          <a:p>
            <a:pPr marL="285750" indent="-285750" algn="l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Take questions from parents.</a:t>
            </a:r>
          </a:p>
          <a:p>
            <a:pPr marL="285750" indent="-285750" algn="l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Ask parents to fill out a questionnaire about their child. </a:t>
            </a:r>
          </a:p>
          <a:p>
            <a:pPr marL="742950" lvl="1" indent="-285750" algn="l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bg1"/>
                </a:solidFill>
              </a:rPr>
              <a:t>Have them describe areas in which they would like to see their child improve.</a:t>
            </a:r>
          </a:p>
          <a:p>
            <a:pPr marL="742950" lvl="1" indent="-285750" algn="l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bg1"/>
                </a:solidFill>
              </a:rPr>
              <a:t>Have them describe their child's personality, interests, and talents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515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ack to school">
      <a:dk1>
        <a:sysClr val="windowText" lastClr="000000"/>
      </a:dk1>
      <a:lt1>
        <a:sysClr val="window" lastClr="FFFFFF"/>
      </a:lt1>
      <a:dk2>
        <a:srgbClr val="445EA2"/>
      </a:dk2>
      <a:lt2>
        <a:srgbClr val="EBEBEB"/>
      </a:lt2>
      <a:accent1>
        <a:srgbClr val="4495A2"/>
      </a:accent1>
      <a:accent2>
        <a:srgbClr val="7CA655"/>
      </a:accent2>
      <a:accent3>
        <a:srgbClr val="DFB240"/>
      </a:accent3>
      <a:accent4>
        <a:srgbClr val="DF8C40"/>
      </a:accent4>
      <a:accent5>
        <a:srgbClr val="DF5D40"/>
      </a:accent5>
      <a:accent6>
        <a:srgbClr val="8760AD"/>
      </a:accent6>
      <a:hlink>
        <a:srgbClr val="DF5D40"/>
      </a:hlink>
      <a:folHlink>
        <a:srgbClr val="8760AD"/>
      </a:folHlink>
    </a:clrScheme>
    <a:fontScheme name="Custom 30">
      <a:majorFont>
        <a:latin typeface="Kristen ITC"/>
        <a:ea typeface=""/>
        <a:cs typeface=""/>
      </a:majorFont>
      <a:minorFont>
        <a:latin typeface="Quir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penHousePresentation_Elementary_Win32_JB_v2" id="{76CC1F8F-1616-4FD5-B5D9-5288357CAB76}" vid="{CCFA5B03-57D1-4BF3-98DD-85D1A7F0AA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04EE7CA-01E4-4C36-A155-A254FEC02701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84EED2D-C894-47C4-9CDD-55EC03B2713B}">
  <ds:schemaRefs>
    <ds:schemaRef ds:uri="http://purl.org/dc/dcmitype/"/>
    <ds:schemaRef ds:uri="16c05727-aa75-4e4a-9b5f-8a80a1165891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71af3243-3dd4-4a8d-8c0d-dd76da1f02a5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8431A9B-4B87-4F2F-AB9E-CAE6A6729B8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F07EB6-DDE3-49D2-9047-A171C0D29C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Open house presentation</Template>
  <TotalTime>4</TotalTime>
  <Words>463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 New</vt:lpstr>
      <vt:lpstr>Kristen ITC</vt:lpstr>
      <vt:lpstr>Quire Sans</vt:lpstr>
      <vt:lpstr>Office Theme</vt:lpstr>
      <vt:lpstr>Elm Elementary School </vt:lpstr>
      <vt:lpstr>Welcome Parents!</vt:lpstr>
      <vt:lpstr>Curriculum Goals</vt:lpstr>
      <vt:lpstr>In-class Activity</vt:lpstr>
      <vt:lpstr>Class Information</vt:lpstr>
      <vt:lpstr>Class Rules</vt:lpstr>
      <vt:lpstr>School Policies</vt:lpstr>
      <vt:lpstr>Get Involved </vt:lpstr>
      <vt:lpstr>Questions?</vt:lpstr>
      <vt:lpstr>Handouts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Elm Elementary School </dc:title>
  <dc:creator>Md Borhan Uddin Ashik</dc:creator>
  <cp:lastModifiedBy>Md Borhan Uddin Ashik</cp:lastModifiedBy>
  <cp:revision>1</cp:revision>
  <dcterms:created xsi:type="dcterms:W3CDTF">2023-12-25T06:48:26Z</dcterms:created>
  <dcterms:modified xsi:type="dcterms:W3CDTF">2023-12-25T06:52:40Z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