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8" r:id="rId2"/>
    <p:sldId id="264" r:id="rId3"/>
    <p:sldId id="259" r:id="rId4"/>
    <p:sldId id="260" r:id="rId5"/>
    <p:sldId id="262" r:id="rId6"/>
    <p:sldId id="261" r:id="rId7"/>
    <p:sldId id="263" r:id="rId8"/>
    <p:sldId id="265"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94660"/>
  </p:normalViewPr>
  <p:slideViewPr>
    <p:cSldViewPr>
      <p:cViewPr varScale="1">
        <p:scale>
          <a:sx n="67" d="100"/>
          <a:sy n="67" d="100"/>
        </p:scale>
        <p:origin x="15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27C9F9-4C0F-4EAB-A284-F095D4A7176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2EFA6-834B-404E-8918-3F0BC7A07096}" type="slidenum">
              <a:rPr lang="en-US" smtClean="0"/>
              <a:t>‹#›</a:t>
            </a:fld>
            <a:endParaRPr lang="en-US"/>
          </a:p>
        </p:txBody>
      </p:sp>
    </p:spTree>
    <p:extLst>
      <p:ext uri="{BB962C8B-B14F-4D97-AF65-F5344CB8AC3E}">
        <p14:creationId xmlns:p14="http://schemas.microsoft.com/office/powerpoint/2010/main" val="422701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7C9F9-4C0F-4EAB-A284-F095D4A71769}"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2EFA6-834B-404E-8918-3F0BC7A07096}" type="slidenum">
              <a:rPr lang="en-US" smtClean="0"/>
              <a:t>‹#›</a:t>
            </a:fld>
            <a:endParaRPr lang="en-US"/>
          </a:p>
        </p:txBody>
      </p:sp>
    </p:spTree>
    <p:extLst>
      <p:ext uri="{BB962C8B-B14F-4D97-AF65-F5344CB8AC3E}">
        <p14:creationId xmlns:p14="http://schemas.microsoft.com/office/powerpoint/2010/main" val="42714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27C9F9-4C0F-4EAB-A284-F095D4A7176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2EFA6-834B-404E-8918-3F0BC7A07096}" type="slidenum">
              <a:rPr lang="en-US" smtClean="0"/>
              <a:t>‹#›</a:t>
            </a:fld>
            <a:endParaRPr lang="en-US"/>
          </a:p>
        </p:txBody>
      </p:sp>
    </p:spTree>
    <p:extLst>
      <p:ext uri="{BB962C8B-B14F-4D97-AF65-F5344CB8AC3E}">
        <p14:creationId xmlns:p14="http://schemas.microsoft.com/office/powerpoint/2010/main" val="4092836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27C9F9-4C0F-4EAB-A284-F095D4A7176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2EFA6-834B-404E-8918-3F0BC7A07096}"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628413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C9F9-4C0F-4EAB-A284-F095D4A7176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2EFA6-834B-404E-8918-3F0BC7A07096}" type="slidenum">
              <a:rPr lang="en-US" smtClean="0"/>
              <a:t>‹#›</a:t>
            </a:fld>
            <a:endParaRPr lang="en-US"/>
          </a:p>
        </p:txBody>
      </p:sp>
    </p:spTree>
    <p:extLst>
      <p:ext uri="{BB962C8B-B14F-4D97-AF65-F5344CB8AC3E}">
        <p14:creationId xmlns:p14="http://schemas.microsoft.com/office/powerpoint/2010/main" val="2527654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27C9F9-4C0F-4EAB-A284-F095D4A71769}" type="datetimeFigureOut">
              <a:rPr lang="en-US" smtClean="0"/>
              <a:t>2/12/2023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2EFA6-834B-404E-8918-3F0BC7A07096}" type="slidenum">
              <a:rPr lang="en-US" smtClean="0"/>
              <a:t>‹#›</a:t>
            </a:fld>
            <a:endParaRPr lang="en-US"/>
          </a:p>
        </p:txBody>
      </p:sp>
    </p:spTree>
    <p:extLst>
      <p:ext uri="{BB962C8B-B14F-4D97-AF65-F5344CB8AC3E}">
        <p14:creationId xmlns:p14="http://schemas.microsoft.com/office/powerpoint/2010/main" val="53783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27C9F9-4C0F-4EAB-A284-F095D4A71769}" type="datetimeFigureOut">
              <a:rPr lang="en-US" smtClean="0"/>
              <a:t>2/12/2023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2EFA6-834B-404E-8918-3F0BC7A07096}" type="slidenum">
              <a:rPr lang="en-US" smtClean="0"/>
              <a:t>‹#›</a:t>
            </a:fld>
            <a:endParaRPr lang="en-US"/>
          </a:p>
        </p:txBody>
      </p:sp>
    </p:spTree>
    <p:extLst>
      <p:ext uri="{BB962C8B-B14F-4D97-AF65-F5344CB8AC3E}">
        <p14:creationId xmlns:p14="http://schemas.microsoft.com/office/powerpoint/2010/main" val="528624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C9F9-4C0F-4EAB-A284-F095D4A7176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2EFA6-834B-404E-8918-3F0BC7A07096}" type="slidenum">
              <a:rPr lang="en-US" smtClean="0"/>
              <a:t>‹#›</a:t>
            </a:fld>
            <a:endParaRPr lang="en-US"/>
          </a:p>
        </p:txBody>
      </p:sp>
    </p:spTree>
    <p:extLst>
      <p:ext uri="{BB962C8B-B14F-4D97-AF65-F5344CB8AC3E}">
        <p14:creationId xmlns:p14="http://schemas.microsoft.com/office/powerpoint/2010/main" val="1477543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C9F9-4C0F-4EAB-A284-F095D4A7176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2EFA6-834B-404E-8918-3F0BC7A07096}" type="slidenum">
              <a:rPr lang="en-US" smtClean="0"/>
              <a:t>‹#›</a:t>
            </a:fld>
            <a:endParaRPr lang="en-US"/>
          </a:p>
        </p:txBody>
      </p:sp>
    </p:spTree>
    <p:extLst>
      <p:ext uri="{BB962C8B-B14F-4D97-AF65-F5344CB8AC3E}">
        <p14:creationId xmlns:p14="http://schemas.microsoft.com/office/powerpoint/2010/main" val="346516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D27C9F9-4C0F-4EAB-A284-F095D4A7176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2EFA6-834B-404E-8918-3F0BC7A07096}" type="slidenum">
              <a:rPr lang="en-US" smtClean="0"/>
              <a:t>‹#›</a:t>
            </a:fld>
            <a:endParaRPr lang="en-US"/>
          </a:p>
        </p:txBody>
      </p:sp>
    </p:spTree>
    <p:extLst>
      <p:ext uri="{BB962C8B-B14F-4D97-AF65-F5344CB8AC3E}">
        <p14:creationId xmlns:p14="http://schemas.microsoft.com/office/powerpoint/2010/main" val="259371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C9F9-4C0F-4EAB-A284-F095D4A7176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2EFA6-834B-404E-8918-3F0BC7A07096}" type="slidenum">
              <a:rPr lang="en-US" smtClean="0"/>
              <a:t>‹#›</a:t>
            </a:fld>
            <a:endParaRPr lang="en-US"/>
          </a:p>
        </p:txBody>
      </p:sp>
    </p:spTree>
    <p:extLst>
      <p:ext uri="{BB962C8B-B14F-4D97-AF65-F5344CB8AC3E}">
        <p14:creationId xmlns:p14="http://schemas.microsoft.com/office/powerpoint/2010/main" val="205393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27C9F9-4C0F-4EAB-A284-F095D4A71769}"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2EFA6-834B-404E-8918-3F0BC7A07096}" type="slidenum">
              <a:rPr lang="en-US" smtClean="0"/>
              <a:t>‹#›</a:t>
            </a:fld>
            <a:endParaRPr lang="en-US"/>
          </a:p>
        </p:txBody>
      </p:sp>
    </p:spTree>
    <p:extLst>
      <p:ext uri="{BB962C8B-B14F-4D97-AF65-F5344CB8AC3E}">
        <p14:creationId xmlns:p14="http://schemas.microsoft.com/office/powerpoint/2010/main" val="355789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27C9F9-4C0F-4EAB-A284-F095D4A71769}"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D2EFA6-834B-404E-8918-3F0BC7A07096}" type="slidenum">
              <a:rPr lang="en-US" smtClean="0"/>
              <a:t>‹#›</a:t>
            </a:fld>
            <a:endParaRPr lang="en-US"/>
          </a:p>
        </p:txBody>
      </p:sp>
    </p:spTree>
    <p:extLst>
      <p:ext uri="{BB962C8B-B14F-4D97-AF65-F5344CB8AC3E}">
        <p14:creationId xmlns:p14="http://schemas.microsoft.com/office/powerpoint/2010/main" val="363567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27C9F9-4C0F-4EAB-A284-F095D4A71769}" type="datetimeFigureOut">
              <a:rPr lang="en-US" smtClean="0"/>
              <a:t>2/12/2023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1D2EFA6-834B-404E-8918-3F0BC7A07096}" type="slidenum">
              <a:rPr lang="en-US" smtClean="0"/>
              <a:t>‹#›</a:t>
            </a:fld>
            <a:endParaRPr lang="en-US"/>
          </a:p>
        </p:txBody>
      </p:sp>
    </p:spTree>
    <p:extLst>
      <p:ext uri="{BB962C8B-B14F-4D97-AF65-F5344CB8AC3E}">
        <p14:creationId xmlns:p14="http://schemas.microsoft.com/office/powerpoint/2010/main" val="18279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27C9F9-4C0F-4EAB-A284-F095D4A71769}" type="datetimeFigureOut">
              <a:rPr lang="en-US" smtClean="0"/>
              <a:t>2/12/2023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1D2EFA6-834B-404E-8918-3F0BC7A07096}" type="slidenum">
              <a:rPr lang="en-US" smtClean="0"/>
              <a:t>‹#›</a:t>
            </a:fld>
            <a:endParaRPr lang="en-US"/>
          </a:p>
        </p:txBody>
      </p:sp>
    </p:spTree>
    <p:extLst>
      <p:ext uri="{BB962C8B-B14F-4D97-AF65-F5344CB8AC3E}">
        <p14:creationId xmlns:p14="http://schemas.microsoft.com/office/powerpoint/2010/main" val="97495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D27C9F9-4C0F-4EAB-A284-F095D4A71769}" type="datetimeFigureOut">
              <a:rPr lang="en-US" smtClean="0"/>
              <a:t>2/12/2023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1D2EFA6-834B-404E-8918-3F0BC7A07096}" type="slidenum">
              <a:rPr lang="en-US" smtClean="0"/>
              <a:t>‹#›</a:t>
            </a:fld>
            <a:endParaRPr lang="en-US"/>
          </a:p>
        </p:txBody>
      </p:sp>
    </p:spTree>
    <p:extLst>
      <p:ext uri="{BB962C8B-B14F-4D97-AF65-F5344CB8AC3E}">
        <p14:creationId xmlns:p14="http://schemas.microsoft.com/office/powerpoint/2010/main" val="324898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7C9F9-4C0F-4EAB-A284-F095D4A71769}"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2EFA6-834B-404E-8918-3F0BC7A07096}" type="slidenum">
              <a:rPr lang="en-US" smtClean="0"/>
              <a:t>‹#›</a:t>
            </a:fld>
            <a:endParaRPr lang="en-US"/>
          </a:p>
        </p:txBody>
      </p:sp>
    </p:spTree>
    <p:extLst>
      <p:ext uri="{BB962C8B-B14F-4D97-AF65-F5344CB8AC3E}">
        <p14:creationId xmlns:p14="http://schemas.microsoft.com/office/powerpoint/2010/main" val="285002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27C9F9-4C0F-4EAB-A284-F095D4A71769}" type="datetimeFigureOut">
              <a:rPr lang="en-US" smtClean="0"/>
              <a:t>2/12/2023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71D2EFA6-834B-404E-8918-3F0BC7A07096}" type="slidenum">
              <a:rPr lang="en-US" smtClean="0"/>
              <a:t>‹#›</a:t>
            </a:fld>
            <a:endParaRPr lang="en-US"/>
          </a:p>
        </p:txBody>
      </p:sp>
    </p:spTree>
    <p:extLst>
      <p:ext uri="{BB962C8B-B14F-4D97-AF65-F5344CB8AC3E}">
        <p14:creationId xmlns:p14="http://schemas.microsoft.com/office/powerpoint/2010/main" val="186710770"/>
      </p:ext>
    </p:extLst>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ulk-Mailing-bg2.png"/>
          <p:cNvPicPr>
            <a:picLocks noChangeAspect="1"/>
          </p:cNvPicPr>
          <p:nvPr/>
        </p:nvPicPr>
        <p:blipFill>
          <a:blip r:embed="rId2"/>
          <a:stretch>
            <a:fillRect/>
          </a:stretch>
        </p:blipFill>
        <p:spPr>
          <a:xfrm>
            <a:off x="2714612" y="1428736"/>
            <a:ext cx="6643734" cy="5160025"/>
          </a:xfrm>
          <a:prstGeom prst="rect">
            <a:avLst/>
          </a:prstGeom>
        </p:spPr>
      </p:pic>
      <p:sp>
        <p:nvSpPr>
          <p:cNvPr id="3" name="TextBox 2"/>
          <p:cNvSpPr txBox="1"/>
          <p:nvPr/>
        </p:nvSpPr>
        <p:spPr>
          <a:xfrm>
            <a:off x="285720" y="1000108"/>
            <a:ext cx="4714908" cy="1754326"/>
          </a:xfrm>
          <a:prstGeom prst="rect">
            <a:avLst/>
          </a:prstGeom>
          <a:noFill/>
        </p:spPr>
        <p:txBody>
          <a:bodyPr wrap="square" rtlCol="0">
            <a:spAutoFit/>
          </a:bodyPr>
          <a:lstStyle/>
          <a:p>
            <a:pPr algn="ctr"/>
            <a:r>
              <a:rPr lang="en-IN" sz="5400" dirty="0">
                <a:latin typeface="Algerian" pitchFamily="82" charset="0"/>
              </a:rPr>
              <a:t>MASS MAIL DISPATCHER</a:t>
            </a:r>
            <a:endParaRPr lang="en-US" sz="5400"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3042" y="2357430"/>
            <a:ext cx="6000792" cy="3170099"/>
          </a:xfrm>
          <a:prstGeom prst="rect">
            <a:avLst/>
          </a:prstGeom>
          <a:noFill/>
        </p:spPr>
        <p:txBody>
          <a:bodyPr wrap="square" rtlCol="0">
            <a:sp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               Mass</a:t>
            </a:r>
            <a:r>
              <a:rPr lang="en-US" sz="2000" i="0" u="none" strike="noStrike" dirty="0">
                <a:solidFill>
                  <a:schemeClr val="tx1"/>
                </a:solidFill>
                <a:effectLst/>
                <a:latin typeface="Times New Roman" panose="02020603050405020304" pitchFamily="18" charset="0"/>
                <a:cs typeface="Times New Roman" panose="02020603050405020304" pitchFamily="18" charset="0"/>
              </a:rPr>
              <a:t> Mail</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means a large number of email messages with similar content sent or received in a single operation or a series of related operations.</a:t>
            </a: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r>
              <a:rPr lang="en-US" sz="2000" dirty="0">
                <a:solidFill>
                  <a:schemeClr val="tx1"/>
                </a:solidFill>
                <a:effectLst/>
                <a:latin typeface="Times New Roman" panose="02020603050405020304" pitchFamily="18" charset="0"/>
                <a:cs typeface="Times New Roman" panose="02020603050405020304" pitchFamily="18" charset="0"/>
              </a:rPr>
              <a:t>              A mass mail is a marketing message sent by a brand to multiple recipients at once. It aims to promote a business, sell goods, and develop relationships. </a:t>
            </a:r>
          </a:p>
          <a:p>
            <a:endParaRPr lang="en-US" sz="2000" b="0" i="0" dirty="0">
              <a:solidFill>
                <a:schemeClr val="tx1"/>
              </a:solidFill>
              <a:effectLst/>
              <a:latin typeface="Times New Roman" panose="02020603050405020304" pitchFamily="18" charset="0"/>
              <a:cs typeface="Times New Roman" panose="02020603050405020304" pitchFamily="18" charset="0"/>
            </a:endParaRPr>
          </a:p>
          <a:p>
            <a:endParaRPr lang="en-US" sz="2000" dirty="0"/>
          </a:p>
        </p:txBody>
      </p:sp>
      <p:sp>
        <p:nvSpPr>
          <p:cNvPr id="3" name="TextBox 2"/>
          <p:cNvSpPr txBox="1"/>
          <p:nvPr/>
        </p:nvSpPr>
        <p:spPr>
          <a:xfrm>
            <a:off x="1428728" y="1357298"/>
            <a:ext cx="6500858" cy="707886"/>
          </a:xfrm>
          <a:prstGeom prst="rect">
            <a:avLst/>
          </a:prstGeom>
          <a:noFill/>
        </p:spPr>
        <p:txBody>
          <a:bodyPr wrap="square" rtlCol="0">
            <a:spAutoFit/>
          </a:bodyPr>
          <a:lstStyle/>
          <a:p>
            <a:r>
              <a:rPr lang="en-IN" sz="4000" b="1" u="sng" dirty="0">
                <a:latin typeface="Times New Roman" pitchFamily="18" charset="0"/>
                <a:cs typeface="Times New Roman" pitchFamily="18" charset="0"/>
              </a:rPr>
              <a:t>ABOUT MASS MAIL</a:t>
            </a:r>
            <a:endParaRPr lang="en-US" sz="4000" b="1" u="sng"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142984"/>
            <a:ext cx="4429156" cy="707886"/>
          </a:xfrm>
          <a:prstGeom prst="rect">
            <a:avLst/>
          </a:prstGeom>
          <a:noFill/>
        </p:spPr>
        <p:txBody>
          <a:bodyPr wrap="square" rtlCol="0">
            <a:spAutoFit/>
          </a:bodyPr>
          <a:lstStyle/>
          <a:p>
            <a:r>
              <a:rPr lang="en-IN" sz="4000" b="1" u="sng" dirty="0">
                <a:latin typeface="Times New Roman" pitchFamily="18" charset="0"/>
                <a:cs typeface="Times New Roman" pitchFamily="18" charset="0"/>
              </a:rPr>
              <a:t>OBJECTIVE:</a:t>
            </a:r>
            <a:endParaRPr lang="en-US" sz="4000" b="1" u="sng" dirty="0">
              <a:latin typeface="Times New Roman" pitchFamily="18" charset="0"/>
              <a:cs typeface="Times New Roman" pitchFamily="18" charset="0"/>
            </a:endParaRPr>
          </a:p>
        </p:txBody>
      </p:sp>
      <p:sp>
        <p:nvSpPr>
          <p:cNvPr id="4" name="TextBox 3"/>
          <p:cNvSpPr txBox="1"/>
          <p:nvPr/>
        </p:nvSpPr>
        <p:spPr>
          <a:xfrm>
            <a:off x="4857752" y="2143116"/>
            <a:ext cx="3571900" cy="3785652"/>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           A Mass-Mail </a:t>
            </a:r>
            <a:r>
              <a:rPr lang="en-US" sz="2000" dirty="0" err="1">
                <a:latin typeface="Times New Roman" pitchFamily="18" charset="0"/>
                <a:cs typeface="Times New Roman" pitchFamily="18" charset="0"/>
              </a:rPr>
              <a:t>Dispacther</a:t>
            </a:r>
            <a:r>
              <a:rPr lang="en-US" sz="2000" dirty="0">
                <a:latin typeface="Times New Roman" pitchFamily="18" charset="0"/>
                <a:cs typeface="Times New Roman" pitchFamily="18" charset="0"/>
              </a:rPr>
              <a:t> is a system in which a sender can send message to many receiver at a </a:t>
            </a:r>
            <a:r>
              <a:rPr lang="en-US" sz="2000" dirty="0" err="1">
                <a:latin typeface="Times New Roman" pitchFamily="18" charset="0"/>
                <a:cs typeface="Times New Roman" pitchFamily="18" charset="0"/>
              </a:rPr>
              <a:t>time.For</a:t>
            </a:r>
            <a:r>
              <a:rPr lang="en-US" sz="2000" dirty="0">
                <a:latin typeface="Times New Roman" pitchFamily="18" charset="0"/>
                <a:cs typeface="Times New Roman" pitchFamily="18" charset="0"/>
              </a:rPr>
              <a:t> this purpose sender has to upload .CSV file .</a:t>
            </a:r>
          </a:p>
          <a:p>
            <a:pPr algn="just"/>
            <a:r>
              <a:rPr lang="en-US" sz="2000" dirty="0">
                <a:latin typeface="Times New Roman" pitchFamily="18" charset="0"/>
                <a:cs typeface="Times New Roman" pitchFamily="18" charset="0"/>
              </a:rPr>
              <a:t>         The website filters out the valid mails and invalid mails from </a:t>
            </a:r>
            <a:r>
              <a:rPr lang="en-US" sz="2000" dirty="0" err="1">
                <a:latin typeface="Times New Roman" pitchFamily="18" charset="0"/>
                <a:cs typeface="Times New Roman" pitchFamily="18" charset="0"/>
              </a:rPr>
              <a:t>uploded</a:t>
            </a:r>
            <a:r>
              <a:rPr lang="en-US" sz="2000" dirty="0">
                <a:latin typeface="Times New Roman" pitchFamily="18" charset="0"/>
                <a:cs typeface="Times New Roman" pitchFamily="18" charset="0"/>
              </a:rPr>
              <a:t> .CSV files. After verification the mails are listed out and email is created and send to valid mail</a:t>
            </a:r>
          </a:p>
          <a:p>
            <a:endParaRPr lang="en-US" sz="2000" dirty="0"/>
          </a:p>
        </p:txBody>
      </p:sp>
      <p:pic>
        <p:nvPicPr>
          <p:cNvPr id="6" name="Picture 5">
            <a:extLst>
              <a:ext uri="{FF2B5EF4-FFF2-40B4-BE49-F238E27FC236}">
                <a16:creationId xmlns:a16="http://schemas.microsoft.com/office/drawing/2014/main" id="{15687D66-8DB2-6A67-6DE7-4F175F530B68}"/>
              </a:ext>
            </a:extLst>
          </p:cNvPr>
          <p:cNvPicPr>
            <a:picLocks noChangeAspect="1"/>
          </p:cNvPicPr>
          <p:nvPr/>
        </p:nvPicPr>
        <p:blipFill>
          <a:blip r:embed="rId2"/>
          <a:stretch>
            <a:fillRect/>
          </a:stretch>
        </p:blipFill>
        <p:spPr>
          <a:xfrm>
            <a:off x="0" y="2214554"/>
            <a:ext cx="4643438" cy="32861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857232"/>
            <a:ext cx="3929090" cy="707886"/>
          </a:xfrm>
          <a:prstGeom prst="rect">
            <a:avLst/>
          </a:prstGeom>
          <a:noFill/>
        </p:spPr>
        <p:txBody>
          <a:bodyPr wrap="square" rtlCol="0">
            <a:spAutoFit/>
          </a:bodyPr>
          <a:lstStyle/>
          <a:p>
            <a:r>
              <a:rPr lang="en-IN" sz="4000" b="1" u="sng" dirty="0">
                <a:latin typeface="Times New Roman" pitchFamily="18" charset="0"/>
                <a:cs typeface="Times New Roman" pitchFamily="18" charset="0"/>
              </a:rPr>
              <a:t>ABSTRACT :</a:t>
            </a:r>
            <a:endParaRPr lang="en-US" sz="4000" b="1" u="sng" dirty="0">
              <a:latin typeface="Times New Roman" pitchFamily="18" charset="0"/>
              <a:cs typeface="Times New Roman" pitchFamily="18" charset="0"/>
            </a:endParaRPr>
          </a:p>
        </p:txBody>
      </p:sp>
      <p:sp>
        <p:nvSpPr>
          <p:cNvPr id="3" name="TextBox 2"/>
          <p:cNvSpPr txBox="1"/>
          <p:nvPr/>
        </p:nvSpPr>
        <p:spPr>
          <a:xfrm>
            <a:off x="785786" y="1785926"/>
            <a:ext cx="8143932" cy="3539430"/>
          </a:xfrm>
          <a:prstGeom prst="rect">
            <a:avLst/>
          </a:prstGeom>
          <a:noFill/>
        </p:spPr>
        <p:txBody>
          <a:bodyPr wrap="square" rtlCol="0">
            <a:spAutoFit/>
          </a:bodyPr>
          <a:lstStyle/>
          <a:p>
            <a:pPr algn="just"/>
            <a:r>
              <a:rPr lang="en-IN" sz="2400" dirty="0">
                <a:latin typeface="Times New Roman" pitchFamily="18" charset="0"/>
                <a:cs typeface="Times New Roman" pitchFamily="18" charset="0"/>
              </a:rPr>
              <a:t>                  </a:t>
            </a:r>
            <a:r>
              <a:rPr lang="en-IN" sz="2000" dirty="0">
                <a:latin typeface="Times New Roman" pitchFamily="18" charset="0"/>
                <a:cs typeface="Times New Roman" pitchFamily="18" charset="0"/>
              </a:rPr>
              <a:t>This Project report consists of basic idea of Mass-Mail Dispatcher sending through personal </a:t>
            </a:r>
            <a:r>
              <a:rPr lang="en-IN" sz="2000" dirty="0" err="1">
                <a:latin typeface="Times New Roman" pitchFamily="18" charset="0"/>
                <a:cs typeface="Times New Roman" pitchFamily="18" charset="0"/>
              </a:rPr>
              <a:t>computer.The</a:t>
            </a:r>
            <a:r>
              <a:rPr lang="en-IN" sz="2000" dirty="0">
                <a:latin typeface="Times New Roman" pitchFamily="18" charset="0"/>
                <a:cs typeface="Times New Roman" pitchFamily="18" charset="0"/>
              </a:rPr>
              <a:t> system has been working with in this project is the web-based Mass-Mail Dispatcher. The application is designed to send mass mails to all the recipients uploaded through a CSV file. The purpose of this is to provide a tool to control and send emails to a vast number of recipients. The application will list and sort out all the valid and invalid emails detected by the application allowing the users to more readily send emails as per user convenience.  The end user should be able to upload CSV file.  The application shall list the detected invalid emails found in the CSV File.  The user should be given a structured list of the valid emails.</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785794"/>
            <a:ext cx="7358114" cy="707886"/>
          </a:xfrm>
          <a:prstGeom prst="rect">
            <a:avLst/>
          </a:prstGeom>
          <a:noFill/>
        </p:spPr>
        <p:txBody>
          <a:bodyPr wrap="square" rtlCol="0">
            <a:spAutoFit/>
          </a:bodyPr>
          <a:lstStyle/>
          <a:p>
            <a:r>
              <a:rPr lang="en-IN" sz="4000" b="1" u="sng" dirty="0">
                <a:latin typeface="Times New Roman" pitchFamily="18" charset="0"/>
                <a:cs typeface="Times New Roman" pitchFamily="18" charset="0"/>
              </a:rPr>
              <a:t>EXISTING  SYSTEM:</a:t>
            </a:r>
            <a:endParaRPr lang="en-US" sz="4000" b="1" u="sng" dirty="0">
              <a:latin typeface="Times New Roman" pitchFamily="18" charset="0"/>
              <a:cs typeface="Times New Roman" pitchFamily="18" charset="0"/>
            </a:endParaRPr>
          </a:p>
        </p:txBody>
      </p:sp>
      <p:sp>
        <p:nvSpPr>
          <p:cNvPr id="4" name="TextBox 3"/>
          <p:cNvSpPr txBox="1"/>
          <p:nvPr/>
        </p:nvSpPr>
        <p:spPr>
          <a:xfrm>
            <a:off x="857224" y="1857364"/>
            <a:ext cx="7929618" cy="3785652"/>
          </a:xfrm>
          <a:prstGeom prst="rect">
            <a:avLst/>
          </a:prstGeom>
          <a:noFill/>
        </p:spPr>
        <p:txBody>
          <a:bodyPr wrap="square" rtlCol="0">
            <a:spAutoFit/>
          </a:bodyPr>
          <a:lstStyle/>
          <a:p>
            <a:pPr algn="just"/>
            <a:r>
              <a:rPr lang="en-IN" sz="2000" dirty="0"/>
              <a:t>         </a:t>
            </a:r>
            <a:r>
              <a:rPr lang="en-IN" sz="2000" dirty="0">
                <a:latin typeface="Times New Roman" pitchFamily="18" charset="0"/>
                <a:cs typeface="Times New Roman" pitchFamily="18" charset="0"/>
              </a:rPr>
              <a:t>Mail is information stored on a computer that is exchanged between two users over telecommunications. More plainly, e-mail is a message that may contain text, files, images, or other attachments sent through a network to a specified individual or group of individuals.</a:t>
            </a:r>
            <a:endParaRPr lang="en-US"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One to one mail are essentially personal emails that are sent from you to your subscribers. One to one email marketing can be a really useful channel for small ecommerce businesses to capitalize on a more personal relationship with customers, by focusing on quality over quantity. But when it comes to sending mails to a large number of contacts then this methodology doesn’t work.  </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928671"/>
            <a:ext cx="6429420" cy="707886"/>
          </a:xfrm>
          <a:prstGeom prst="rect">
            <a:avLst/>
          </a:prstGeom>
          <a:noFill/>
        </p:spPr>
        <p:txBody>
          <a:bodyPr wrap="square" rtlCol="0">
            <a:spAutoFit/>
          </a:bodyPr>
          <a:lstStyle/>
          <a:p>
            <a:r>
              <a:rPr lang="en-IN" sz="4000" b="1" u="sng" dirty="0">
                <a:latin typeface="Times New Roman" pitchFamily="18" charset="0"/>
                <a:cs typeface="Times New Roman" pitchFamily="18" charset="0"/>
              </a:rPr>
              <a:t>PROPOSED SYSTEM:</a:t>
            </a:r>
            <a:endParaRPr lang="en-US" sz="4000" b="1" u="sng" dirty="0">
              <a:latin typeface="Times New Roman" pitchFamily="18" charset="0"/>
              <a:cs typeface="Times New Roman" pitchFamily="18" charset="0"/>
            </a:endParaRPr>
          </a:p>
        </p:txBody>
      </p:sp>
      <p:sp>
        <p:nvSpPr>
          <p:cNvPr id="3" name="TextBox 2"/>
          <p:cNvSpPr txBox="1"/>
          <p:nvPr/>
        </p:nvSpPr>
        <p:spPr>
          <a:xfrm>
            <a:off x="1000100" y="1928802"/>
            <a:ext cx="7215238" cy="3477875"/>
          </a:xfrm>
          <a:prstGeom prst="rect">
            <a:avLst/>
          </a:prstGeom>
          <a:noFill/>
        </p:spPr>
        <p:txBody>
          <a:bodyPr wrap="square" rtlCol="0">
            <a:spAutoFit/>
          </a:bodyPr>
          <a:lstStyle/>
          <a:p>
            <a:r>
              <a:rPr lang="en-IN" sz="2000" dirty="0">
                <a:latin typeface="Times New Roman" pitchFamily="18" charset="0"/>
                <a:cs typeface="Times New Roman" pitchFamily="18" charset="0"/>
              </a:rPr>
              <a:t>            The system has been working with in this project is the web-based Mass-Mail Dispatcher. The application is designed to send mass mails to all the recipients uploaded through a CSV file. The purpose of this is to provide a tool to control and send emails to a vast number of recipients. The application will list and sort out all the valid and invalid emails detected by the application allowing the users to more readily send emails as per user convenience.  The end user should be able to upload CSV file.  The application shall list the detected invalid emails found in the CSV File.  The user should be given a structured list of the valid emails.</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000108"/>
            <a:ext cx="6429420" cy="707886"/>
          </a:xfrm>
          <a:prstGeom prst="rect">
            <a:avLst/>
          </a:prstGeom>
          <a:noFill/>
        </p:spPr>
        <p:txBody>
          <a:bodyPr wrap="square" rtlCol="0">
            <a:spAutoFit/>
          </a:bodyPr>
          <a:lstStyle/>
          <a:p>
            <a:r>
              <a:rPr lang="en-IN" sz="4000" b="1" u="sng" dirty="0">
                <a:latin typeface="Times New Roman" pitchFamily="18" charset="0"/>
                <a:cs typeface="Times New Roman" pitchFamily="18" charset="0"/>
              </a:rPr>
              <a:t>ADVANTAGES:</a:t>
            </a:r>
            <a:endParaRPr lang="en-US" sz="4000" b="1" u="sng" dirty="0">
              <a:latin typeface="Times New Roman" pitchFamily="18" charset="0"/>
              <a:cs typeface="Times New Roman" pitchFamily="18" charset="0"/>
            </a:endParaRPr>
          </a:p>
        </p:txBody>
      </p:sp>
      <p:sp>
        <p:nvSpPr>
          <p:cNvPr id="4" name="TextBox 3"/>
          <p:cNvSpPr txBox="1"/>
          <p:nvPr/>
        </p:nvSpPr>
        <p:spPr>
          <a:xfrm>
            <a:off x="2285984" y="2071678"/>
            <a:ext cx="5214974" cy="5109091"/>
          </a:xfrm>
          <a:prstGeom prst="rect">
            <a:avLst/>
          </a:prstGeom>
          <a:noFill/>
        </p:spPr>
        <p:txBody>
          <a:bodyPr wrap="square" rtlCol="0">
            <a:spAutoFit/>
          </a:bodyPr>
          <a:lstStyle/>
          <a:p>
            <a:pPr>
              <a:buFont typeface="Arial" pitchFamily="34" charset="0"/>
              <a:buChar char="•"/>
            </a:pPr>
            <a:endParaRPr lang="en-IN" sz="2000" b="0" dirty="0">
              <a:effectLst/>
              <a:latin typeface="Times New Roman" pitchFamily="18" charset="0"/>
              <a:cs typeface="Times New Roman" pitchFamily="18" charset="0"/>
            </a:endParaRPr>
          </a:p>
          <a:p>
            <a:pPr>
              <a:buFont typeface="Arial" pitchFamily="34" charset="0"/>
              <a:buChar char="•"/>
            </a:pPr>
            <a:r>
              <a:rPr lang="en-IN" sz="2200" b="0" dirty="0">
                <a:effectLst/>
                <a:latin typeface="Times New Roman" pitchFamily="18" charset="0"/>
                <a:cs typeface="Times New Roman" pitchFamily="18" charset="0"/>
              </a:rPr>
              <a:t>Cheaper cost</a:t>
            </a:r>
          </a:p>
          <a:p>
            <a:pPr>
              <a:buFont typeface="Arial" pitchFamily="34" charset="0"/>
              <a:buChar char="•"/>
            </a:pPr>
            <a:endParaRPr lang="en-IN" sz="2200" b="0" dirty="0">
              <a:effectLst/>
              <a:latin typeface="Times New Roman" pitchFamily="18" charset="0"/>
              <a:cs typeface="Times New Roman" pitchFamily="18" charset="0"/>
            </a:endParaRPr>
          </a:p>
          <a:p>
            <a:pPr>
              <a:buFont typeface="Arial" pitchFamily="34" charset="0"/>
              <a:buChar char="•"/>
            </a:pPr>
            <a:r>
              <a:rPr lang="en-IN" sz="2200" dirty="0">
                <a:effectLst/>
                <a:latin typeface="Times New Roman" pitchFamily="18" charset="0"/>
                <a:cs typeface="Times New Roman" pitchFamily="18" charset="0"/>
              </a:rPr>
              <a:t>Reduced Time and Efforts</a:t>
            </a:r>
          </a:p>
          <a:p>
            <a:endParaRPr lang="en-IN" sz="2200" dirty="0">
              <a:effectLst/>
              <a:latin typeface="Times New Roman" pitchFamily="18" charset="0"/>
              <a:cs typeface="Times New Roman" pitchFamily="18" charset="0"/>
            </a:endParaRPr>
          </a:p>
          <a:p>
            <a:pPr>
              <a:buFont typeface="Arial" pitchFamily="34" charset="0"/>
              <a:buChar char="•"/>
            </a:pPr>
            <a:r>
              <a:rPr lang="en-US" sz="2200" dirty="0">
                <a:effectLst/>
                <a:latin typeface="Times New Roman" pitchFamily="18" charset="0"/>
                <a:cs typeface="Times New Roman" pitchFamily="18" charset="0"/>
              </a:rPr>
              <a:t>Reach a larger number of customers</a:t>
            </a:r>
          </a:p>
          <a:p>
            <a:endParaRPr lang="en-US" sz="2200" dirty="0">
              <a:effectLst/>
              <a:latin typeface="Times New Roman" pitchFamily="18" charset="0"/>
              <a:cs typeface="Times New Roman" pitchFamily="18" charset="0"/>
            </a:endParaRPr>
          </a:p>
          <a:p>
            <a:pPr>
              <a:buFont typeface="Arial" pitchFamily="34" charset="0"/>
              <a:buChar char="•"/>
            </a:pPr>
            <a:r>
              <a:rPr lang="en-IN" sz="2200" b="0" dirty="0">
                <a:effectLst/>
                <a:latin typeface="Times New Roman" pitchFamily="18" charset="0"/>
                <a:cs typeface="Times New Roman" pitchFamily="18" charset="0"/>
              </a:rPr>
              <a:t>Targets Suitable Audience</a:t>
            </a:r>
          </a:p>
          <a:p>
            <a:pPr>
              <a:buFont typeface="Arial" pitchFamily="34" charset="0"/>
              <a:buChar char="•"/>
            </a:pPr>
            <a:endParaRPr lang="en-IN" sz="2200" dirty="0">
              <a:effectLst/>
              <a:latin typeface="Times New Roman" pitchFamily="18" charset="0"/>
              <a:cs typeface="Times New Roman" pitchFamily="18" charset="0"/>
            </a:endParaRPr>
          </a:p>
          <a:p>
            <a:pPr>
              <a:buFont typeface="Arial" pitchFamily="34" charset="0"/>
              <a:buChar char="•"/>
            </a:pPr>
            <a:r>
              <a:rPr lang="en-IN" sz="2200" dirty="0">
                <a:effectLst/>
                <a:latin typeface="Times New Roman" pitchFamily="18" charset="0"/>
                <a:cs typeface="Times New Roman" pitchFamily="18" charset="0"/>
              </a:rPr>
              <a:t>Personalize message</a:t>
            </a:r>
          </a:p>
          <a:p>
            <a:pPr>
              <a:buFont typeface="Arial" pitchFamily="34" charset="0"/>
              <a:buChar char="•"/>
            </a:pPr>
            <a:endParaRPr lang="en-IN" sz="2200" dirty="0">
              <a:effectLst/>
              <a:latin typeface="Times New Roman" pitchFamily="18" charset="0"/>
              <a:cs typeface="Times New Roman" pitchFamily="18" charset="0"/>
            </a:endParaRPr>
          </a:p>
          <a:p>
            <a:pPr>
              <a:buFont typeface="Arial" pitchFamily="34" charset="0"/>
              <a:buChar char="•"/>
            </a:pPr>
            <a:r>
              <a:rPr lang="en-IN" sz="2200" dirty="0">
                <a:effectLst/>
                <a:latin typeface="Times New Roman" pitchFamily="18" charset="0"/>
                <a:cs typeface="Times New Roman" pitchFamily="18" charset="0"/>
              </a:rPr>
              <a:t>Frequent communications</a:t>
            </a:r>
          </a:p>
          <a:p>
            <a:pPr>
              <a:buFont typeface="Arial" pitchFamily="34" charset="0"/>
              <a:buChar char="•"/>
            </a:pPr>
            <a:endParaRPr lang="en-IN" sz="2200" b="0" dirty="0">
              <a:effectLst/>
              <a:latin typeface="Times New Roman" pitchFamily="18" charset="0"/>
              <a:cs typeface="Times New Roman" pitchFamily="18" charset="0"/>
            </a:endParaRPr>
          </a:p>
          <a:p>
            <a:pPr>
              <a:buFont typeface="Arial" pitchFamily="34" charset="0"/>
              <a:buChar char="•"/>
            </a:pPr>
            <a:endParaRPr lang="en-IN" sz="2200" b="0" dirty="0">
              <a:effectLst/>
              <a:latin typeface="Times New Roman" pitchFamily="18" charset="0"/>
              <a:cs typeface="Times New Roman" pitchFamily="18" charset="0"/>
            </a:endParaRPr>
          </a:p>
          <a:p>
            <a:pPr>
              <a:buFont typeface="Arial" pitchFamily="34" charset="0"/>
              <a:buChar char="•"/>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976" y="1285860"/>
            <a:ext cx="6429420" cy="707886"/>
          </a:xfrm>
          <a:prstGeom prst="rect">
            <a:avLst/>
          </a:prstGeom>
          <a:noFill/>
        </p:spPr>
        <p:txBody>
          <a:bodyPr wrap="square" rtlCol="0">
            <a:spAutoFit/>
          </a:bodyPr>
          <a:lstStyle/>
          <a:p>
            <a:r>
              <a:rPr lang="en-IN" sz="4000" b="1" u="sng" dirty="0">
                <a:latin typeface="Times New Roman" pitchFamily="18" charset="0"/>
                <a:cs typeface="Times New Roman" pitchFamily="18" charset="0"/>
              </a:rPr>
              <a:t>CONCLUSION:</a:t>
            </a:r>
            <a:endParaRPr lang="en-US" sz="4000" b="1" u="sng" dirty="0">
              <a:latin typeface="Times New Roman" pitchFamily="18" charset="0"/>
              <a:cs typeface="Times New Roman" pitchFamily="18" charset="0"/>
            </a:endParaRPr>
          </a:p>
        </p:txBody>
      </p:sp>
      <p:sp>
        <p:nvSpPr>
          <p:cNvPr id="4" name="TextBox 3"/>
          <p:cNvSpPr txBox="1"/>
          <p:nvPr/>
        </p:nvSpPr>
        <p:spPr>
          <a:xfrm>
            <a:off x="1214414" y="2357430"/>
            <a:ext cx="7429552" cy="3785652"/>
          </a:xfrm>
          <a:prstGeom prst="rect">
            <a:avLst/>
          </a:prstGeom>
          <a:noFill/>
        </p:spPr>
        <p:txBody>
          <a:bodyPr wrap="square" rtlCol="0">
            <a:spAutoFit/>
          </a:bodyPr>
          <a:lstStyle/>
          <a:p>
            <a:r>
              <a:rPr lang="en-IN" sz="2000" dirty="0">
                <a:latin typeface="Times New Roman" pitchFamily="18" charset="0"/>
                <a:cs typeface="Times New Roman" pitchFamily="18" charset="0"/>
              </a:rPr>
              <a:t>               Mass-Mail marketing is one of the leading techniques that most of the organizations and digital marketers use to compete with today's highly competitive business world. Mass email software helps you deliver your personalized messages to a filtered audience. Moreover, it effectively reduces both your time and efforts. Most importantly, it allows you to track your campaigns in terms and engagement and sales.</a:t>
            </a:r>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By using the method of mass-mail dispatcher we get a lot of benefits. Benefits like cheaper cost, reach a large number of customers, reach the right i.e., valid customers, generating high quality leads, effectiveness of mails, real-time mails.</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2143108" y="2143116"/>
            <a:ext cx="5357850" cy="1400383"/>
          </a:xfrm>
          <a:prstGeom prst="rect">
            <a:avLst/>
          </a:prstGeom>
          <a:noFill/>
        </p:spPr>
        <p:txBody>
          <a:bodyPr wrap="square" rtlCol="0">
            <a:spAutoFit/>
          </a:bodyPr>
          <a:lstStyle/>
          <a:p>
            <a:endParaRPr lang="en-IN" sz="4000" dirty="0">
              <a:latin typeface="Times New Roman" pitchFamily="18" charset="0"/>
              <a:cs typeface="Times New Roman" pitchFamily="18" charset="0"/>
            </a:endParaRPr>
          </a:p>
          <a:p>
            <a:r>
              <a:rPr lang="en-IN" sz="4000" b="1" dirty="0">
                <a:latin typeface="Times New Roman" pitchFamily="18" charset="0"/>
                <a:cs typeface="Times New Roman" pitchFamily="18" charset="0"/>
              </a:rPr>
              <a:t>      </a:t>
            </a:r>
            <a:r>
              <a:rPr lang="en-IN" sz="4500" b="1" dirty="0">
                <a:latin typeface="Algerian" pitchFamily="82" charset="0"/>
                <a:cs typeface="Times New Roman" pitchFamily="18" charset="0"/>
              </a:rPr>
              <a:t>THANK YOU</a:t>
            </a:r>
            <a:endParaRPr lang="en-US" sz="4500" b="1" dirty="0">
              <a:latin typeface="Algerian" pitchFamily="82"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129</TotalTime>
  <Words>663</Words>
  <Application>Microsoft Office PowerPoint</Application>
  <PresentationFormat>On-screen Show (4:3)</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sakthi</dc:creator>
  <cp:lastModifiedBy>arbutha av</cp:lastModifiedBy>
  <cp:revision>16</cp:revision>
  <dcterms:created xsi:type="dcterms:W3CDTF">2023-02-12T14:06:45Z</dcterms:created>
  <dcterms:modified xsi:type="dcterms:W3CDTF">2023-02-12T16:19:18Z</dcterms:modified>
</cp:coreProperties>
</file>