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58" r:id="rId3"/>
    <p:sldId id="272" r:id="rId4"/>
    <p:sldId id="259" r:id="rId5"/>
    <p:sldId id="260" r:id="rId6"/>
    <p:sldId id="261" r:id="rId7"/>
    <p:sldId id="262" r:id="rId8"/>
    <p:sldId id="265" r:id="rId9"/>
    <p:sldId id="266" r:id="rId10"/>
    <p:sldId id="270" r:id="rId11"/>
    <p:sldId id="267" r:id="rId12"/>
    <p:sldId id="276" r:id="rId13"/>
    <p:sldId id="277" r:id="rId14"/>
    <p:sldId id="278" r:id="rId15"/>
    <p:sldId id="268" r:id="rId16"/>
    <p:sldId id="269" r:id="rId17"/>
    <p:sldId id="271" r:id="rId18"/>
    <p:sldId id="273" r:id="rId19"/>
    <p:sldId id="274" r:id="rId20"/>
    <p:sldId id="275"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70" y="-14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34B64EF-DD7A-457E-A4C5-7093AE474202}" type="datetimeFigureOut">
              <a:rPr lang="en-GB"/>
              <a:pPr>
                <a:defRPr/>
              </a:pPr>
              <a:t>29/01/2017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35A1CF7-93B5-4CB7-B7F3-2BA24D0F654B}" type="slidenum">
              <a:rPr lang="en-GB" altLang="en-US"/>
              <a:pPr>
                <a:defRPr/>
              </a:pPr>
              <a:t>‹#›</a:t>
            </a:fld>
            <a:endParaRPr lang="en-GB" altLang="en-US"/>
          </a:p>
        </p:txBody>
      </p:sp>
    </p:spTree>
    <p:extLst>
      <p:ext uri="{BB962C8B-B14F-4D97-AF65-F5344CB8AC3E}">
        <p14:creationId xmlns:p14="http://schemas.microsoft.com/office/powerpoint/2010/main" xmlns="" val="3139892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D5BA48-C2CE-4DA4-A733-BD86B03393BE}" type="slidenum">
              <a:rPr lang="en-GB" altLang="en-US">
                <a:latin typeface="Arial" panose="020B0604020202020204" pitchFamily="34" charset="0"/>
              </a:rPr>
              <a:pPr>
                <a:spcBef>
                  <a:spcPct val="0"/>
                </a:spcBef>
              </a:pPr>
              <a:t>2</a:t>
            </a:fld>
            <a:endParaRPr lang="en-GB" altLang="en-US">
              <a:latin typeface="Arial" panose="020B0604020202020204" pitchFamily="34" charset="0"/>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101930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9A6DBB-32C7-4E44-BAE0-2AB28DC2D27E}" type="slidenum">
              <a:rPr lang="en-GB" altLang="en-US">
                <a:latin typeface="Arial" panose="020B0604020202020204" pitchFamily="34" charset="0"/>
              </a:rPr>
              <a:pPr>
                <a:spcBef>
                  <a:spcPct val="0"/>
                </a:spcBef>
              </a:pPr>
              <a:t>5</a:t>
            </a:fld>
            <a:endParaRPr lang="en-GB" altLang="en-US">
              <a:latin typeface="Arial" panose="020B0604020202020204" pitchFamily="34" charset="0"/>
            </a:endParaRPr>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89302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D83D4B-79D4-4A14-A634-1C3A20888DB7}" type="slidenum">
              <a:rPr lang="en-GB" altLang="en-US">
                <a:latin typeface="Arial" panose="020B0604020202020204" pitchFamily="34" charset="0"/>
              </a:rPr>
              <a:pPr>
                <a:spcBef>
                  <a:spcPct val="0"/>
                </a:spcBef>
              </a:pPr>
              <a:t>6</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1686982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D9C5D4-F81F-48B4-A4CC-B62AEE1C4A32}" type="slidenum">
              <a:rPr lang="en-GB" altLang="en-US">
                <a:latin typeface="Arial" panose="020B0604020202020204" pitchFamily="34" charset="0"/>
              </a:rPr>
              <a:pPr>
                <a:spcBef>
                  <a:spcPct val="0"/>
                </a:spcBef>
              </a:pPr>
              <a:t>7</a:t>
            </a:fld>
            <a:endParaRPr lang="en-GB" altLang="en-US">
              <a:latin typeface="Arial" panose="020B0604020202020204" pitchFamily="34" charset="0"/>
            </a:endParaRPr>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356405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9525"/>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4763" y="19050"/>
            <a:ext cx="8569325" cy="1368425"/>
          </a:xfrm>
          <a:prstGeom prst="rect">
            <a:avLst/>
          </a:prstGeom>
          <a:gradFill>
            <a:gsLst>
              <a:gs pos="0">
                <a:schemeClr val="accent1">
                  <a:alpha val="60000"/>
                </a:schemeClr>
              </a:gs>
              <a:gs pos="64000">
                <a:schemeClr val="accent1"/>
              </a:gs>
              <a:gs pos="100000">
                <a:schemeClr val="accent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a:xfrm>
            <a:off x="367177" y="75013"/>
            <a:ext cx="7772400" cy="722511"/>
          </a:xfrm>
        </p:spPr>
        <p:txBody>
          <a:bodyPr>
            <a:normAutofit/>
          </a:bodyPr>
          <a:lstStyle>
            <a:lvl1pPr algn="ctr">
              <a:defRPr sz="3600" b="1"/>
            </a:lvl1pPr>
          </a:lstStyle>
          <a:p>
            <a:r>
              <a:rPr lang="en-US" dirty="0" smtClean="0"/>
              <a:t>Click to edit Master title style</a:t>
            </a:r>
            <a:endParaRPr lang="en-GB" dirty="0"/>
          </a:p>
        </p:txBody>
      </p:sp>
      <p:sp>
        <p:nvSpPr>
          <p:cNvPr id="3" name="Subtitle 2"/>
          <p:cNvSpPr>
            <a:spLocks noGrp="1"/>
          </p:cNvSpPr>
          <p:nvPr>
            <p:ph type="subTitle" idx="1"/>
          </p:nvPr>
        </p:nvSpPr>
        <p:spPr>
          <a:xfrm>
            <a:off x="1013017" y="797524"/>
            <a:ext cx="6400800" cy="478904"/>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Date Placeholder 3"/>
          <p:cNvSpPr>
            <a:spLocks noGrp="1"/>
          </p:cNvSpPr>
          <p:nvPr>
            <p:ph type="dt" sz="half" idx="10"/>
          </p:nvPr>
        </p:nvSpPr>
        <p:spPr/>
        <p:txBody>
          <a:bodyPr/>
          <a:lstStyle>
            <a:lvl1pPr>
              <a:defRPr/>
            </a:lvl1pPr>
          </a:lstStyle>
          <a:p>
            <a:pPr>
              <a:defRPr/>
            </a:pPr>
            <a:fld id="{5CD0C0D4-E11B-4D22-8EE5-B76325ACA655}" type="datetimeFigureOut">
              <a:rPr lang="en-GB"/>
              <a:pPr>
                <a:defRPr/>
              </a:pPr>
              <a:t>29/01/2017</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smtClean="0"/>
            </a:lvl1pPr>
          </a:lstStyle>
          <a:p>
            <a:pPr>
              <a:defRPr/>
            </a:pPr>
            <a:fld id="{957FA4A5-79E5-4B63-8CDD-0F11DA25B060}" type="slidenum">
              <a:rPr lang="en-GB" altLang="en-US"/>
              <a:pPr>
                <a:defRPr/>
              </a:pPr>
              <a:t>‹#›</a:t>
            </a:fld>
            <a:endParaRPr lang="en-GB" altLang="en-US"/>
          </a:p>
        </p:txBody>
      </p:sp>
    </p:spTree>
    <p:extLst>
      <p:ext uri="{BB962C8B-B14F-4D97-AF65-F5344CB8AC3E}">
        <p14:creationId xmlns:p14="http://schemas.microsoft.com/office/powerpoint/2010/main" xmlns="" val="394320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7ED1722-0AB4-4BB6-B2AC-7BF8A7D4918C}" type="datetimeFigureOut">
              <a:rPr lang="en-GB"/>
              <a:pPr>
                <a:defRPr/>
              </a:pPr>
              <a:t>29/01/2017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744E096-EC20-42DB-8893-B13A49BC8FDB}" type="slidenum">
              <a:rPr lang="en-GB" altLang="en-US"/>
              <a:pPr>
                <a:defRPr/>
              </a:pPr>
              <a:t>‹#›</a:t>
            </a:fld>
            <a:endParaRPr lang="en-GB" altLang="en-US"/>
          </a:p>
        </p:txBody>
      </p:sp>
    </p:spTree>
    <p:extLst>
      <p:ext uri="{BB962C8B-B14F-4D97-AF65-F5344CB8AC3E}">
        <p14:creationId xmlns:p14="http://schemas.microsoft.com/office/powerpoint/2010/main" xmlns="" val="20907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7C6410D9-8341-4794-95E2-C9E4769B561C}" type="datetimeFigureOut">
              <a:rPr lang="en-GB"/>
              <a:pPr>
                <a:defRPr/>
              </a:pPr>
              <a:t>29/01/2017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236EC67-4A96-495C-9E16-F18D637B5E96}" type="slidenum">
              <a:rPr lang="en-GB" altLang="en-US"/>
              <a:pPr>
                <a:defRPr/>
              </a:pPr>
              <a:t>‹#›</a:t>
            </a:fld>
            <a:endParaRPr lang="en-GB" altLang="en-US"/>
          </a:p>
        </p:txBody>
      </p:sp>
    </p:spTree>
    <p:extLst>
      <p:ext uri="{BB962C8B-B14F-4D97-AF65-F5344CB8AC3E}">
        <p14:creationId xmlns:p14="http://schemas.microsoft.com/office/powerpoint/2010/main" xmlns="" val="138217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C88B198-46B3-449B-BB8F-AC5ECA0641B4}" type="datetimeFigureOut">
              <a:rPr lang="en-GB"/>
              <a:pPr>
                <a:defRPr/>
              </a:pPr>
              <a:t>29/01/2017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AD11251-DD05-45F3-8A92-244A1CB5D8A5}" type="slidenum">
              <a:rPr lang="en-GB" altLang="en-US"/>
              <a:pPr>
                <a:defRPr/>
              </a:pPr>
              <a:t>‹#›</a:t>
            </a:fld>
            <a:endParaRPr lang="en-GB" altLang="en-US"/>
          </a:p>
        </p:txBody>
      </p:sp>
    </p:spTree>
    <p:extLst>
      <p:ext uri="{BB962C8B-B14F-4D97-AF65-F5344CB8AC3E}">
        <p14:creationId xmlns:p14="http://schemas.microsoft.com/office/powerpoint/2010/main" xmlns="" val="219328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271047D-8AAF-4D3A-951B-1786C239ED85}" type="datetimeFigureOut">
              <a:rPr lang="en-GB"/>
              <a:pPr>
                <a:defRPr/>
              </a:pPr>
              <a:t>29/01/2017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F72405E-D171-4EC8-B3E2-5BC868398CE4}" type="slidenum">
              <a:rPr lang="en-GB" altLang="en-US"/>
              <a:pPr>
                <a:defRPr/>
              </a:pPr>
              <a:t>‹#›</a:t>
            </a:fld>
            <a:endParaRPr lang="en-GB" altLang="en-US"/>
          </a:p>
        </p:txBody>
      </p:sp>
    </p:spTree>
    <p:extLst>
      <p:ext uri="{BB962C8B-B14F-4D97-AF65-F5344CB8AC3E}">
        <p14:creationId xmlns:p14="http://schemas.microsoft.com/office/powerpoint/2010/main" xmlns="" val="24775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DB37AF6A-DB78-4775-BE7C-2E8EEED5A292}" type="datetimeFigureOut">
              <a:rPr lang="en-GB"/>
              <a:pPr>
                <a:defRPr/>
              </a:pPr>
              <a:t>29/01/2017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AF8A56F-BF31-41FA-BA57-E268DC86F871}" type="slidenum">
              <a:rPr lang="en-GB" altLang="en-US"/>
              <a:pPr>
                <a:defRPr/>
              </a:pPr>
              <a:t>‹#›</a:t>
            </a:fld>
            <a:endParaRPr lang="en-GB" altLang="en-US"/>
          </a:p>
        </p:txBody>
      </p:sp>
    </p:spTree>
    <p:extLst>
      <p:ext uri="{BB962C8B-B14F-4D97-AF65-F5344CB8AC3E}">
        <p14:creationId xmlns:p14="http://schemas.microsoft.com/office/powerpoint/2010/main" xmlns="" val="298921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577FF2AF-EF49-473A-BBBB-BBC46D45899E}" type="datetimeFigureOut">
              <a:rPr lang="en-GB"/>
              <a:pPr>
                <a:defRPr/>
              </a:pPr>
              <a:t>29/01/2017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523A498C-F4C6-4AE9-989C-D156C845494A}" type="slidenum">
              <a:rPr lang="en-GB" altLang="en-US"/>
              <a:pPr>
                <a:defRPr/>
              </a:pPr>
              <a:t>‹#›</a:t>
            </a:fld>
            <a:endParaRPr lang="en-GB" altLang="en-US"/>
          </a:p>
        </p:txBody>
      </p:sp>
    </p:spTree>
    <p:extLst>
      <p:ext uri="{BB962C8B-B14F-4D97-AF65-F5344CB8AC3E}">
        <p14:creationId xmlns:p14="http://schemas.microsoft.com/office/powerpoint/2010/main" xmlns="" val="277554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22D53D78-660C-4D0F-846D-D03FAB81685B}" type="datetimeFigureOut">
              <a:rPr lang="en-GB"/>
              <a:pPr>
                <a:defRPr/>
              </a:pPr>
              <a:t>29/01/2017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B4A853F9-634D-4205-8D65-5CFE1627089D}" type="slidenum">
              <a:rPr lang="en-GB" altLang="en-US"/>
              <a:pPr>
                <a:defRPr/>
              </a:pPr>
              <a:t>‹#›</a:t>
            </a:fld>
            <a:endParaRPr lang="en-GB" altLang="en-US"/>
          </a:p>
        </p:txBody>
      </p:sp>
    </p:spTree>
    <p:extLst>
      <p:ext uri="{BB962C8B-B14F-4D97-AF65-F5344CB8AC3E}">
        <p14:creationId xmlns:p14="http://schemas.microsoft.com/office/powerpoint/2010/main" xmlns="" val="393773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9BEEBD-391C-4E30-976C-BBFD1377D9FC}" type="datetimeFigureOut">
              <a:rPr lang="en-GB"/>
              <a:pPr>
                <a:defRPr/>
              </a:pPr>
              <a:t>29/01/2017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E3EC8C23-633B-42C4-A3E2-9AA8E2D3827F}" type="slidenum">
              <a:rPr lang="en-GB" altLang="en-US"/>
              <a:pPr>
                <a:defRPr/>
              </a:pPr>
              <a:t>‹#›</a:t>
            </a:fld>
            <a:endParaRPr lang="en-GB" altLang="en-US"/>
          </a:p>
        </p:txBody>
      </p:sp>
    </p:spTree>
    <p:extLst>
      <p:ext uri="{BB962C8B-B14F-4D97-AF65-F5344CB8AC3E}">
        <p14:creationId xmlns:p14="http://schemas.microsoft.com/office/powerpoint/2010/main" xmlns="" val="70445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4B3B01-A366-4C68-8B15-F2A4FCEDCD15}" type="datetimeFigureOut">
              <a:rPr lang="en-GB"/>
              <a:pPr>
                <a:defRPr/>
              </a:pPr>
              <a:t>29/01/2017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97ADBBB-7E9C-41E5-AF45-B782C7044860}" type="slidenum">
              <a:rPr lang="en-GB" altLang="en-US"/>
              <a:pPr>
                <a:defRPr/>
              </a:pPr>
              <a:t>‹#›</a:t>
            </a:fld>
            <a:endParaRPr lang="en-GB" altLang="en-US"/>
          </a:p>
        </p:txBody>
      </p:sp>
    </p:spTree>
    <p:extLst>
      <p:ext uri="{BB962C8B-B14F-4D97-AF65-F5344CB8AC3E}">
        <p14:creationId xmlns:p14="http://schemas.microsoft.com/office/powerpoint/2010/main" xmlns="" val="70931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B7FE9E-78AE-4146-972B-DD61E0933119}" type="datetimeFigureOut">
              <a:rPr lang="en-GB"/>
              <a:pPr>
                <a:defRPr/>
              </a:pPr>
              <a:t>29/01/2017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154C260-71EB-4F8D-9632-4ED3244D67C3}" type="slidenum">
              <a:rPr lang="en-GB" altLang="en-US"/>
              <a:pPr>
                <a:defRPr/>
              </a:pPr>
              <a:t>‹#›</a:t>
            </a:fld>
            <a:endParaRPr lang="en-GB" altLang="en-US"/>
          </a:p>
        </p:txBody>
      </p:sp>
    </p:spTree>
    <p:extLst>
      <p:ext uri="{BB962C8B-B14F-4D97-AF65-F5344CB8AC3E}">
        <p14:creationId xmlns:p14="http://schemas.microsoft.com/office/powerpoint/2010/main" xmlns="" val="208953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235825"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27" name="Title Placeholder 1"/>
          <p:cNvSpPr>
            <a:spLocks noGrp="1"/>
          </p:cNvSpPr>
          <p:nvPr>
            <p:ph type="title"/>
          </p:nvPr>
        </p:nvSpPr>
        <p:spPr bwMode="auto">
          <a:xfrm>
            <a:off x="250825" y="274638"/>
            <a:ext cx="6842125" cy="922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250825"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518908C-4985-4D8E-8B13-5DE033A63C1F}" type="datetimeFigureOut">
              <a:rPr lang="en-GB"/>
              <a:pPr>
                <a:defRPr/>
              </a:pPr>
              <a:t>29/01/2017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8D0F052-F00D-47D1-AFA3-251E3B45F257}" type="slidenum">
              <a:rPr lang="en-GB" altLang="en-US"/>
              <a:pPr>
                <a:defRPr/>
              </a:pPr>
              <a:t>‹#›</a:t>
            </a:fld>
            <a:endParaRPr lang="en-GB" altLang="en-US"/>
          </a:p>
        </p:txBody>
      </p:sp>
      <p:pic>
        <p:nvPicPr>
          <p:cNvPr id="1032" name="Picture 10"/>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7035800" y="0"/>
            <a:ext cx="2103438"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rtl="0" eaLnBrk="0" fontAlgn="base" hangingPunct="0">
        <a:spcBef>
          <a:spcPct val="0"/>
        </a:spcBef>
        <a:spcAft>
          <a:spcPct val="0"/>
        </a:spcAft>
        <a:defRPr sz="32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gsm_car.in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arduino.cc/en/Main/Products" TargetMode="External"/><Relationship Id="rId7" Type="http://schemas.openxmlformats.org/officeDocument/2006/relationships/hyperlink" Target="https://processin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arduino.cc/en/Main/Software" TargetMode="External"/><Relationship Id="rId5" Type="http://schemas.openxmlformats.org/officeDocument/2006/relationships/hyperlink" Target="http://wiring.org.co/" TargetMode="External"/><Relationship Id="rId4" Type="http://schemas.openxmlformats.org/officeDocument/2006/relationships/hyperlink" Target="https://www.arduino.cc/en/Reference/HomePage" TargetMode="Externa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ttps://learn.adafruit.com/adafruit-fona-mini-gsm-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539750" y="66675"/>
            <a:ext cx="7772400" cy="722313"/>
          </a:xfrm>
        </p:spPr>
        <p:txBody>
          <a:bodyPr/>
          <a:lstStyle/>
          <a:p>
            <a:r>
              <a:rPr lang="en-GB" altLang="en-US" dirty="0" smtClean="0"/>
              <a:t>Icy Road Template</a:t>
            </a:r>
          </a:p>
        </p:txBody>
      </p:sp>
      <p:sp>
        <p:nvSpPr>
          <p:cNvPr id="4099" name="Subtitle 2"/>
          <p:cNvSpPr>
            <a:spLocks noGrp="1"/>
          </p:cNvSpPr>
          <p:nvPr>
            <p:ph type="subTitle" idx="1"/>
          </p:nvPr>
        </p:nvSpPr>
        <p:spPr>
          <a:xfrm>
            <a:off x="1185863" y="788988"/>
            <a:ext cx="6400800" cy="479425"/>
          </a:xfrm>
        </p:spPr>
        <p:txBody>
          <a:bodyPr/>
          <a:lstStyle/>
          <a:p>
            <a:r>
              <a:rPr lang="en-GB" altLang="en-US" smtClean="0"/>
              <a:t>Your name</a:t>
            </a:r>
          </a:p>
        </p:txBody>
      </p:sp>
      <p:pic>
        <p:nvPicPr>
          <p:cNvPr id="10242" name="Picture 2" descr="C:\Users\admin\Desktop\Capture22.PNG"/>
          <p:cNvPicPr>
            <a:picLocks noChangeAspect="1" noChangeArrowheads="1"/>
          </p:cNvPicPr>
          <p:nvPr/>
        </p:nvPicPr>
        <p:blipFill>
          <a:blip r:embed="rId2"/>
          <a:srcRect/>
          <a:stretch>
            <a:fillRect/>
          </a:stretch>
        </p:blipFill>
        <p:spPr bwMode="auto">
          <a:xfrm>
            <a:off x="0" y="0"/>
            <a:ext cx="9190286"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METHODOLOGY DETAILING </a:t>
            </a:r>
            <a:br>
              <a:rPr lang="en-US" dirty="0" smtClean="0"/>
            </a:br>
            <a:endParaRPr lang="en-US" dirty="0"/>
          </a:p>
        </p:txBody>
      </p:sp>
      <p:sp>
        <p:nvSpPr>
          <p:cNvPr id="3" name="Content Placeholder 2"/>
          <p:cNvSpPr>
            <a:spLocks noGrp="1"/>
          </p:cNvSpPr>
          <p:nvPr>
            <p:ph idx="1"/>
          </p:nvPr>
        </p:nvSpPr>
        <p:spPr/>
        <p:txBody>
          <a:bodyPr/>
          <a:lstStyle/>
          <a:p>
            <a:r>
              <a:rPr lang="en-US" sz="2400" dirty="0" smtClean="0"/>
              <a:t>6.Connect USB Jack to laptop using USB cable</a:t>
            </a:r>
          </a:p>
          <a:p>
            <a:r>
              <a:rPr lang="en-US" sz="2400" dirty="0" smtClean="0"/>
              <a:t> 7.Upload </a:t>
            </a:r>
            <a:r>
              <a:rPr lang="en-US" sz="2400" dirty="0" err="1" smtClean="0"/>
              <a:t>Arduino</a:t>
            </a:r>
            <a:r>
              <a:rPr lang="en-US" sz="2400" dirty="0" smtClean="0"/>
              <a:t> code in </a:t>
            </a:r>
            <a:r>
              <a:rPr lang="en-US" sz="2400" dirty="0" err="1" smtClean="0"/>
              <a:t>Arduino</a:t>
            </a:r>
            <a:r>
              <a:rPr lang="en-US" sz="2400" dirty="0" smtClean="0"/>
              <a:t> IDE</a:t>
            </a:r>
          </a:p>
          <a:p>
            <a:r>
              <a:rPr lang="en-US" sz="2400" dirty="0" smtClean="0"/>
              <a:t> 8.Open Serial monitor for run the code.</a:t>
            </a:r>
          </a:p>
          <a:p>
            <a:r>
              <a:rPr lang="en-US" sz="2400" dirty="0" smtClean="0"/>
              <a:t> 9.See the record in database</a:t>
            </a:r>
          </a:p>
          <a:p>
            <a:r>
              <a:rPr lang="en-US" sz="2400" dirty="0" smtClean="0"/>
              <a:t>	-&gt;Open Website: carparking.esy.es</a:t>
            </a:r>
          </a:p>
          <a:p>
            <a:r>
              <a:rPr lang="en-US" sz="2400" dirty="0" smtClean="0"/>
              <a:t>	-&gt;You can see the record of database. </a:t>
            </a:r>
          </a:p>
          <a:p>
            <a:r>
              <a:rPr lang="en-US" sz="2400" dirty="0" smtClean="0"/>
              <a:t>10.Download android </a:t>
            </a:r>
            <a:r>
              <a:rPr lang="en-US" sz="2400" dirty="0" err="1" smtClean="0"/>
              <a:t>app,open</a:t>
            </a:r>
            <a:r>
              <a:rPr lang="en-US" sz="2400" dirty="0" smtClean="0"/>
              <a:t> and see the result.</a:t>
            </a:r>
            <a:endParaRPr lang="en-US" sz="2400" dirty="0"/>
          </a:p>
        </p:txBody>
      </p:sp>
      <p:pic>
        <p:nvPicPr>
          <p:cNvPr id="4"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CONNECTION</a:t>
            </a:r>
            <a:br>
              <a:rPr lang="en-US" b="1" dirty="0" smtClean="0"/>
            </a:br>
            <a:endParaRPr lang="en-US" dirty="0"/>
          </a:p>
        </p:txBody>
      </p:sp>
      <p:pic>
        <p:nvPicPr>
          <p:cNvPr id="5"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
        <p:nvSpPr>
          <p:cNvPr id="6" name="Content Placeholder 5"/>
          <p:cNvSpPr>
            <a:spLocks noGrp="1"/>
          </p:cNvSpPr>
          <p:nvPr>
            <p:ph idx="1"/>
          </p:nvPr>
        </p:nvSpPr>
        <p:spPr/>
        <p:txBody>
          <a:bodyPr/>
          <a:lstStyle/>
          <a:p>
            <a:endParaRPr lang="en-US"/>
          </a:p>
        </p:txBody>
      </p:sp>
      <p:pic>
        <p:nvPicPr>
          <p:cNvPr id="1026" name="Picture 2" descr="C:\Users\admin\Documents\Bluetooth Exchange Folder\Screenshot_2017-01-28-12-52-51.png"/>
          <p:cNvPicPr>
            <a:picLocks noChangeAspect="1" noChangeArrowheads="1"/>
          </p:cNvPicPr>
          <p:nvPr/>
        </p:nvPicPr>
        <p:blipFill>
          <a:blip r:embed="rId3"/>
          <a:srcRect/>
          <a:stretch>
            <a:fillRect/>
          </a:stretch>
        </p:blipFill>
        <p:spPr bwMode="auto">
          <a:xfrm>
            <a:off x="304800" y="1600200"/>
            <a:ext cx="8153400" cy="4572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Hostinger</a:t>
            </a:r>
            <a:r>
              <a:rPr lang="en-US" smtClean="0"/>
              <a:t>(Free hosting website)</a:t>
            </a:r>
            <a:endParaRPr lang="en-US" dirty="0"/>
          </a:p>
        </p:txBody>
      </p:sp>
      <p:sp>
        <p:nvSpPr>
          <p:cNvPr id="3" name="Content Placeholder 2"/>
          <p:cNvSpPr>
            <a:spLocks noGrp="1"/>
          </p:cNvSpPr>
          <p:nvPr>
            <p:ph idx="1"/>
          </p:nvPr>
        </p:nvSpPr>
        <p:spPr/>
        <p:txBody>
          <a:bodyPr/>
          <a:lstStyle/>
          <a:p>
            <a:r>
              <a:rPr lang="en-US" sz="2000" dirty="0" smtClean="0">
                <a:latin typeface="+mj-lt"/>
              </a:rPr>
              <a:t>The hosting service from </a:t>
            </a:r>
            <a:r>
              <a:rPr lang="en-US" sz="2000" b="1" dirty="0" err="1" smtClean="0">
                <a:latin typeface="+mj-lt"/>
              </a:rPr>
              <a:t>Hostinger</a:t>
            </a:r>
            <a:r>
              <a:rPr lang="en-US" sz="2000" dirty="0" smtClean="0">
                <a:latin typeface="+mj-lt"/>
              </a:rPr>
              <a:t> India gives you the best free web hosting with PHP, </a:t>
            </a:r>
            <a:r>
              <a:rPr lang="en-US" sz="2000" dirty="0" err="1" smtClean="0">
                <a:latin typeface="+mj-lt"/>
              </a:rPr>
              <a:t>MySQL</a:t>
            </a:r>
            <a:r>
              <a:rPr lang="en-US" sz="2000" dirty="0" smtClean="0">
                <a:latin typeface="+mj-lt"/>
              </a:rPr>
              <a:t>, BW 100GB, unlimited cheap hosting and a free domain.</a:t>
            </a:r>
            <a:endParaRPr lang="en-US" sz="2000" dirty="0">
              <a:latin typeface="+mj-lt"/>
            </a:endParaRPr>
          </a:p>
        </p:txBody>
      </p:sp>
      <p:pic>
        <p:nvPicPr>
          <p:cNvPr id="4" name="Picture 3" descr="C:\Users\admin\Pictures\Screenshots\Screenshot (170).png"/>
          <p:cNvPicPr>
            <a:picLocks noChangeAspect="1" noChangeArrowheads="1"/>
          </p:cNvPicPr>
          <p:nvPr/>
        </p:nvPicPr>
        <p:blipFill>
          <a:blip r:embed="rId2"/>
          <a:srcRect/>
          <a:stretch>
            <a:fillRect/>
          </a:stretch>
        </p:blipFill>
        <p:spPr bwMode="auto">
          <a:xfrm>
            <a:off x="0" y="2514600"/>
            <a:ext cx="9144000" cy="4343400"/>
          </a:xfrm>
          <a:prstGeom prst="rect">
            <a:avLst/>
          </a:prstGeom>
          <a:noFill/>
        </p:spPr>
      </p:pic>
      <p:pic>
        <p:nvPicPr>
          <p:cNvPr id="5"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admin\Pictures\Screenshots\Screenshot (171).png"/>
          <p:cNvPicPr>
            <a:picLocks noChangeAspect="1" noChangeArrowheads="1"/>
          </p:cNvPicPr>
          <p:nvPr/>
        </p:nvPicPr>
        <p:blipFill>
          <a:blip r:embed="rId2"/>
          <a:srcRect/>
          <a:stretch>
            <a:fillRect/>
          </a:stretch>
        </p:blipFill>
        <p:spPr bwMode="auto">
          <a:xfrm>
            <a:off x="0" y="1447801"/>
            <a:ext cx="9144000" cy="5463286"/>
          </a:xfrm>
          <a:prstGeom prst="rect">
            <a:avLst/>
          </a:prstGeom>
          <a:noFill/>
        </p:spPr>
      </p:pic>
      <p:pic>
        <p:nvPicPr>
          <p:cNvPr id="7"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phpMyAdmin</a:t>
            </a:r>
            <a:r>
              <a:rPr lang="en-US" dirty="0" smtClean="0"/>
              <a:t>(database)</a:t>
            </a:r>
            <a:endParaRPr lang="en-US" dirty="0"/>
          </a:p>
        </p:txBody>
      </p:sp>
      <p:sp>
        <p:nvSpPr>
          <p:cNvPr id="3" name="Content Placeholder 2"/>
          <p:cNvSpPr>
            <a:spLocks noGrp="1"/>
          </p:cNvSpPr>
          <p:nvPr>
            <p:ph idx="1"/>
          </p:nvPr>
        </p:nvSpPr>
        <p:spPr/>
        <p:txBody>
          <a:bodyPr/>
          <a:lstStyle/>
          <a:p>
            <a:r>
              <a:rPr lang="en-US" sz="2000" dirty="0" smtClean="0">
                <a:latin typeface="+mj-lt"/>
              </a:rPr>
              <a:t>The hosting service from </a:t>
            </a:r>
            <a:r>
              <a:rPr lang="en-US" sz="2000" b="1" dirty="0" err="1" smtClean="0">
                <a:latin typeface="+mj-lt"/>
              </a:rPr>
              <a:t>Hostinger</a:t>
            </a:r>
            <a:r>
              <a:rPr lang="en-US" sz="2000" dirty="0" smtClean="0">
                <a:latin typeface="+mj-lt"/>
              </a:rPr>
              <a:t> India gives you the best free web hosting with PHP, </a:t>
            </a:r>
            <a:r>
              <a:rPr lang="en-US" sz="2000" dirty="0" err="1" smtClean="0">
                <a:latin typeface="+mj-lt"/>
              </a:rPr>
              <a:t>MySQL</a:t>
            </a:r>
            <a:r>
              <a:rPr lang="en-US" sz="2000" dirty="0" smtClean="0">
                <a:latin typeface="+mj-lt"/>
              </a:rPr>
              <a:t>, BW 100GB, unlimited cheap hosting and a free domain.</a:t>
            </a:r>
            <a:endParaRPr lang="en-US" sz="2000" dirty="0">
              <a:latin typeface="+mj-lt"/>
            </a:endParaRPr>
          </a:p>
        </p:txBody>
      </p:sp>
      <p:pic>
        <p:nvPicPr>
          <p:cNvPr id="3074" name="Picture 2" descr="C:\Users\admin\Pictures\Screenshots\Screenshot (172).png"/>
          <p:cNvPicPr>
            <a:picLocks noChangeAspect="1" noChangeArrowheads="1"/>
          </p:cNvPicPr>
          <p:nvPr/>
        </p:nvPicPr>
        <p:blipFill>
          <a:blip r:embed="rId2"/>
          <a:srcRect/>
          <a:stretch>
            <a:fillRect/>
          </a:stretch>
        </p:blipFill>
        <p:spPr bwMode="auto">
          <a:xfrm>
            <a:off x="381000" y="2514600"/>
            <a:ext cx="8229600" cy="4343400"/>
          </a:xfrm>
          <a:prstGeom prst="rect">
            <a:avLst/>
          </a:prstGeom>
          <a:noFill/>
        </p:spPr>
      </p:pic>
      <p:pic>
        <p:nvPicPr>
          <p:cNvPr id="8"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6" name="Content Placeholder 5"/>
          <p:cNvSpPr>
            <a:spLocks noGrp="1"/>
          </p:cNvSpPr>
          <p:nvPr>
            <p:ph sz="half" idx="2"/>
          </p:nvPr>
        </p:nvSpPr>
        <p:spPr/>
        <p:txBody>
          <a:bodyPr/>
          <a:lstStyle/>
          <a:p>
            <a:r>
              <a:rPr lang="en-US" dirty="0" smtClean="0"/>
              <a:t>Green Color shows empty parking slots.</a:t>
            </a:r>
          </a:p>
          <a:p>
            <a:endParaRPr lang="en-US" dirty="0" smtClean="0"/>
          </a:p>
          <a:p>
            <a:r>
              <a:rPr lang="en-US" dirty="0" smtClean="0"/>
              <a:t>Red color shows occupied parking slots.</a:t>
            </a:r>
            <a:endParaRPr lang="en-US" dirty="0"/>
          </a:p>
        </p:txBody>
      </p:sp>
      <p:pic>
        <p:nvPicPr>
          <p:cNvPr id="4" name="Picture 2" descr="D:\arduino_pro\images\Screenshot_20170127-112128.png"/>
          <p:cNvPicPr>
            <a:picLocks noChangeAspect="1" noChangeArrowheads="1"/>
          </p:cNvPicPr>
          <p:nvPr/>
        </p:nvPicPr>
        <p:blipFill>
          <a:blip r:embed="rId2" cstate="print"/>
          <a:srcRect/>
          <a:stretch>
            <a:fillRect/>
          </a:stretch>
        </p:blipFill>
        <p:spPr bwMode="auto">
          <a:xfrm>
            <a:off x="5410200" y="1524000"/>
            <a:ext cx="3352800" cy="5181600"/>
          </a:xfrm>
          <a:prstGeom prst="rect">
            <a:avLst/>
          </a:prstGeom>
          <a:noFill/>
        </p:spPr>
      </p:pic>
      <p:pic>
        <p:nvPicPr>
          <p:cNvPr id="9"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pic>
        <p:nvPicPr>
          <p:cNvPr id="7"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
        <p:nvSpPr>
          <p:cNvPr id="8" name="Rectangle 7"/>
          <p:cNvSpPr/>
          <p:nvPr/>
        </p:nvSpPr>
        <p:spPr>
          <a:xfrm>
            <a:off x="304800" y="1676400"/>
            <a:ext cx="8839200" cy="4154984"/>
          </a:xfrm>
          <a:prstGeom prst="rect">
            <a:avLst/>
          </a:prstGeom>
        </p:spPr>
        <p:txBody>
          <a:bodyPr wrap="square">
            <a:spAutoFit/>
          </a:bodyPr>
          <a:lstStyle/>
          <a:p>
            <a:pPr>
              <a:buFont typeface="Arial" pitchFamily="34" charset="0"/>
              <a:buChar char="•"/>
            </a:pPr>
            <a:r>
              <a:rPr lang="en-US" sz="2400" dirty="0" smtClean="0"/>
              <a:t>  Optimized parking – Users find the best spot available, saving time, resources and effort.</a:t>
            </a:r>
          </a:p>
          <a:p>
            <a:r>
              <a:rPr lang="en-US" sz="2400" dirty="0" smtClean="0"/>
              <a:t> </a:t>
            </a:r>
          </a:p>
          <a:p>
            <a:pPr>
              <a:buFont typeface="Arial" pitchFamily="34" charset="0"/>
              <a:buChar char="•"/>
            </a:pPr>
            <a:r>
              <a:rPr lang="en-US" sz="2400" dirty="0" smtClean="0"/>
              <a:t>  Reduced traffic – Traffic flow increases as fewer cars are required to drive around in search of an open parking space.</a:t>
            </a:r>
          </a:p>
          <a:p>
            <a:pPr>
              <a:buFont typeface="Arial" pitchFamily="34" charset="0"/>
              <a:buChar char="•"/>
            </a:pPr>
            <a:endParaRPr lang="en-US" sz="2400" dirty="0" smtClean="0"/>
          </a:p>
          <a:p>
            <a:pPr>
              <a:buFont typeface="Arial" pitchFamily="34" charset="0"/>
              <a:buChar char="•"/>
            </a:pPr>
            <a:r>
              <a:rPr lang="en-US" sz="2400" dirty="0" smtClean="0"/>
              <a:t>  Reduced pollution – Searching for parking burns around one million      barrels of oil a day. An optimal parking solution will significantly  decrease driving time, thus lowering the amount of daily vehicle emissions .</a:t>
            </a:r>
          </a:p>
          <a:p>
            <a:pPr>
              <a:buFont typeface="Arial" pitchFamily="34" charset="0"/>
              <a:buChar char="•"/>
            </a:pPr>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400" dirty="0" smtClean="0">
                <a:latin typeface="+mj-lt"/>
              </a:rPr>
              <a:t>Increased Safety – Parking lot employees and security guards contain real-time lot data that can help prevent parking violations and suspicious activity.</a:t>
            </a:r>
          </a:p>
          <a:p>
            <a:endParaRPr lang="en-US" sz="2400" dirty="0" smtClean="0">
              <a:latin typeface="+mj-lt"/>
            </a:endParaRPr>
          </a:p>
          <a:p>
            <a:r>
              <a:rPr lang="en-US" sz="2400" dirty="0" smtClean="0">
                <a:latin typeface="+mj-lt"/>
              </a:rPr>
              <a:t>Real-Time Data and Trend Insight – Over time, a smart parking solution can produce data that uncovers correlations and trends of users and lots.</a:t>
            </a:r>
          </a:p>
          <a:p>
            <a:endParaRPr lang="en-US" sz="2400" dirty="0" smtClean="0">
              <a:latin typeface="+mj-lt"/>
            </a:endParaRPr>
          </a:p>
          <a:p>
            <a:r>
              <a:rPr lang="en-US" sz="2400" dirty="0" smtClean="0">
                <a:latin typeface="+mj-lt"/>
              </a:rPr>
              <a:t>Decreased Management Costs – More automation and less manual activity saves on labor cost and resource exhaustion.</a:t>
            </a:r>
          </a:p>
          <a:p>
            <a:endParaRPr lang="en-US" sz="2400" dirty="0"/>
          </a:p>
        </p:txBody>
      </p:sp>
      <p:pic>
        <p:nvPicPr>
          <p:cNvPr id="11"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sz="2400" dirty="0" smtClean="0">
                <a:latin typeface="+mj-lt"/>
              </a:rPr>
              <a:t>Cost of implementation is high. </a:t>
            </a:r>
          </a:p>
          <a:p>
            <a:pPr>
              <a:buNone/>
            </a:pPr>
            <a:endParaRPr lang="en-US" sz="2400" dirty="0" smtClean="0">
              <a:latin typeface="+mj-lt"/>
            </a:endParaRPr>
          </a:p>
          <a:p>
            <a:r>
              <a:rPr lang="en-US" sz="2400" dirty="0" smtClean="0">
                <a:latin typeface="+mj-lt"/>
              </a:rPr>
              <a:t> GSM feature creates bottlenecks.</a:t>
            </a:r>
          </a:p>
          <a:p>
            <a:endParaRPr lang="en-US" sz="2400" dirty="0" smtClean="0">
              <a:latin typeface="+mj-lt"/>
            </a:endParaRPr>
          </a:p>
          <a:p>
            <a:r>
              <a:rPr lang="en-US" sz="2400" dirty="0" smtClean="0">
                <a:latin typeface="+mj-lt"/>
              </a:rPr>
              <a:t> Reservation feature is not available for the user.</a:t>
            </a:r>
          </a:p>
          <a:p>
            <a:endParaRPr lang="en-US" sz="2400" dirty="0" smtClean="0">
              <a:latin typeface="+mj-lt"/>
            </a:endParaRPr>
          </a:p>
          <a:p>
            <a:r>
              <a:rPr lang="en-US" sz="2400" dirty="0" smtClean="0">
                <a:latin typeface="+mj-lt"/>
              </a:rPr>
              <a:t>High cost of implementation.</a:t>
            </a:r>
          </a:p>
          <a:p>
            <a:endParaRPr lang="en-US" sz="2400" dirty="0" smtClean="0">
              <a:latin typeface="+mj-lt"/>
            </a:endParaRPr>
          </a:p>
          <a:p>
            <a:r>
              <a:rPr lang="en-US" sz="2400" dirty="0" smtClean="0">
                <a:latin typeface="+mj-lt"/>
              </a:rPr>
              <a:t>User will have to inquire for every slot available.</a:t>
            </a:r>
          </a:p>
          <a:p>
            <a:endParaRPr lang="en-US" sz="2400" dirty="0">
              <a:latin typeface="+mj-lt"/>
            </a:endParaRPr>
          </a:p>
        </p:txBody>
      </p:sp>
      <p:pic>
        <p:nvPicPr>
          <p:cNvPr id="4"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Conclusion</a:t>
            </a:r>
            <a:endParaRPr lang="en-US" sz="3600" dirty="0"/>
          </a:p>
        </p:txBody>
      </p:sp>
      <p:sp>
        <p:nvSpPr>
          <p:cNvPr id="3" name="Content Placeholder 2"/>
          <p:cNvSpPr>
            <a:spLocks noGrp="1"/>
          </p:cNvSpPr>
          <p:nvPr>
            <p:ph idx="1"/>
          </p:nvPr>
        </p:nvSpPr>
        <p:spPr/>
        <p:txBody>
          <a:bodyPr/>
          <a:lstStyle/>
          <a:p>
            <a:r>
              <a:rPr lang="en-US" sz="2400" dirty="0" smtClean="0"/>
              <a:t> We can conclude that Smart Parking is at a very tender stage in India and people hardly know about the technology. They cannot distinguish between smart parking and automated parking which is already very prevalent in India. However people are willing to accept it as it will solve many problems like space availability, wastage of time, fuel and will also provide security to the vehicle. Hence Smart Parking has got a huge potential as many Smart City projects are coming up in India and a huge investment has already been lined up. </a:t>
            </a:r>
          </a:p>
          <a:p>
            <a:endParaRPr lang="en-US" sz="2400" dirty="0"/>
          </a:p>
        </p:txBody>
      </p:sp>
      <p:pic>
        <p:nvPicPr>
          <p:cNvPr id="4" name="Picture 2" descr="C:\Users\admin\Desktop\Capture22.PNG"/>
          <p:cNvPicPr>
            <a:picLocks noChangeAspect="1" noChangeArrowheads="1"/>
          </p:cNvPicPr>
          <p:nvPr/>
        </p:nvPicPr>
        <p:blipFill>
          <a:blip r:embed="rId2" cstate="print"/>
          <a:srcRect/>
          <a:stretch>
            <a:fillRect/>
          </a:stretch>
        </p:blipFill>
        <p:spPr bwMode="auto">
          <a:xfrm>
            <a:off x="7010400" y="0"/>
            <a:ext cx="2133600" cy="1447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 INTRODUCTION</a:t>
            </a:r>
            <a:endParaRPr lang="en-US" altLang="en-US" dirty="0" smtClean="0"/>
          </a:p>
        </p:txBody>
      </p:sp>
      <p:sp>
        <p:nvSpPr>
          <p:cNvPr id="5123" name="Rectangle 3"/>
          <p:cNvSpPr>
            <a:spLocks noGrp="1" noChangeArrowheads="1"/>
          </p:cNvSpPr>
          <p:nvPr>
            <p:ph type="body" idx="1"/>
          </p:nvPr>
        </p:nvSpPr>
        <p:spPr>
          <a:xfrm>
            <a:off x="0" y="2286000"/>
            <a:ext cx="8229600" cy="3898900"/>
          </a:xfrm>
        </p:spPr>
        <p:txBody>
          <a:bodyPr/>
          <a:lstStyle/>
          <a:p>
            <a:r>
              <a:rPr lang="en-US" sz="1800" dirty="0" smtClean="0"/>
              <a:t>A major problem in day to day life is parking of vehicles especially the car parking at an appropriate place. And this issue indirectly leads to traffic congestion.</a:t>
            </a:r>
          </a:p>
          <a:p>
            <a:endParaRPr lang="en-US" sz="1800" dirty="0" smtClean="0"/>
          </a:p>
          <a:p>
            <a:r>
              <a:rPr lang="en-US" sz="1800" dirty="0" smtClean="0"/>
              <a:t> This project  presents the basic concept of using server or cloud based smart parking services in smart cities as an important application of the Internet of Things (</a:t>
            </a:r>
            <a:r>
              <a:rPr lang="en-US" sz="1800" dirty="0" err="1" smtClean="0"/>
              <a:t>IoT</a:t>
            </a:r>
            <a:r>
              <a:rPr lang="en-US" sz="1800" dirty="0" smtClean="0"/>
              <a:t>) paradigm.</a:t>
            </a:r>
          </a:p>
          <a:p>
            <a:endParaRPr lang="en-US" sz="1800" dirty="0" smtClean="0"/>
          </a:p>
          <a:p>
            <a:r>
              <a:rPr lang="en-US" sz="1800" dirty="0" smtClean="0"/>
              <a:t> This system will be accessible through a mobile app or through the webpage provided and can be used to monitor or find the empty slots in that area.</a:t>
            </a:r>
          </a:p>
          <a:p>
            <a:pPr eaLnBrk="1" hangingPunct="1">
              <a:buNone/>
            </a:pPr>
            <a:endParaRPr lang="en-US" altLang="en-US" sz="1800" dirty="0" smtClean="0"/>
          </a:p>
        </p:txBody>
      </p:sp>
      <p:pic>
        <p:nvPicPr>
          <p:cNvPr id="9217" name="Picture 1" descr="C:\Users\admin\Desktop\IMG_20170127_000823393.jpg"/>
          <p:cNvPicPr>
            <a:picLocks noChangeAspect="1" noChangeArrowheads="1"/>
          </p:cNvPicPr>
          <p:nvPr/>
        </p:nvPicPr>
        <p:blipFill>
          <a:blip r:embed="rId3" cstate="print"/>
          <a:srcRect/>
          <a:stretch>
            <a:fillRect/>
          </a:stretch>
        </p:blipFill>
        <p:spPr bwMode="auto">
          <a:xfrm>
            <a:off x="-22936200" y="-5257800"/>
            <a:ext cx="7924800" cy="6583680"/>
          </a:xfrm>
          <a:prstGeom prst="rect">
            <a:avLst/>
          </a:prstGeom>
          <a:noFill/>
        </p:spPr>
      </p:pic>
      <p:pic>
        <p:nvPicPr>
          <p:cNvPr id="5" name="Picture 2" descr="C:\Users\admin\Desktop\Capture22.PNG"/>
          <p:cNvPicPr>
            <a:picLocks noChangeAspect="1" noChangeArrowheads="1"/>
          </p:cNvPicPr>
          <p:nvPr/>
        </p:nvPicPr>
        <p:blipFill>
          <a:blip r:embed="rId4" cstate="print"/>
          <a:srcRect/>
          <a:stretch>
            <a:fillRect/>
          </a:stretch>
        </p:blipFill>
        <p:spPr bwMode="auto">
          <a:xfrm>
            <a:off x="7010400" y="0"/>
            <a:ext cx="2133600" cy="1447800"/>
          </a:xfrm>
          <a:prstGeom prst="rect">
            <a:avLst/>
          </a:prstGeom>
          <a:noFill/>
        </p:spPr>
      </p:pic>
      <p:sp>
        <p:nvSpPr>
          <p:cNvPr id="6" name="Rectangle 5"/>
          <p:cNvSpPr/>
          <p:nvPr/>
        </p:nvSpPr>
        <p:spPr>
          <a:xfrm>
            <a:off x="304800" y="1524000"/>
            <a:ext cx="8839200" cy="400110"/>
          </a:xfrm>
          <a:prstGeom prst="rect">
            <a:avLst/>
          </a:prstGeom>
        </p:spPr>
        <p:txBody>
          <a:bodyPr wrap="square">
            <a:spAutoFit/>
          </a:bodyPr>
          <a:lstStyle/>
          <a:p>
            <a:r>
              <a:rPr lang="en-US" sz="2000" b="1" dirty="0" smtClean="0"/>
              <a:t>A SMART CAR PARKING SYSTEM TO IMPLEMENT SYSTEMATIC PARKING.</a:t>
            </a:r>
            <a:endParaRPr lang="en-US" sz="20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 	</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Video </a:t>
            </a:r>
            <a:r>
              <a:rPr lang="en-US" dirty="0" smtClean="0"/>
              <a:t>tutorial available :-</a:t>
            </a:r>
          </a:p>
          <a:p>
            <a:pPr>
              <a:buNone/>
            </a:pPr>
            <a:r>
              <a:rPr lang="en-US" dirty="0" smtClean="0">
                <a:hlinkClick r:id="rId2" action="ppaction://hlinkfile"/>
              </a:rPr>
              <a:t>https://youtu.be/NVHurPKLu9w</a:t>
            </a:r>
            <a:endParaRPr lang="en-US" dirty="0"/>
          </a:p>
        </p:txBody>
      </p:sp>
      <p:pic>
        <p:nvPicPr>
          <p:cNvPr id="4"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dmin\Desktop\Capture111.PNG"/>
          <p:cNvPicPr>
            <a:picLocks noChangeAspect="1" noChangeArrowheads="1"/>
          </p:cNvPicPr>
          <p:nvPr/>
        </p:nvPicPr>
        <p:blipFill>
          <a:blip r:embed="rId2"/>
          <a:srcRect/>
          <a:stretch>
            <a:fillRect/>
          </a:stretch>
        </p:blipFill>
        <p:spPr bwMode="auto">
          <a:xfrm>
            <a:off x="4114800" y="2133600"/>
            <a:ext cx="5029200" cy="3581400"/>
          </a:xfrm>
          <a:prstGeom prst="rect">
            <a:avLst/>
          </a:prstGeom>
          <a:noFill/>
        </p:spPr>
      </p:pic>
      <p:sp>
        <p:nvSpPr>
          <p:cNvPr id="7" name="Content Placeholder 6"/>
          <p:cNvSpPr>
            <a:spLocks noGrp="1"/>
          </p:cNvSpPr>
          <p:nvPr>
            <p:ph sz="half" idx="2"/>
          </p:nvPr>
        </p:nvSpPr>
        <p:spPr>
          <a:xfrm>
            <a:off x="152400" y="2514600"/>
            <a:ext cx="4344988" cy="3951288"/>
          </a:xfrm>
        </p:spPr>
        <p:txBody>
          <a:bodyPr/>
          <a:lstStyle/>
          <a:p>
            <a:r>
              <a:rPr lang="en-US" dirty="0" smtClean="0"/>
              <a:t>Almost half of the people faced the problem of space availability while parking.</a:t>
            </a:r>
          </a:p>
          <a:p>
            <a:endParaRPr lang="en-US" dirty="0" smtClean="0"/>
          </a:p>
          <a:p>
            <a:r>
              <a:rPr lang="en-US" dirty="0" smtClean="0"/>
              <a:t>This is a serious problem which can be solved by smart car parking system.</a:t>
            </a:r>
            <a:endParaRPr lang="en-US" dirty="0"/>
          </a:p>
        </p:txBody>
      </p:sp>
      <p:pic>
        <p:nvPicPr>
          <p:cNvPr id="10"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dirty="0" smtClean="0"/>
              <a:t>SYSTEM OVERVIEW</a:t>
            </a:r>
            <a:endParaRPr lang="en-GB" altLang="en-US" dirty="0" smtClean="0"/>
          </a:p>
        </p:txBody>
      </p:sp>
      <p:sp>
        <p:nvSpPr>
          <p:cNvPr id="4" name="Content Placeholder 3"/>
          <p:cNvSpPr>
            <a:spLocks noGrp="1"/>
          </p:cNvSpPr>
          <p:nvPr>
            <p:ph idx="1"/>
          </p:nvPr>
        </p:nvSpPr>
        <p:spPr>
          <a:xfrm>
            <a:off x="250825" y="1600201"/>
            <a:ext cx="7216775" cy="1066799"/>
          </a:xfrm>
        </p:spPr>
        <p:txBody>
          <a:bodyPr/>
          <a:lstStyle/>
          <a:p>
            <a:pPr>
              <a:buNone/>
            </a:pPr>
            <a:r>
              <a:rPr lang="en-US" sz="2000" dirty="0" smtClean="0"/>
              <a:t>--The system basically consist of two parts :-               1)Hardware 2.)Software</a:t>
            </a:r>
          </a:p>
          <a:p>
            <a:pPr>
              <a:buNone/>
            </a:pPr>
            <a:r>
              <a:rPr lang="en-US" sz="2000" dirty="0" smtClean="0"/>
              <a:t>--This process is quick and efficient.</a:t>
            </a:r>
            <a:endParaRPr lang="en-US" sz="2000" dirty="0"/>
          </a:p>
        </p:txBody>
      </p:sp>
      <p:pic>
        <p:nvPicPr>
          <p:cNvPr id="5" name="Content Placeholder 6" descr="3.png"/>
          <p:cNvPicPr>
            <a:picLocks noChangeAspect="1"/>
          </p:cNvPicPr>
          <p:nvPr/>
        </p:nvPicPr>
        <p:blipFill>
          <a:blip r:embed="rId2" cstate="print"/>
          <a:stretch>
            <a:fillRect/>
          </a:stretch>
        </p:blipFill>
        <p:spPr bwMode="auto">
          <a:xfrm>
            <a:off x="228600" y="2667000"/>
            <a:ext cx="86868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BASIC COMPONENT</a:t>
            </a:r>
            <a:endParaRPr lang="en-US" dirty="0"/>
          </a:p>
        </p:txBody>
      </p:sp>
      <p:sp>
        <p:nvSpPr>
          <p:cNvPr id="19" name="Rectangle 18"/>
          <p:cNvSpPr/>
          <p:nvPr/>
        </p:nvSpPr>
        <p:spPr>
          <a:xfrm>
            <a:off x="0" y="1447800"/>
            <a:ext cx="2743200" cy="461665"/>
          </a:xfrm>
          <a:prstGeom prst="rect">
            <a:avLst/>
          </a:prstGeom>
        </p:spPr>
        <p:txBody>
          <a:bodyPr wrap="square">
            <a:spAutoFit/>
          </a:bodyPr>
          <a:lstStyle/>
          <a:p>
            <a:r>
              <a:rPr lang="en-US" sz="2400" b="1" dirty="0" smtClean="0"/>
              <a:t>    ARDUINO-UNO </a:t>
            </a:r>
            <a:endParaRPr lang="en-US" sz="2400" b="1" dirty="0"/>
          </a:p>
        </p:txBody>
      </p:sp>
      <p:sp>
        <p:nvSpPr>
          <p:cNvPr id="20" name="Rectangle 19"/>
          <p:cNvSpPr/>
          <p:nvPr/>
        </p:nvSpPr>
        <p:spPr>
          <a:xfrm>
            <a:off x="228600" y="1981200"/>
            <a:ext cx="4800600" cy="4247317"/>
          </a:xfrm>
          <a:prstGeom prst="rect">
            <a:avLst/>
          </a:prstGeom>
        </p:spPr>
        <p:txBody>
          <a:bodyPr wrap="square">
            <a:spAutoFit/>
          </a:bodyPr>
          <a:lstStyle/>
          <a:p>
            <a:r>
              <a:rPr lang="en-US" dirty="0" err="1" smtClean="0"/>
              <a:t>Arduino</a:t>
            </a:r>
            <a:r>
              <a:rPr lang="en-US" dirty="0" smtClean="0"/>
              <a:t> is an open-source electronics platform based on easy-to-use hardware and software. </a:t>
            </a:r>
            <a:r>
              <a:rPr lang="en-US" u="sng" dirty="0" err="1" smtClean="0">
                <a:hlinkClick r:id="rId3"/>
              </a:rPr>
              <a:t>Arduino</a:t>
            </a:r>
            <a:r>
              <a:rPr lang="en-US" u="sng" dirty="0" smtClean="0">
                <a:hlinkClick r:id="rId3"/>
              </a:rPr>
              <a:t> boards</a:t>
            </a:r>
            <a:r>
              <a:rPr lang="en-US" dirty="0" smtClean="0"/>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u="sng" dirty="0" err="1" smtClean="0">
                <a:hlinkClick r:id="rId4"/>
              </a:rPr>
              <a:t>Arduino</a:t>
            </a:r>
            <a:r>
              <a:rPr lang="en-US" u="sng" dirty="0" smtClean="0">
                <a:hlinkClick r:id="rId4"/>
              </a:rPr>
              <a:t> programming language</a:t>
            </a:r>
            <a:r>
              <a:rPr lang="en-US" dirty="0" smtClean="0"/>
              <a:t> (based on </a:t>
            </a:r>
            <a:r>
              <a:rPr lang="en-US" u="sng" dirty="0" smtClean="0">
                <a:hlinkClick r:id="rId5"/>
              </a:rPr>
              <a:t>Wiring</a:t>
            </a:r>
            <a:r>
              <a:rPr lang="en-US" dirty="0" smtClean="0"/>
              <a:t>), and </a:t>
            </a:r>
            <a:r>
              <a:rPr lang="en-US" u="sng" dirty="0" smtClean="0">
                <a:hlinkClick r:id="rId6"/>
              </a:rPr>
              <a:t>the </a:t>
            </a:r>
            <a:r>
              <a:rPr lang="en-US" u="sng" dirty="0" err="1" smtClean="0">
                <a:hlinkClick r:id="rId6"/>
              </a:rPr>
              <a:t>Arduino</a:t>
            </a:r>
            <a:r>
              <a:rPr lang="en-US" u="sng" dirty="0" smtClean="0">
                <a:hlinkClick r:id="rId6"/>
              </a:rPr>
              <a:t> Software (IDE)</a:t>
            </a:r>
            <a:r>
              <a:rPr lang="en-US" dirty="0" smtClean="0"/>
              <a:t>, based on </a:t>
            </a:r>
            <a:r>
              <a:rPr lang="en-US" u="sng" dirty="0" smtClean="0">
                <a:hlinkClick r:id="rId7"/>
              </a:rPr>
              <a:t>Processing</a:t>
            </a:r>
            <a:r>
              <a:rPr lang="en-US" dirty="0" smtClean="0"/>
              <a:t>. </a:t>
            </a:r>
            <a:r>
              <a:rPr lang="en-US" dirty="0" err="1" smtClean="0"/>
              <a:t>Arduino</a:t>
            </a:r>
            <a:r>
              <a:rPr lang="en-US" dirty="0" smtClean="0"/>
              <a:t> was born at the </a:t>
            </a:r>
            <a:r>
              <a:rPr lang="en-US" dirty="0" err="1" smtClean="0"/>
              <a:t>Ivrea</a:t>
            </a:r>
            <a:r>
              <a:rPr lang="en-US" dirty="0" smtClean="0"/>
              <a:t> Interaction Design Institute as an easy tool for fast prototyping, aimed at students without a background in electronics and programming. </a:t>
            </a:r>
            <a:endParaRPr lang="en-US" dirty="0"/>
          </a:p>
        </p:txBody>
      </p:sp>
      <p:pic>
        <p:nvPicPr>
          <p:cNvPr id="21" name="Content Placeholder 6"/>
          <p:cNvPicPr>
            <a:picLocks noGrp="1"/>
          </p:cNvPicPr>
          <p:nvPr>
            <p:ph idx="1"/>
          </p:nvPr>
        </p:nvPicPr>
        <p:blipFill>
          <a:blip r:embed="rId8"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800600" y="2667000"/>
            <a:ext cx="3886200" cy="3053961"/>
          </a:xfrm>
          <a:prstGeom prst="rect">
            <a:avLst/>
          </a:prstGeom>
          <a:noFill/>
        </p:spPr>
      </p:pic>
      <p:pic>
        <p:nvPicPr>
          <p:cNvPr id="22" name="Picture 2" descr="C:\Users\admin\Desktop\Capture22.PNG"/>
          <p:cNvPicPr>
            <a:picLocks noChangeAspect="1" noChangeArrowheads="1"/>
          </p:cNvPicPr>
          <p:nvPr/>
        </p:nvPicPr>
        <p:blipFill>
          <a:blip r:embed="rId9" cstate="print"/>
          <a:srcRect/>
          <a:stretch>
            <a:fillRect/>
          </a:stretch>
        </p:blipFill>
        <p:spPr bwMode="auto">
          <a:xfrm>
            <a:off x="7010400" y="0"/>
            <a:ext cx="2133600" cy="1447800"/>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1600201"/>
            <a:ext cx="4495800" cy="685800"/>
          </a:xfrm>
        </p:spPr>
        <p:txBody>
          <a:bodyPr/>
          <a:lstStyle/>
          <a:p>
            <a:pPr>
              <a:buNone/>
            </a:pPr>
            <a:r>
              <a:rPr lang="en-US" sz="2000" b="1" dirty="0" smtClean="0"/>
              <a:t>    GSM SHIELD</a:t>
            </a:r>
            <a:endParaRPr lang="en-US" sz="2000" b="1" dirty="0"/>
          </a:p>
        </p:txBody>
      </p:sp>
      <p:sp>
        <p:nvSpPr>
          <p:cNvPr id="6" name="Rectangle 5"/>
          <p:cNvSpPr/>
          <p:nvPr/>
        </p:nvSpPr>
        <p:spPr>
          <a:xfrm>
            <a:off x="228600" y="2056686"/>
            <a:ext cx="4572000" cy="4801314"/>
          </a:xfrm>
          <a:prstGeom prst="rect">
            <a:avLst/>
          </a:prstGeom>
        </p:spPr>
        <p:txBody>
          <a:bodyPr wrap="square">
            <a:spAutoFit/>
          </a:bodyPr>
          <a:lstStyle/>
          <a:p>
            <a:r>
              <a:rPr lang="en-US" b="1" dirty="0" smtClean="0"/>
              <a:t>Global System for Mobile communication (GSM) is used for mobile communication in many countries. It features  </a:t>
            </a:r>
            <a:r>
              <a:rPr lang="en-US" dirty="0" smtClean="0"/>
              <a:t>sending and reading short messages (SMS), the management on phonebook of SIM card, sending SMS to group users, moreover, a flexible solution on real-time reading SMS is also proposed. There are different kinds of GSM modules available in market. We are using most popular module based on</a:t>
            </a:r>
            <a:r>
              <a:rPr lang="en-US" b="1" dirty="0" smtClean="0"/>
              <a:t> </a:t>
            </a:r>
            <a:r>
              <a:rPr lang="en-US" b="1" dirty="0" err="1" smtClean="0"/>
              <a:t>Arduino</a:t>
            </a:r>
            <a:r>
              <a:rPr lang="en-US" b="1" dirty="0" smtClean="0"/>
              <a:t> Uno &amp; </a:t>
            </a:r>
            <a:r>
              <a:rPr lang="en-US" b="1" dirty="0" err="1" smtClean="0"/>
              <a:t>Sim</a:t>
            </a:r>
            <a:r>
              <a:rPr lang="en-US" b="1" dirty="0" smtClean="0"/>
              <a:t>-Com SIM900A </a:t>
            </a:r>
            <a:r>
              <a:rPr lang="en-US" dirty="0" smtClean="0"/>
              <a:t>for this tutorial. GSM module contains SIM card holder, antenna for receiving and sending signals to the SIM, and RS232 based serial port for connection. AT commands are used to use a GSM modem.</a:t>
            </a:r>
          </a:p>
          <a:p>
            <a:endParaRPr lang="en-US" dirty="0"/>
          </a:p>
        </p:txBody>
      </p:sp>
      <p:pic>
        <p:nvPicPr>
          <p:cNvPr id="7" name="Content Placeholder 7" descr="Capture"/>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724400" y="2438400"/>
            <a:ext cx="4114800" cy="3429000"/>
          </a:xfrm>
          <a:prstGeom prst="rect">
            <a:avLst/>
          </a:prstGeom>
          <a:noFill/>
          <a:ln>
            <a:noFill/>
          </a:ln>
        </p:spPr>
      </p:pic>
      <p:pic>
        <p:nvPicPr>
          <p:cNvPr id="8" name="Picture 2" descr="C:\Users\admin\Desktop\Capture22.PNG"/>
          <p:cNvPicPr>
            <a:picLocks noChangeAspect="1" noChangeArrowheads="1"/>
          </p:cNvPicPr>
          <p:nvPr/>
        </p:nvPicPr>
        <p:blipFill>
          <a:blip r:embed="rId4" cstate="print"/>
          <a:srcRect/>
          <a:stretch>
            <a:fillRect/>
          </a:stretch>
        </p:blipFill>
        <p:spPr bwMode="auto">
          <a:xfrm>
            <a:off x="7010400" y="0"/>
            <a:ext cx="2133600" cy="14478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xmlns="">
                <a:solidFill>
                  <a:srgbClr val="7FD7FC">
                    <a:alpha val="50195"/>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9" name="Rectangle 8"/>
          <p:cNvSpPr/>
          <p:nvPr/>
        </p:nvSpPr>
        <p:spPr>
          <a:xfrm>
            <a:off x="152400" y="1524000"/>
            <a:ext cx="2667000" cy="461665"/>
          </a:xfrm>
          <a:prstGeom prst="rect">
            <a:avLst/>
          </a:prstGeom>
        </p:spPr>
        <p:txBody>
          <a:bodyPr wrap="square">
            <a:spAutoFit/>
          </a:bodyPr>
          <a:lstStyle/>
          <a:p>
            <a:r>
              <a:rPr lang="en-US" sz="2400" b="1" dirty="0" smtClean="0"/>
              <a:t> IR OBJECT SENSOR</a:t>
            </a:r>
            <a:endParaRPr lang="en-US" sz="2400" b="1" dirty="0"/>
          </a:p>
        </p:txBody>
      </p:sp>
      <p:sp>
        <p:nvSpPr>
          <p:cNvPr id="10" name="Rectangle 9"/>
          <p:cNvSpPr/>
          <p:nvPr/>
        </p:nvSpPr>
        <p:spPr>
          <a:xfrm>
            <a:off x="228600" y="2133600"/>
            <a:ext cx="3276600" cy="3970318"/>
          </a:xfrm>
          <a:prstGeom prst="rect">
            <a:avLst/>
          </a:prstGeom>
        </p:spPr>
        <p:txBody>
          <a:bodyPr wrap="square">
            <a:spAutoFit/>
          </a:bodyPr>
          <a:lstStyle/>
          <a:p>
            <a:r>
              <a:rPr lang="en-US" dirty="0" smtClean="0"/>
              <a:t>IR sensor An infrared sensor is an electronic device which is used to sense light wavelength of its surroundings by either emitting or detecting infrared spectrum. It will also capable of measuring the heat being emitted by an object and detecting motion. LED will be glow with respect to the IR sensor detection. Green LED will be glow if no object is detected and Red LED will be glow if object is detected.</a:t>
            </a:r>
          </a:p>
          <a:p>
            <a:endParaRPr lang="en-US" dirty="0"/>
          </a:p>
        </p:txBody>
      </p:sp>
      <p:pic>
        <p:nvPicPr>
          <p:cNvPr id="11" name="Picture 2" descr="D:\arduino_pro\final0102\continue\20170127_115535-min.jpg"/>
          <p:cNvPicPr>
            <a:picLocks noGrp="1" noChangeAspect="1" noChangeArrowheads="1"/>
          </p:cNvPicPr>
          <p:nvPr>
            <p:ph idx="1"/>
          </p:nvPr>
        </p:nvPicPr>
        <p:blipFill>
          <a:blip r:embed="rId3" cstate="print"/>
          <a:srcRect/>
          <a:stretch>
            <a:fillRect/>
          </a:stretch>
        </p:blipFill>
        <p:spPr bwMode="auto">
          <a:xfrm>
            <a:off x="3962400" y="2286000"/>
            <a:ext cx="4876800" cy="3352800"/>
          </a:xfrm>
          <a:prstGeom prst="rect">
            <a:avLst/>
          </a:prstGeom>
          <a:noFill/>
        </p:spPr>
      </p:pic>
      <p:pic>
        <p:nvPicPr>
          <p:cNvPr id="13" name="Picture 2" descr="C:\Users\admin\Desktop\Capture22.PNG"/>
          <p:cNvPicPr>
            <a:picLocks noChangeAspect="1" noChangeArrowheads="1"/>
          </p:cNvPicPr>
          <p:nvPr/>
        </p:nvPicPr>
        <p:blipFill>
          <a:blip r:embed="rId4" cstate="print"/>
          <a:srcRect/>
          <a:stretch>
            <a:fillRect/>
          </a:stretch>
        </p:blipFill>
        <p:spPr bwMode="auto">
          <a:xfrm>
            <a:off x="7010400" y="0"/>
            <a:ext cx="2133600" cy="1447800"/>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905000"/>
            <a:ext cx="5616575" cy="4724400"/>
          </a:xfrm>
        </p:spPr>
        <p:txBody>
          <a:bodyPr/>
          <a:lstStyle/>
          <a:p>
            <a:pPr>
              <a:buNone/>
            </a:pPr>
            <a:r>
              <a:rPr lang="en-US" sz="1600" b="1" dirty="0" smtClean="0"/>
              <a:t>Android</a:t>
            </a:r>
            <a:r>
              <a:rPr lang="en-US" sz="1600" dirty="0" smtClean="0"/>
              <a:t> is a mobile operating system developed by Google, based on the Linux kernel and designed primarily for </a:t>
            </a:r>
            <a:r>
              <a:rPr lang="en-US" sz="1600" dirty="0" err="1" smtClean="0"/>
              <a:t>touchscreen</a:t>
            </a:r>
            <a:r>
              <a:rPr lang="en-US" sz="1600" dirty="0" smtClean="0"/>
              <a:t> mobile devices such as </a:t>
            </a:r>
            <a:r>
              <a:rPr lang="en-US" sz="1600" dirty="0" err="1" smtClean="0"/>
              <a:t>smartphones</a:t>
            </a:r>
            <a:r>
              <a:rPr lang="en-US" sz="1600" dirty="0" smtClean="0"/>
              <a:t> and tablets. Android's user interface is based on direct manipulation, using touch gestures that loosely correspond to real-world actions, such as swiping, tapping and pinching, to manipulate on-screen objects, along with a virtual keyboard for text input .</a:t>
            </a:r>
          </a:p>
          <a:p>
            <a:pPr>
              <a:buNone/>
            </a:pPr>
            <a:r>
              <a:rPr lang="en-US" sz="1600" b="1" dirty="0" smtClean="0"/>
              <a:t>ANDROID STUDIO:</a:t>
            </a:r>
            <a:r>
              <a:rPr lang="en-US" sz="1600" dirty="0" smtClean="0"/>
              <a:t> Android Studio is an integrated development environment (IDE) for developing for the Android platform. It was announced on May 16, 2013 at the Google I/O conference by Google's Product Manager, Katherine Chou. Android Studio is freely available under the Apache License 2.0 </a:t>
            </a:r>
          </a:p>
          <a:p>
            <a:pPr>
              <a:buNone/>
            </a:pPr>
            <a:r>
              <a:rPr lang="en-US" sz="1600" dirty="0" smtClean="0"/>
              <a:t>        Android Studio was in early access preview stage starting from version 0.1 in May 2013, then entered beta stage starting from version 0.8 which was released in June 2014.</a:t>
            </a:r>
          </a:p>
          <a:p>
            <a:pPr>
              <a:buNone/>
            </a:pPr>
            <a:endParaRPr lang="en-US" sz="1600" dirty="0" smtClean="0"/>
          </a:p>
          <a:p>
            <a:endParaRPr lang="en-US" sz="1600" dirty="0"/>
          </a:p>
        </p:txBody>
      </p:sp>
      <p:pic>
        <p:nvPicPr>
          <p:cNvPr id="4" name="Picture 2"/>
          <p:cNvPicPr>
            <a:picLocks noChangeAspect="1" noChangeArrowheads="1"/>
          </p:cNvPicPr>
          <p:nvPr/>
        </p:nvPicPr>
        <p:blipFill>
          <a:blip r:embed="rId2" cstate="print"/>
          <a:srcRect/>
          <a:stretch>
            <a:fillRect/>
          </a:stretch>
        </p:blipFill>
        <p:spPr bwMode="auto">
          <a:xfrm>
            <a:off x="6172200" y="1905000"/>
            <a:ext cx="2462401" cy="4525963"/>
          </a:xfrm>
          <a:prstGeom prst="rect">
            <a:avLst/>
          </a:prstGeom>
          <a:noFill/>
          <a:ln w="9525">
            <a:noFill/>
            <a:miter lim="800000"/>
            <a:headEnd/>
            <a:tailEnd/>
          </a:ln>
        </p:spPr>
      </p:pic>
      <p:sp>
        <p:nvSpPr>
          <p:cNvPr id="5" name="Rectangle 4"/>
          <p:cNvSpPr/>
          <p:nvPr/>
        </p:nvSpPr>
        <p:spPr>
          <a:xfrm>
            <a:off x="228600" y="1524000"/>
            <a:ext cx="1676400" cy="400110"/>
          </a:xfrm>
          <a:prstGeom prst="rect">
            <a:avLst/>
          </a:prstGeom>
        </p:spPr>
        <p:txBody>
          <a:bodyPr wrap="square">
            <a:spAutoFit/>
          </a:bodyPr>
          <a:lstStyle/>
          <a:p>
            <a:r>
              <a:rPr lang="en-US" sz="2000" b="1" dirty="0" smtClean="0"/>
              <a:t>ANDROID</a:t>
            </a:r>
            <a:endParaRPr lang="en-US" sz="2000" dirty="0"/>
          </a:p>
        </p:txBody>
      </p:sp>
      <p:pic>
        <p:nvPicPr>
          <p:cNvPr id="6"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METHODOLOGY DETAILING </a:t>
            </a:r>
            <a:br>
              <a:rPr lang="en-US" dirty="0" smtClean="0"/>
            </a:br>
            <a:endParaRPr lang="en-US" dirty="0"/>
          </a:p>
        </p:txBody>
      </p:sp>
      <p:sp>
        <p:nvSpPr>
          <p:cNvPr id="3" name="Content Placeholder 2"/>
          <p:cNvSpPr>
            <a:spLocks noGrp="1"/>
          </p:cNvSpPr>
          <p:nvPr>
            <p:ph idx="1"/>
          </p:nvPr>
        </p:nvSpPr>
        <p:spPr>
          <a:xfrm>
            <a:off x="250825" y="1600200"/>
            <a:ext cx="8229600" cy="5105400"/>
          </a:xfrm>
        </p:spPr>
        <p:txBody>
          <a:bodyPr/>
          <a:lstStyle/>
          <a:p>
            <a:r>
              <a:rPr lang="en-US" sz="2000" dirty="0" smtClean="0"/>
              <a:t>1.Download and Install </a:t>
            </a:r>
            <a:r>
              <a:rPr lang="en-US" sz="2000" dirty="0" err="1" smtClean="0"/>
              <a:t>Arduino</a:t>
            </a:r>
            <a:r>
              <a:rPr lang="en-US" sz="2000" dirty="0" smtClean="0"/>
              <a:t> IDE 1.6.9 from http://www.filehorse.com/download-arduino/25855.</a:t>
            </a:r>
          </a:p>
          <a:p>
            <a:r>
              <a:rPr lang="en-US" sz="2000" dirty="0" smtClean="0"/>
              <a:t> 2.Testing of </a:t>
            </a:r>
            <a:r>
              <a:rPr lang="en-US" sz="2000" dirty="0" err="1" smtClean="0"/>
              <a:t>Arduino</a:t>
            </a:r>
            <a:r>
              <a:rPr lang="en-US" sz="2000" dirty="0" smtClean="0"/>
              <a:t> UNO</a:t>
            </a:r>
          </a:p>
          <a:p>
            <a:r>
              <a:rPr lang="en-US" sz="2000" dirty="0" smtClean="0"/>
              <a:t>	-&gt;Connect </a:t>
            </a:r>
            <a:r>
              <a:rPr lang="en-US" sz="2000" dirty="0" err="1" smtClean="0"/>
              <a:t>Arduino</a:t>
            </a:r>
            <a:r>
              <a:rPr lang="en-US" sz="2000" dirty="0" smtClean="0"/>
              <a:t> UNO with laptop using USB cable.</a:t>
            </a:r>
          </a:p>
          <a:p>
            <a:r>
              <a:rPr lang="en-US" sz="2000" dirty="0" smtClean="0"/>
              <a:t>	-&gt;Open </a:t>
            </a:r>
            <a:r>
              <a:rPr lang="en-US" sz="2000" dirty="0" err="1" smtClean="0"/>
              <a:t>Arduino</a:t>
            </a:r>
            <a:r>
              <a:rPr lang="en-US" sz="2000" dirty="0" smtClean="0"/>
              <a:t> </a:t>
            </a:r>
            <a:r>
              <a:rPr lang="en-US" sz="2000" dirty="0" err="1" smtClean="0"/>
              <a:t>IDE.Goto</a:t>
            </a:r>
            <a:r>
              <a:rPr lang="en-US" sz="2000" dirty="0" smtClean="0"/>
              <a:t> File-&gt;Example-&gt;Basic-&gt;Blink</a:t>
            </a:r>
          </a:p>
          <a:p>
            <a:r>
              <a:rPr lang="en-US" sz="2000" dirty="0" smtClean="0"/>
              <a:t>	-&gt;If LED of </a:t>
            </a:r>
            <a:r>
              <a:rPr lang="en-US" sz="2000" dirty="0" err="1" smtClean="0"/>
              <a:t>Arduino</a:t>
            </a:r>
            <a:r>
              <a:rPr lang="en-US" sz="2000" dirty="0" smtClean="0"/>
              <a:t> is blinked then </a:t>
            </a:r>
            <a:r>
              <a:rPr lang="en-US" sz="2000" dirty="0" err="1" smtClean="0"/>
              <a:t>Arduino</a:t>
            </a:r>
            <a:r>
              <a:rPr lang="en-US" sz="2000" dirty="0" smtClean="0"/>
              <a:t> is working properly.</a:t>
            </a:r>
          </a:p>
          <a:p>
            <a:r>
              <a:rPr lang="en-US" sz="2000" dirty="0" smtClean="0"/>
              <a:t>3.Mount </a:t>
            </a:r>
            <a:r>
              <a:rPr lang="en-US" sz="2000" dirty="0" err="1" smtClean="0"/>
              <a:t>Arduino</a:t>
            </a:r>
            <a:r>
              <a:rPr lang="en-US" sz="2000" dirty="0" smtClean="0"/>
              <a:t> GSM shield(SIM900) on </a:t>
            </a:r>
            <a:r>
              <a:rPr lang="en-US" sz="2000" dirty="0" err="1" smtClean="0"/>
              <a:t>arduino</a:t>
            </a:r>
            <a:r>
              <a:rPr lang="en-US" sz="2000" dirty="0" smtClean="0"/>
              <a:t> UNO.</a:t>
            </a:r>
          </a:p>
          <a:p>
            <a:r>
              <a:rPr lang="en-US" sz="2000" dirty="0" smtClean="0"/>
              <a:t> 4.Connect IR sensor to digital 5,6,7 pin of </a:t>
            </a:r>
            <a:r>
              <a:rPr lang="en-US" sz="2000" dirty="0" err="1" smtClean="0"/>
              <a:t>Arduino</a:t>
            </a:r>
            <a:r>
              <a:rPr lang="en-US" sz="2000" dirty="0" smtClean="0"/>
              <a:t> GSM shield.</a:t>
            </a:r>
          </a:p>
          <a:p>
            <a:r>
              <a:rPr lang="en-US" sz="2000" dirty="0" smtClean="0"/>
              <a:t> 5.Add </a:t>
            </a:r>
            <a:r>
              <a:rPr lang="en-US" sz="2000" dirty="0" err="1" smtClean="0"/>
              <a:t>Adafruit_FONA</a:t>
            </a:r>
            <a:r>
              <a:rPr lang="en-US" sz="2000" dirty="0" smtClean="0"/>
              <a:t> library in </a:t>
            </a:r>
            <a:r>
              <a:rPr lang="en-US" sz="2000" dirty="0" err="1" smtClean="0"/>
              <a:t>Arduino</a:t>
            </a:r>
            <a:r>
              <a:rPr lang="en-US" sz="2000" dirty="0" smtClean="0"/>
              <a:t> IDE</a:t>
            </a:r>
          </a:p>
          <a:p>
            <a:r>
              <a:rPr lang="en-US" sz="2000" dirty="0" smtClean="0"/>
              <a:t>-&gt;Download </a:t>
            </a:r>
            <a:r>
              <a:rPr lang="en-US" sz="2000" dirty="0" err="1" smtClean="0"/>
              <a:t>Adafruit_FONA</a:t>
            </a:r>
            <a:r>
              <a:rPr lang="en-US" sz="2000" dirty="0" smtClean="0"/>
              <a:t> Library from</a:t>
            </a:r>
          </a:p>
          <a:p>
            <a:r>
              <a:rPr lang="en-US" sz="2000" dirty="0" smtClean="0"/>
              <a:t> h</a:t>
            </a:r>
            <a:r>
              <a:rPr lang="en-US" sz="2000" u="sng" dirty="0" smtClean="0">
                <a:hlinkClick r:id="rId2"/>
              </a:rPr>
              <a:t>ttps://learn.adafruit.com/adafruit-fona-mini-gsm-g</a:t>
            </a:r>
            <a:r>
              <a:rPr lang="en-US" sz="2000" dirty="0" smtClean="0"/>
              <a:t>prs-cellular-phone-module/arduino-test</a:t>
            </a:r>
            <a:r>
              <a:rPr lang="en-US" sz="1500" dirty="0" smtClean="0"/>
              <a:t>.</a:t>
            </a:r>
          </a:p>
        </p:txBody>
      </p:sp>
      <p:pic>
        <p:nvPicPr>
          <p:cNvPr id="4" name="Picture 2" descr="C:\Users\admin\Desktop\Capture22.PNG"/>
          <p:cNvPicPr>
            <a:picLocks noChangeAspect="1" noChangeArrowheads="1"/>
          </p:cNvPicPr>
          <p:nvPr/>
        </p:nvPicPr>
        <p:blipFill>
          <a:blip r:embed="rId3" cstate="print"/>
          <a:srcRect/>
          <a:stretch>
            <a:fillRect/>
          </a:stretch>
        </p:blipFill>
        <p:spPr bwMode="auto">
          <a:xfrm>
            <a:off x="7010400" y="0"/>
            <a:ext cx="2133600" cy="1447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Custom 277">
      <a:dk1>
        <a:sysClr val="windowText" lastClr="000000"/>
      </a:dk1>
      <a:lt1>
        <a:srgbClr val="FFFFFF"/>
      </a:lt1>
      <a:dk2>
        <a:srgbClr val="000000"/>
      </a:dk2>
      <a:lt2>
        <a:srgbClr val="FFFFFF"/>
      </a:lt2>
      <a:accent1>
        <a:srgbClr val="EDEEE9"/>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759</Words>
  <Application>Microsoft Office PowerPoint</Application>
  <PresentationFormat>On-screen Show (4:3)</PresentationFormat>
  <Paragraphs>85</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Icy Road Template</vt:lpstr>
      <vt:lpstr> INTRODUCTION</vt:lpstr>
      <vt:lpstr>Slide 3</vt:lpstr>
      <vt:lpstr>SYSTEM OVERVIEW</vt:lpstr>
      <vt:lpstr>BASIC COMPONENT</vt:lpstr>
      <vt:lpstr>Slide 6</vt:lpstr>
      <vt:lpstr>Slide 7</vt:lpstr>
      <vt:lpstr>Slide 8</vt:lpstr>
      <vt:lpstr> METHODOLOGY DETAILING  </vt:lpstr>
      <vt:lpstr> METHODOLOGY DETAILING  </vt:lpstr>
      <vt:lpstr>    CONNECTION </vt:lpstr>
      <vt:lpstr>Hostinger(Free hosting website)</vt:lpstr>
      <vt:lpstr>Slide 13</vt:lpstr>
      <vt:lpstr>phpMyAdmin(database)</vt:lpstr>
      <vt:lpstr>OUTPUT</vt:lpstr>
      <vt:lpstr>ADVANTAGES</vt:lpstr>
      <vt:lpstr>Slide 17</vt:lpstr>
      <vt:lpstr>DISADVANTAGES</vt:lpstr>
      <vt:lpstr>  Conclusion</vt:lpstr>
      <vt:lpstr>Contact Us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Icy Road PowerPoint Presentation</dc:title>
  <dc:creator>jontypearce</dc:creator>
  <cp:lastModifiedBy>admin</cp:lastModifiedBy>
  <cp:revision>59</cp:revision>
  <dcterms:created xsi:type="dcterms:W3CDTF">2011-07-11T11:56:50Z</dcterms:created>
  <dcterms:modified xsi:type="dcterms:W3CDTF">2017-01-29T09:12:42Z</dcterms:modified>
</cp:coreProperties>
</file>