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11.jpeg" ContentType="image/jpeg"/>
  <Override PartName="/ppt/media/image8.png" ContentType="image/png"/>
  <Override PartName="/ppt/media/image12.jpeg" ContentType="image/jpeg"/>
  <Override PartName="/ppt/media/image7.png" ContentType="image/png"/>
  <Override PartName="/ppt/media/image17.jpeg" ContentType="image/jpeg"/>
  <Override PartName="/ppt/media/image6.png" ContentType="image/png"/>
  <Override PartName="/ppt/media/image15.png" ContentType="image/png"/>
  <Override PartName="/ppt/media/image13.jpeg" ContentType="image/jpeg"/>
  <Override PartName="/ppt/media/image4.png" ContentType="image/png"/>
  <Override PartName="/ppt/media/image5.png" ContentType="image/png"/>
  <Override PartName="/ppt/media/image14.png" ContentType="image/png"/>
  <Override PartName="/ppt/media/image26.jpeg" ContentType="image/jpeg"/>
  <Override PartName="/ppt/media/image27.jpeg" ContentType="image/jpeg"/>
  <Override PartName="/ppt/media/image1.png" ContentType="image/png"/>
  <Override PartName="/ppt/media/image25.jpeg" ContentType="image/jpeg"/>
  <Override PartName="/ppt/media/image24.jpeg" ContentType="image/jpeg"/>
  <Override PartName="/ppt/media/image20.jpeg" ContentType="image/jpeg"/>
  <Override PartName="/ppt/media/image21.png" ContentType="image/png"/>
  <Override PartName="/ppt/media/image19.png" ContentType="image/png"/>
  <Override PartName="/ppt/media/image23.jpeg" ContentType="image/jpeg"/>
  <Override PartName="/ppt/media/image18.emf" ContentType="image/x-emf"/>
  <Override PartName="/ppt/media/image16.jpeg" ContentType="image/jpeg"/>
  <Override PartName="/ppt/media/image2.png" ContentType="image/png"/>
  <Override PartName="/ppt/media/image2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DB212B-A015-43DD-9D31-55AC7B0CCC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65AA089-1976-4D53-A491-3425A8CFF3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2C44C4C-26D1-4BE8-BBF5-E15F9D962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808FB21-4941-43A8-8A07-063B22B622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7A7A23-BA56-4A0C-B25E-2719B6247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F90FFC-D746-4255-9751-206A1493A9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CBBDB5-084B-4D8D-9890-FD99B80495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5677BC-82ED-441A-8F04-FB122780DA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5814682-E914-44F0-BBA5-CFF39D8289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760B277-899B-4F09-ABC6-36A47A67A8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ACA52E9-1704-4C55-BCB9-90F9CA94D0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C222E60-FDED-4C9B-8CE5-8ABE0ECD8E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48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2C7A30-2E69-407A-9457-E99C6A0ED3D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CF0CEA-8851-4066-B262-F63F2E163F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9E9BC1-FFAE-4BF7-AAD9-598005F6854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A2DD96-589E-4C22-B6B4-81D5B87BE6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48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6721F7-02BF-498B-ACAB-B53740B389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24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C5A748-33D3-4306-80CC-BB39A5D41A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20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20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20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20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20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200" cy="28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8E804E-F4D1-42E4-8B61-7BF3522EA4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9E4038-523F-45E2-9502-A77BAD059AC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5A3918-5DBE-4024-BD08-C6CD440424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CF4736-3A02-45AD-B526-9588109B34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575113-F288-4A42-9E1F-2AB20B9CC5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A23D9E-2C17-4708-A82E-D18A06D32A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8.emf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rafik 6" descr=""/>
          <p:cNvPicPr/>
          <p:nvPr/>
        </p:nvPicPr>
        <p:blipFill>
          <a:blip r:embed="rId1"/>
          <a:stretch/>
        </p:blipFill>
        <p:spPr>
          <a:xfrm>
            <a:off x="13750920" y="394920"/>
            <a:ext cx="4020120" cy="1146600"/>
          </a:xfrm>
          <a:prstGeom prst="rect">
            <a:avLst/>
          </a:prstGeom>
          <a:ln w="0">
            <a:noFill/>
          </a:ln>
        </p:spPr>
      </p:pic>
      <p:pic>
        <p:nvPicPr>
          <p:cNvPr id="101" name="Grafik 8" descr=""/>
          <p:cNvPicPr/>
          <p:nvPr/>
        </p:nvPicPr>
        <p:blipFill>
          <a:blip r:embed="rId2"/>
          <a:stretch/>
        </p:blipFill>
        <p:spPr>
          <a:xfrm>
            <a:off x="828000" y="253080"/>
            <a:ext cx="8772840" cy="153504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0" descr=""/>
          <p:cNvPicPr/>
          <p:nvPr/>
        </p:nvPicPr>
        <p:blipFill>
          <a:blip r:embed="rId3"/>
          <a:stretch/>
        </p:blipFill>
        <p:spPr>
          <a:xfrm>
            <a:off x="11502360" y="9088920"/>
            <a:ext cx="2441880" cy="611280"/>
          </a:xfrm>
          <a:prstGeom prst="rect">
            <a:avLst/>
          </a:prstGeom>
          <a:ln w="0">
            <a:noFill/>
          </a:ln>
        </p:spPr>
      </p:pic>
      <p:pic>
        <p:nvPicPr>
          <p:cNvPr id="103" name="Grafik 12" descr=""/>
          <p:cNvPicPr/>
          <p:nvPr/>
        </p:nvPicPr>
        <p:blipFill>
          <a:blip r:embed="rId4"/>
          <a:stretch/>
        </p:blipFill>
        <p:spPr>
          <a:xfrm>
            <a:off x="914400" y="8344440"/>
            <a:ext cx="1374120" cy="1945800"/>
          </a:xfrm>
          <a:prstGeom prst="rect">
            <a:avLst/>
          </a:prstGeom>
          <a:ln w="0">
            <a:noFill/>
          </a:ln>
        </p:spPr>
      </p:pic>
      <p:pic>
        <p:nvPicPr>
          <p:cNvPr id="104" name="Grafik 14" descr=""/>
          <p:cNvPicPr/>
          <p:nvPr/>
        </p:nvPicPr>
        <p:blipFill>
          <a:blip r:embed="rId5"/>
          <a:stretch/>
        </p:blipFill>
        <p:spPr>
          <a:xfrm>
            <a:off x="8769600" y="9144000"/>
            <a:ext cx="1974240" cy="563760"/>
          </a:xfrm>
          <a:prstGeom prst="rect">
            <a:avLst/>
          </a:prstGeom>
          <a:ln w="0">
            <a:noFill/>
          </a:ln>
        </p:spPr>
      </p:pic>
      <p:pic>
        <p:nvPicPr>
          <p:cNvPr id="105" name="Grafik 16" descr=""/>
          <p:cNvPicPr/>
          <p:nvPr/>
        </p:nvPicPr>
        <p:blipFill>
          <a:blip r:embed="rId6"/>
          <a:srcRect l="0" t="24754" r="9827" b="23063"/>
          <a:stretch/>
        </p:blipFill>
        <p:spPr>
          <a:xfrm>
            <a:off x="16205760" y="9054360"/>
            <a:ext cx="1396080" cy="648720"/>
          </a:xfrm>
          <a:prstGeom prst="rect">
            <a:avLst/>
          </a:prstGeom>
          <a:ln w="0">
            <a:noFill/>
          </a:ln>
        </p:spPr>
      </p:pic>
      <p:pic>
        <p:nvPicPr>
          <p:cNvPr id="106" name="Grafik 18" descr=""/>
          <p:cNvPicPr/>
          <p:nvPr/>
        </p:nvPicPr>
        <p:blipFill>
          <a:blip r:embed="rId7"/>
          <a:stretch/>
        </p:blipFill>
        <p:spPr>
          <a:xfrm>
            <a:off x="5314320" y="9144000"/>
            <a:ext cx="2686320" cy="551520"/>
          </a:xfrm>
          <a:prstGeom prst="rect">
            <a:avLst/>
          </a:prstGeom>
          <a:ln w="0">
            <a:noFill/>
          </a:ln>
        </p:spPr>
      </p:pic>
      <p:pic>
        <p:nvPicPr>
          <p:cNvPr id="107" name="Grafik 20" descr=""/>
          <p:cNvPicPr/>
          <p:nvPr/>
        </p:nvPicPr>
        <p:blipFill>
          <a:blip r:embed="rId8"/>
          <a:stretch/>
        </p:blipFill>
        <p:spPr>
          <a:xfrm>
            <a:off x="2945520" y="8229600"/>
            <a:ext cx="1626120" cy="1909800"/>
          </a:xfrm>
          <a:prstGeom prst="rect">
            <a:avLst/>
          </a:prstGeom>
          <a:ln w="0">
            <a:noFill/>
          </a:ln>
        </p:spPr>
      </p:pic>
      <p:pic>
        <p:nvPicPr>
          <p:cNvPr id="108" name="Grafik 24" descr=""/>
          <p:cNvPicPr/>
          <p:nvPr/>
        </p:nvPicPr>
        <p:blipFill>
          <a:blip r:embed="rId9"/>
          <a:stretch/>
        </p:blipFill>
        <p:spPr>
          <a:xfrm>
            <a:off x="14630400" y="8801280"/>
            <a:ext cx="1153800" cy="1153800"/>
          </a:xfrm>
          <a:prstGeom prst="rect">
            <a:avLst/>
          </a:prstGeom>
          <a:ln w="0">
            <a:noFill/>
          </a:ln>
        </p:spPr>
      </p:pic>
      <p:sp>
        <p:nvSpPr>
          <p:cNvPr id="109" name="TextBox 8"/>
          <p:cNvSpPr/>
          <p:nvPr/>
        </p:nvSpPr>
        <p:spPr>
          <a:xfrm>
            <a:off x="381240" y="3535920"/>
            <a:ext cx="17447400" cy="32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</a:pP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Automated Temperature Control System</a:t>
            </a:r>
            <a:r>
              <a:rPr b="1" lang="en-US" sz="9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0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TextBox 20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TECHNICAL RESOURCE AND COST ESTIMATIONS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3" name=""/>
          <p:cNvGraphicFramePr/>
          <p:nvPr/>
        </p:nvGraphicFramePr>
        <p:xfrm>
          <a:off x="685800" y="1664280"/>
          <a:ext cx="8458200" cy="6258600"/>
        </p:xfrm>
        <a:graphic>
          <a:graphicData uri="http://schemas.openxmlformats.org/drawingml/2006/table">
            <a:tbl>
              <a:tblPr/>
              <a:tblGrid>
                <a:gridCol w="2919960"/>
                <a:gridCol w="5805720"/>
              </a:tblGrid>
              <a:tr h="620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Item Name</a:t>
                      </a:r>
                      <a:endParaRPr b="1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Item Description</a:t>
                      </a:r>
                      <a:endParaRPr b="1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995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Power Adapter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230v ac to 24v/12v dc and power cable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164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Voltage Regulator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LM317T, 5v and 12v Regulator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257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Relay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x 12V 30A 250W 2 Channel Relay 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Buttons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Push Buttons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84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Enclosure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PVC or Aluminum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257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Power MOSFET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IRF540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84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Peripherals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Aft>
                          <a:spcPts val="82"/>
                        </a:spcAft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Diode, Resistors, Electrolytic Capacitor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0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PCB Designing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Aft>
                          <a:spcPts val="82"/>
                        </a:spcAft>
                      </a:pPr>
                      <a:r>
                        <a:rPr b="0" lang="en-US" sz="2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PCB Board, Connectors, Power Connectors</a:t>
                      </a: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71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LCD Display 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Aft>
                          <a:spcPts val="82"/>
                        </a:spcAft>
                      </a:pPr>
                      <a:endParaRPr b="0" lang="en-US" sz="2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"/>
          <p:cNvGraphicFramePr/>
          <p:nvPr/>
        </p:nvGraphicFramePr>
        <p:xfrm>
          <a:off x="9528480" y="1681200"/>
          <a:ext cx="16459200" cy="7429680"/>
        </p:xfrm>
        <a:graphic>
          <a:graphicData uri="http://schemas.openxmlformats.org/drawingml/2006/table">
            <a:tbl>
              <a:tblPr/>
              <a:tblGrid>
                <a:gridCol w="3290400"/>
                <a:gridCol w="4643640"/>
              </a:tblGrid>
              <a:tr h="620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Item Name</a:t>
                      </a:r>
                      <a:endParaRPr b="1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Item Description</a:t>
                      </a:r>
                      <a:endParaRPr b="1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2280">
                <a:tc gridSpan="2"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Heating Subsystem:</a:t>
                      </a:r>
                      <a:endParaRPr b="1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43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Nichrome Wire or PTC 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Heating element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76440">
                <a:tc gridSpan="2"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Cooling Subsystem:</a:t>
                      </a:r>
                      <a:endParaRPr b="1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30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Refrigerant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R22, quantity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84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Rotary Compressor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Rotary Compressor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257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Filter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Copper filter ac drier 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84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Capillary Tube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 mm diameter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Copper tubes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Quarter inch diameter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8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Fan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Cooling Axial Ac Fan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11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TextBox 10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SYSTEM REQUIREMENTS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143000" y="1371600"/>
            <a:ext cx="15773400" cy="77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Functional Requirements: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be able to monitor indoor temperature in real-time;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control a rotary compressor for cooling based on temperature readings;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activate either heating or cooling subsystem based on temperature readings;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allow users to set desired temperature ranges;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store data on temperature variations for analysis and optimization;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provide remote monitoring and control capabilities through a connected application or interface.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3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TextBox 12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SYSTEM REQUIREMENTS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143000" y="1371600"/>
            <a:ext cx="15773400" cy="77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Non-Functional Requirements: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respond to temperature changes within 30 seconds;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must operate continuously with minimal downtime;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be secure, protecting data from unauthorized access;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must be user-friendly, with an intuitive interface and easy-to-understand controls.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21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TextBox 23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METHODOLOGY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143000" y="1371600"/>
            <a:ext cx="15773400" cy="13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methodology employed in the implementation is Bottom-up Methodology Approach.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Methodology enhances creativity, improves problem-solving, and increases team engagement.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rcRect l="0" t="13380" r="0" b="12988"/>
          <a:stretch/>
        </p:blipFill>
        <p:spPr>
          <a:xfrm>
            <a:off x="1910520" y="3429000"/>
            <a:ext cx="1446696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2680" y="1102680"/>
            <a:ext cx="10058400" cy="8727120"/>
          </a:xfrm>
          <a:prstGeom prst="rect">
            <a:avLst/>
          </a:prstGeom>
          <a:ln w="0">
            <a:noFill/>
          </a:ln>
        </p:spPr>
      </p:pic>
      <p:sp>
        <p:nvSpPr>
          <p:cNvPr id="166" name="Freeform 15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7" name="TextBox 15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DETAILED SYSTEM BLOCK DIAGRAM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8916120" y="2183040"/>
            <a:ext cx="8228880" cy="65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temperature control system will be comprised of two subsystems activated by micro-controller by threshold temperature factor.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Above the threshold temperature, the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cooling system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will be activated;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Below the threshold temperature, the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heating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will be activated;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2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TextBox 11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SCHEMATIC DESIGN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3338640" y="1055880"/>
            <a:ext cx="11611080" cy="817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1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TextBox 1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COOLING SYSTEM DESIGN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1029240" y="1486080"/>
            <a:ext cx="16229520" cy="73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spcBef>
                <a:spcPts val="1225"/>
              </a:spcBef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Compressor Type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Rotary compressor suitable for the application.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225"/>
              </a:spcBef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Refrigerant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Compatible with R22.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225"/>
              </a:spcBef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Capacity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1.25kg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225"/>
              </a:spcBef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Total Surface Area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=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0.182m</a:t>
            </a:r>
            <a:r>
              <a:rPr b="0" lang="en-US" sz="3000" spc="-1" strike="noStrike" baseline="33000">
                <a:solidFill>
                  <a:srgbClr val="000000"/>
                </a:solidFill>
                <a:latin typeface="Times New Roman"/>
                <a:ea typeface="Aria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225"/>
              </a:spcBef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Cooling Capacity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≈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0.137kW ≈ 467.46 BTU/hr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225"/>
              </a:spcBef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Refrigerant Charge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≈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182.5g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225"/>
              </a:spcBef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Length of copper tubes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≈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4.572m (15ft each)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ts val="1225"/>
              </a:spcBef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Capillary tube size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≈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0.031 inches diameter, 5 feet length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22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762480" y="1143000"/>
            <a:ext cx="7467120" cy="8769240"/>
          </a:xfrm>
          <a:prstGeom prst="rect">
            <a:avLst/>
          </a:prstGeom>
          <a:ln w="0">
            <a:noFill/>
          </a:ln>
        </p:spPr>
      </p:pic>
      <p:sp>
        <p:nvSpPr>
          <p:cNvPr id="177" name="TextBox 24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PCB IMPLEMENTATION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8458200" y="2183040"/>
            <a:ext cx="9144000" cy="65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Once the design was completed, the control logic for  micro-controller task execution was implemented.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Implementation was then followed by carefully soldering electronics components onto the PCB.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Special attention given to the placement and orientation to avoid any potential issues during operation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25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TextBox 27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COOLING SUBSYSTEM IMPLEMENTATION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458200" y="3263040"/>
            <a:ext cx="9144000" cy="37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Cooling system components were integrated to create a closed-loop system capable of efficient heat exchange;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Copper tubes were arranged in a helical configuration to maximize surface area and improve heat dissipation;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rcRect l="14117" t="0" r="10586" b="0"/>
          <a:stretch/>
        </p:blipFill>
        <p:spPr>
          <a:xfrm>
            <a:off x="456840" y="1599840"/>
            <a:ext cx="7772760" cy="777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23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TextBox 25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HOW THE SYSTEM WORKS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029240" y="1486080"/>
            <a:ext cx="16229520" cy="73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Micro-controller checks for user preferred temperature else it uses default temperature values for cooling or heating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Temperature sensor measures the current room temperature;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micro-controller compares measured temperature to the threshold temperature for initiation of subsystem;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Based on the comparison, micro-controller sends signals to the relay to initiate either cooling subsystem or heating subsystem;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Micro-controller monitor flow of hot and cold air to bring room temperature closer to desired value;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While continuous monitoring, the temperature data are sent to gateway for analysis and informed decisions.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TextBox 13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TEAM MEMBERS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57200" y="1386360"/>
            <a:ext cx="7770240" cy="13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team is comprised of four members: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883440" y="3198600"/>
            <a:ext cx="3571920" cy="359064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914400" y="6858000"/>
            <a:ext cx="3200400" cy="93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MWESIGA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TEGAMBWAGE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3962960" y="6800400"/>
            <a:ext cx="3429360" cy="93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CHELSEA GIDEON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86400" y="6837480"/>
            <a:ext cx="2971800" cy="93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NANCY HIZA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257800" y="3200400"/>
            <a:ext cx="3429000" cy="34290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9601200" y="3181680"/>
            <a:ext cx="3571920" cy="35906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5"/>
          <a:stretch/>
        </p:blipFill>
        <p:spPr>
          <a:xfrm>
            <a:off x="13944600" y="3200400"/>
            <a:ext cx="3429000" cy="34290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9829800" y="6839640"/>
            <a:ext cx="3200400" cy="93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WALIDI KOWERO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24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TextBox 18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SYSTEM INTEGRATION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rcRect l="0" t="15288" r="0" b="4710"/>
          <a:stretch/>
        </p:blipFill>
        <p:spPr>
          <a:xfrm>
            <a:off x="5029200" y="1100160"/>
            <a:ext cx="8229600" cy="874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6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0" name="TextBox 16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WHY THIS SYSTEM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685800" y="1828800"/>
            <a:ext cx="4798440" cy="2741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Comfort: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maintains a consistent and comfortable temperature in the room.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5715000" y="1828800"/>
            <a:ext cx="5485320" cy="2741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Energy Efficiency: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optimizing heating and cooling to reduce energy consumption.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11430000" y="1828800"/>
            <a:ext cx="6171120" cy="2742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Convenience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: automatic operation eliminates the need for manual adjustments.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rcRect l="0" t="5241" r="0" b="21015"/>
          <a:stretch/>
        </p:blipFill>
        <p:spPr>
          <a:xfrm>
            <a:off x="914400" y="5029200"/>
            <a:ext cx="4341240" cy="319932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5847120" y="5029200"/>
            <a:ext cx="5352120" cy="318060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4"/>
          <a:stretch/>
        </p:blipFill>
        <p:spPr>
          <a:xfrm>
            <a:off x="11705040" y="5029200"/>
            <a:ext cx="5694480" cy="319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2"/>
          <p:cNvGrpSpPr/>
          <p:nvPr/>
        </p:nvGrpSpPr>
        <p:grpSpPr>
          <a:xfrm>
            <a:off x="0" y="-109080"/>
            <a:ext cx="8305920" cy="10395720"/>
            <a:chOff x="0" y="-109080"/>
            <a:chExt cx="8305920" cy="10395720"/>
          </a:xfrm>
        </p:grpSpPr>
        <p:sp>
          <p:nvSpPr>
            <p:cNvPr id="198" name="Freeform 3"/>
            <p:cNvSpPr/>
            <p:nvPr/>
          </p:nvSpPr>
          <p:spPr>
            <a:xfrm>
              <a:off x="0" y="27360"/>
              <a:ext cx="8305920" cy="10259280"/>
            </a:xfrm>
            <a:custGeom>
              <a:avLst/>
              <a:gdLst>
                <a:gd name="textAreaLeft" fmla="*/ 0 w 8305920"/>
                <a:gd name="textAreaRight" fmla="*/ 8308440 w 8305920"/>
                <a:gd name="textAreaTop" fmla="*/ 0 h 10259280"/>
                <a:gd name="textAreaBottom" fmla="*/ 10261440 h 10259280"/>
              </a:gdLst>
              <a:ahLst/>
              <a:rect l="textAreaLeft" t="textAreaTop" r="textAreaRight" b="textAreaBottom"/>
              <a:pathLst>
                <a:path w="2188236" h="2862978">
                  <a:moveTo>
                    <a:pt x="0" y="0"/>
                  </a:moveTo>
                  <a:lnTo>
                    <a:pt x="2188236" y="0"/>
                  </a:lnTo>
                  <a:lnTo>
                    <a:pt x="2188236" y="2862978"/>
                  </a:lnTo>
                  <a:lnTo>
                    <a:pt x="0" y="2862978"/>
                  </a:lnTo>
                  <a:close/>
                </a:path>
              </a:pathLst>
            </a:custGeom>
            <a:solidFill>
              <a:srgbClr val="6b64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199" name="TextBox 4"/>
            <p:cNvSpPr/>
            <p:nvPr/>
          </p:nvSpPr>
          <p:spPr>
            <a:xfrm>
              <a:off x="0" y="-109080"/>
              <a:ext cx="8305920" cy="10395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2659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sp>
        <p:nvSpPr>
          <p:cNvPr id="200" name="TextBox 6"/>
          <p:cNvSpPr/>
          <p:nvPr/>
        </p:nvSpPr>
        <p:spPr>
          <a:xfrm>
            <a:off x="154080" y="2595240"/>
            <a:ext cx="807300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1" lang="en-GB" sz="7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Thank you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Grafik 8" descr=""/>
          <p:cNvPicPr/>
          <p:nvPr/>
        </p:nvPicPr>
        <p:blipFill>
          <a:blip r:embed="rId1"/>
          <a:stretch/>
        </p:blipFill>
        <p:spPr>
          <a:xfrm>
            <a:off x="14992920" y="308160"/>
            <a:ext cx="3096000" cy="882720"/>
          </a:xfrm>
          <a:prstGeom prst="rect">
            <a:avLst/>
          </a:prstGeom>
          <a:ln w="0">
            <a:noFill/>
          </a:ln>
        </p:spPr>
      </p:pic>
      <p:pic>
        <p:nvPicPr>
          <p:cNvPr id="202" name="Grafik 9" descr=""/>
          <p:cNvPicPr/>
          <p:nvPr/>
        </p:nvPicPr>
        <p:blipFill>
          <a:blip r:embed="rId2"/>
          <a:stretch/>
        </p:blipFill>
        <p:spPr>
          <a:xfrm>
            <a:off x="8689320" y="1867320"/>
            <a:ext cx="9498960" cy="1662120"/>
          </a:xfrm>
          <a:prstGeom prst="rect">
            <a:avLst/>
          </a:prstGeom>
          <a:ln w="0">
            <a:noFill/>
          </a:ln>
        </p:spPr>
      </p:pic>
      <p:pic>
        <p:nvPicPr>
          <p:cNvPr id="203" name="Grafik 10" descr=""/>
          <p:cNvPicPr/>
          <p:nvPr/>
        </p:nvPicPr>
        <p:blipFill>
          <a:blip r:embed="rId3"/>
          <a:stretch/>
        </p:blipFill>
        <p:spPr>
          <a:xfrm>
            <a:off x="11480400" y="8732160"/>
            <a:ext cx="2441880" cy="611280"/>
          </a:xfrm>
          <a:prstGeom prst="rect">
            <a:avLst/>
          </a:prstGeom>
          <a:ln w="0">
            <a:noFill/>
          </a:ln>
        </p:spPr>
      </p:pic>
      <p:pic>
        <p:nvPicPr>
          <p:cNvPr id="204" name="Grafik 11" descr=""/>
          <p:cNvPicPr/>
          <p:nvPr/>
        </p:nvPicPr>
        <p:blipFill>
          <a:blip r:embed="rId4"/>
          <a:stretch/>
        </p:blipFill>
        <p:spPr>
          <a:xfrm>
            <a:off x="9804240" y="5642280"/>
            <a:ext cx="1583280" cy="2241720"/>
          </a:xfrm>
          <a:prstGeom prst="rect">
            <a:avLst/>
          </a:prstGeom>
          <a:ln w="0">
            <a:noFill/>
          </a:ln>
        </p:spPr>
      </p:pic>
      <p:pic>
        <p:nvPicPr>
          <p:cNvPr id="205" name="Grafik 12" descr=""/>
          <p:cNvPicPr/>
          <p:nvPr/>
        </p:nvPicPr>
        <p:blipFill>
          <a:blip r:embed="rId5"/>
          <a:stretch/>
        </p:blipFill>
        <p:spPr>
          <a:xfrm>
            <a:off x="8827560" y="8732160"/>
            <a:ext cx="1974240" cy="56376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13" descr=""/>
          <p:cNvPicPr/>
          <p:nvPr/>
        </p:nvPicPr>
        <p:blipFill>
          <a:blip r:embed="rId6"/>
          <a:srcRect l="0" t="24754" r="9827" b="23063"/>
          <a:stretch/>
        </p:blipFill>
        <p:spPr>
          <a:xfrm>
            <a:off x="16625520" y="8713440"/>
            <a:ext cx="1396080" cy="648720"/>
          </a:xfrm>
          <a:prstGeom prst="rect">
            <a:avLst/>
          </a:prstGeom>
          <a:ln w="0">
            <a:noFill/>
          </a:ln>
        </p:spPr>
      </p:pic>
      <p:pic>
        <p:nvPicPr>
          <p:cNvPr id="207" name="Grafik 14" descr=""/>
          <p:cNvPicPr/>
          <p:nvPr/>
        </p:nvPicPr>
        <p:blipFill>
          <a:blip r:embed="rId7"/>
          <a:stretch/>
        </p:blipFill>
        <p:spPr>
          <a:xfrm>
            <a:off x="14862960" y="6463800"/>
            <a:ext cx="3158640" cy="648720"/>
          </a:xfrm>
          <a:prstGeom prst="rect">
            <a:avLst/>
          </a:prstGeom>
          <a:ln w="0">
            <a:noFill/>
          </a:ln>
        </p:spPr>
      </p:pic>
      <p:pic>
        <p:nvPicPr>
          <p:cNvPr id="208" name="Grafik 15" descr=""/>
          <p:cNvPicPr/>
          <p:nvPr/>
        </p:nvPicPr>
        <p:blipFill>
          <a:blip r:embed="rId8"/>
          <a:stretch/>
        </p:blipFill>
        <p:spPr>
          <a:xfrm>
            <a:off x="12518640" y="5711760"/>
            <a:ext cx="1849680" cy="2172240"/>
          </a:xfrm>
          <a:prstGeom prst="rect">
            <a:avLst/>
          </a:prstGeom>
          <a:ln w="0">
            <a:noFill/>
          </a:ln>
        </p:spPr>
      </p:pic>
      <p:pic>
        <p:nvPicPr>
          <p:cNvPr id="209" name="Grafik 16" descr=""/>
          <p:cNvPicPr/>
          <p:nvPr/>
        </p:nvPicPr>
        <p:blipFill>
          <a:blip r:embed="rId9"/>
          <a:stretch/>
        </p:blipFill>
        <p:spPr>
          <a:xfrm>
            <a:off x="14600520" y="8419680"/>
            <a:ext cx="1153800" cy="1153800"/>
          </a:xfrm>
          <a:prstGeom prst="rect">
            <a:avLst/>
          </a:prstGeom>
          <a:ln w="0">
            <a:noFill/>
          </a:ln>
        </p:spPr>
      </p:pic>
      <p:sp>
        <p:nvSpPr>
          <p:cNvPr id="210" name="TextBox 8"/>
          <p:cNvSpPr/>
          <p:nvPr/>
        </p:nvSpPr>
        <p:spPr>
          <a:xfrm>
            <a:off x="11390400" y="4589640"/>
            <a:ext cx="40971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Consortium partners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feld 6"/>
          <p:cNvSpPr/>
          <p:nvPr/>
        </p:nvSpPr>
        <p:spPr>
          <a:xfrm>
            <a:off x="0" y="5943600"/>
            <a:ext cx="8305920" cy="40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By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Mwesiga Tegambwage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Nancy Hiza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Walidi Kowero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GB" sz="35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Chelsea Gideon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6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TextBox 2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PROBLEM STATEMENT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rcRect l="15847" t="0" r="5085" b="9727"/>
          <a:stretch/>
        </p:blipFill>
        <p:spPr>
          <a:xfrm>
            <a:off x="458280" y="2514960"/>
            <a:ext cx="6856920" cy="525708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7772400" y="1924920"/>
            <a:ext cx="10030680" cy="64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society is governed by different aspects including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affordability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,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efficiency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,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convenience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and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comfort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Businesses and Home owners want a more convenient temperature regulation system that can cut the trade-off between its performance and price.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 system that can provide customer the convenience and comfort regardless the place and weather condition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9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6" name="TextBox 7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PROPOSED SOLUTION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143000" y="1911240"/>
            <a:ext cx="16002000" cy="64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W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e propose an automated system that maintains the temperature of the room based on user preferences.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makes sure the right temperature is maintained not only by dealing with disturbances but also by providing a comfortable condition to the users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This solution aims at enhancing convenience and comfortability of home owners while at home.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8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TextBox 5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SDG AREA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7086600" y="1943280"/>
            <a:ext cx="10286640" cy="64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satisfies both 7</a:t>
            </a:r>
            <a:r>
              <a:rPr b="0" lang="en-US" sz="3000" spc="-1" strike="noStrike" baseline="33000">
                <a:solidFill>
                  <a:srgbClr val="000000"/>
                </a:solidFill>
                <a:latin typeface="Times New Roman"/>
                <a:ea typeface="Arial"/>
              </a:rPr>
              <a:t>th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and 11</a:t>
            </a:r>
            <a:r>
              <a:rPr b="0" lang="en-US" sz="3000" spc="-1" strike="noStrike" baseline="33000">
                <a:solidFill>
                  <a:srgbClr val="000000"/>
                </a:solidFill>
                <a:latin typeface="Times New Roman"/>
                <a:ea typeface="Arial"/>
              </a:rPr>
              <a:t>th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 SDG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Stated as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Affordable and Clean Energy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as well as 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Sustainable Cities And Communities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solution aim at improving human settlements energy efficiency as well as comfortableness performance in temperature cooling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76680" y="1219680"/>
            <a:ext cx="3352320" cy="33523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3360960" y="4526640"/>
            <a:ext cx="342900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7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TextBox 3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GEOGRAPHICAL AREA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8915400" y="1943280"/>
            <a:ext cx="8913240" cy="64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aims to focus in Tanzania, precisely in Dar es Salaam.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Being largest city in Tanzania, it faces significant energy demands, particularly for cooling.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Hence, solution aims to show its effectiveness in reducing energy consumption while enhancing indoor comfort.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85800" y="1452240"/>
            <a:ext cx="7844400" cy="738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4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TextBox 14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TARGET AUDIENCE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7772400" y="2213280"/>
            <a:ext cx="10056240" cy="58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The system is aimed to be used in all aspects, from home, apartments and even hotels.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But the targeted audience are Home Owners to provide them the comfort they need whenever they are at home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System turns the home into a comfort zone regardless weather conditions.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62320" y="2565720"/>
            <a:ext cx="6522120" cy="515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4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TextBox 9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HUMAN RESOURCES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1143000" y="1911960"/>
            <a:ext cx="16002000" cy="64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just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Mwesiga Tegambwage: Project Manager and Lead System Designer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720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Nancy Hiza - Lead Electronics and Hardware Engineer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720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spcAft>
                <a:spcPts val="1440"/>
              </a:spcAft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Walidi Kowero - Lead Electronics and Hardware Programming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Arial"/>
              </a:rPr>
              <a:t>Chelsea Gideon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SzPct val="50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4" name=""/>
          <p:cNvGraphicFramePr/>
          <p:nvPr/>
        </p:nvGraphicFramePr>
        <p:xfrm>
          <a:off x="1705680" y="2885400"/>
          <a:ext cx="15087240" cy="699480"/>
        </p:xfrm>
        <a:graphic>
          <a:graphicData uri="http://schemas.openxmlformats.org/drawingml/2006/table">
            <a:tbl>
              <a:tblPr/>
              <a:tblGrid>
                <a:gridCol w="3367440"/>
                <a:gridCol w="4173840"/>
                <a:gridCol w="4502160"/>
                <a:gridCol w="3044160"/>
              </a:tblGrid>
              <a:tr h="699480"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System Design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Project Management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IoT and Embedded Systems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Research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5" name=""/>
          <p:cNvGraphicFramePr/>
          <p:nvPr/>
        </p:nvGraphicFramePr>
        <p:xfrm>
          <a:off x="1706040" y="4572000"/>
          <a:ext cx="15087240" cy="685440"/>
        </p:xfrm>
        <a:graphic>
          <a:graphicData uri="http://schemas.openxmlformats.org/drawingml/2006/table">
            <a:tbl>
              <a:tblPr/>
              <a:tblGrid>
                <a:gridCol w="4154040"/>
                <a:gridCol w="3333600"/>
                <a:gridCol w="4576320"/>
                <a:gridCol w="3023640"/>
              </a:tblGrid>
              <a:tr h="685440"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Electronics Circuit Design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CAD Software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IoT and Embedded Systems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Maintenance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"/>
          <p:cNvGraphicFramePr/>
          <p:nvPr/>
        </p:nvGraphicFramePr>
        <p:xfrm>
          <a:off x="1706400" y="6172200"/>
          <a:ext cx="15087240" cy="913680"/>
        </p:xfrm>
        <a:graphic>
          <a:graphicData uri="http://schemas.openxmlformats.org/drawingml/2006/table">
            <a:tbl>
              <a:tblPr/>
              <a:tblGrid>
                <a:gridCol w="3387600"/>
                <a:gridCol w="4079160"/>
                <a:gridCol w="4596840"/>
                <a:gridCol w="3024000"/>
              </a:tblGrid>
              <a:tr h="722880"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C, C+ Programming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PCB Design and Assembly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IoT and Embedded Systems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CAD Software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7" name=""/>
          <p:cNvGraphicFramePr/>
          <p:nvPr/>
        </p:nvGraphicFramePr>
        <p:xfrm>
          <a:off x="1706760" y="7772400"/>
          <a:ext cx="15087240" cy="685440"/>
        </p:xfrm>
        <a:graphic>
          <a:graphicData uri="http://schemas.openxmlformats.org/drawingml/2006/table">
            <a:tbl>
              <a:tblPr/>
              <a:tblGrid>
                <a:gridCol w="7466760"/>
                <a:gridCol w="7620840"/>
              </a:tblGrid>
              <a:tr h="685440">
                <a:tc>
                  <a:txBody>
                    <a:bodyPr tIns="91440" bIns="91440" anchor="t">
                      <a:noAutofit/>
                    </a:bodyPr>
                    <a:p>
                      <a:pPr algn="just"/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IoT and embedded systems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tIns="91440" bIns="91440" anchor="t">
                      <a:noAutofit/>
                    </a:bodyPr>
                    <a:p>
                      <a:pPr algn="just"/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Project planning and management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5"/>
          <p:cNvSpPr/>
          <p:nvPr/>
        </p:nvSpPr>
        <p:spPr>
          <a:xfrm>
            <a:off x="13475160" y="9258480"/>
            <a:ext cx="4327920" cy="756360"/>
          </a:xfrm>
          <a:custGeom>
            <a:avLst/>
            <a:gdLst>
              <a:gd name="textAreaLeft" fmla="*/ 0 w 4327920"/>
              <a:gd name="textAreaRight" fmla="*/ 4330440 w 4327920"/>
              <a:gd name="textAreaTop" fmla="*/ 0 h 756360"/>
              <a:gd name="textAreaBottom" fmla="*/ 758880 h 756360"/>
            </a:gdLst>
            <a:ahLst/>
            <a:rect l="textAreaLeft" t="textAreaTop" r="textAreaRight" b="textAreaBottom"/>
            <a:pathLst>
              <a:path w="4330444" h="758722">
                <a:moveTo>
                  <a:pt x="0" y="0"/>
                </a:moveTo>
                <a:lnTo>
                  <a:pt x="4330444" y="0"/>
                </a:lnTo>
                <a:lnTo>
                  <a:pt x="4330444" y="758722"/>
                </a:lnTo>
                <a:lnTo>
                  <a:pt x="0" y="7587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TextBox 19"/>
          <p:cNvSpPr/>
          <p:nvPr/>
        </p:nvSpPr>
        <p:spPr>
          <a:xfrm>
            <a:off x="774720" y="495360"/>
            <a:ext cx="16738200" cy="5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80"/>
              </a:lnSpc>
            </a:pPr>
            <a:r>
              <a:rPr b="1" lang="en-US" sz="4800" spc="-1" strike="noStrike">
                <a:solidFill>
                  <a:schemeClr val="accent4"/>
                </a:solidFill>
                <a:latin typeface="Times New Roman"/>
                <a:ea typeface="DejaVu Sans"/>
              </a:rPr>
              <a:t>TASK DISTRIBUTION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828800" y="1143000"/>
            <a:ext cx="14172840" cy="79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02418F58B9864FB638FA3361CCC356" ma:contentTypeVersion="15" ma:contentTypeDescription="Ein neues Dokument erstellen." ma:contentTypeScope="" ma:versionID="fbf04defec9396a536f7117721915967">
  <xsd:schema xmlns:xsd="http://www.w3.org/2001/XMLSchema" xmlns:xs="http://www.w3.org/2001/XMLSchema" xmlns:p="http://schemas.microsoft.com/office/2006/metadata/properties" xmlns:ns2="87f66e02-6d1e-4446-850b-29074094faf3" xmlns:ns3="4d83d717-b125-4706-aa4c-0b42604f0268" targetNamespace="http://schemas.microsoft.com/office/2006/metadata/properties" ma:root="true" ma:fieldsID="4e61e0c63b23722858a08e55098968c7" ns2:_="" ns3:_="">
    <xsd:import namespace="87f66e02-6d1e-4446-850b-29074094faf3"/>
    <xsd:import namespace="4d83d717-b125-4706-aa4c-0b42604f0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66e02-6d1e-4446-850b-29074094f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f4681046-6e08-4508-887b-d7ffc39f86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3d717-b125-4706-aa4c-0b42604f026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f66e02-6d1e-4446-850b-29074094faf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BCDBC0-4B55-4FE3-B77E-EBA88283BE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f66e02-6d1e-4446-850b-29074094faf3"/>
    <ds:schemaRef ds:uri="4d83d717-b125-4706-aa4c-0b42604f02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C4CE35-0ACE-4576-B44B-3054206BE150}">
  <ds:schemaRefs>
    <ds:schemaRef ds:uri="http://schemas.microsoft.com/office/2006/metadata/properties"/>
    <ds:schemaRef ds:uri="http://schemas.microsoft.com/office/infopath/2007/PartnerControls"/>
    <ds:schemaRef ds:uri="87f66e02-6d1e-4446-850b-29074094faf3"/>
  </ds:schemaRefs>
</ds:datastoreItem>
</file>

<file path=customXml/itemProps3.xml><?xml version="1.0" encoding="utf-8"?>
<ds:datastoreItem xmlns:ds="http://schemas.openxmlformats.org/officeDocument/2006/customXml" ds:itemID="{38D504AA-DD3E-448B-972A-6C6D0880F6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</TotalTime>
  <Application>LibreOffice/24.2.3.2$Linux_X86_64 LibreOffice_project/420$Build-2</Application>
  <AppVersion>15.0000</AppVersion>
  <Words>755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DAFyxI14rT0</dc:identifier>
  <dc:language>en-US</dc:language>
  <cp:lastModifiedBy/>
  <dcterms:modified xsi:type="dcterms:W3CDTF">2024-06-20T10:29:00Z</dcterms:modified>
  <cp:revision>57</cp:revision>
  <dc:subject/>
  <dc:title>PresentationYouthTeamUp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0x0101004B02418F58B9864FB638FA3361CCC356</vt:lpwstr>
  </property>
  <property fmtid="{D5CDD505-2E9C-101B-9397-08002B2CF9AE}" pid="3" name="MediaServiceImageTags">
    <vt:lpwstr/>
  </property>
  <property fmtid="{D5CDD505-2E9C-101B-9397-08002B2CF9AE}" pid="4" name="PresentationFormat">
    <vt:lpwstr>Benutzerdefiniert</vt:lpwstr>
  </property>
  <property fmtid="{D5CDD505-2E9C-101B-9397-08002B2CF9AE}" pid="5" name="Slides">
    <vt:i4>9</vt:i4>
  </property>
</Properties>
</file>