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1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22.jpeg" ContentType="image/jpeg"/>
  <Override PartName="/ppt/media/image12.jpeg" ContentType="image/jpeg"/>
  <Override PartName="/ppt/media/image6.png" ContentType="image/png"/>
  <Override PartName="/ppt/media/image13.jpeg" ContentType="image/jpeg"/>
  <Override PartName="/ppt/media/image4.png" ContentType="image/png"/>
  <Override PartName="/ppt/media/image3.png" ContentType="image/png"/>
  <Override PartName="/ppt/media/image26.jpeg" ContentType="image/jpeg"/>
  <Override PartName="/ppt/media/image19.png" ContentType="image/png"/>
  <Override PartName="/ppt/media/image1.png" ContentType="image/png"/>
  <Override PartName="/ppt/media/image24.jpeg" ContentType="image/jpeg"/>
  <Override PartName="/ppt/media/image23.jpeg" ContentType="image/jpeg"/>
  <Override PartName="/ppt/media/image18.jpeg" ContentType="image/jpeg"/>
  <Override PartName="/ppt/media/image21.jpeg" ContentType="image/jpeg"/>
  <Override PartName="/ppt/media/image16.jpeg" ContentType="image/jpeg"/>
  <Override PartName="/ppt/media/image20.png" ContentType="image/png"/>
  <Override PartName="/ppt/media/image17.png" ContentType="image/png"/>
  <Override PartName="/ppt/media/image15.jpeg" ContentType="image/jpeg"/>
  <Override PartName="/ppt/media/image25.jpeg" ContentType="image/jpe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B0983-4FA8-465E-BC14-2DE9358B8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9DD330-757A-4659-8DCA-2C7C4C82D0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A4985-ACA0-488F-B408-E1F3FCED1B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3874B-64C2-4DD3-9195-DB3D81E51E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F7A69E-E648-43E1-B5DC-EFA647DB6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658990-F0ED-4627-8B0B-4AD7BCEC3A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728B2F-1AA3-4897-90ED-4C0C1F21FC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AA9FF7-CCE1-46ED-B2BB-28CFD0A20E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1C2C9-24F3-466F-9FFB-E71E3C9B5A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52F144-DCBE-448F-87BA-22A96C9907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661147-2464-431D-837F-969448F3D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3D2850-9BBF-4B80-B882-877210AFC4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3522A-143C-4B14-B2D4-B575E94B40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6" descr=""/>
          <p:cNvPicPr/>
          <p:nvPr/>
        </p:nvPicPr>
        <p:blipFill>
          <a:blip r:embed="rId1"/>
          <a:stretch/>
        </p:blipFill>
        <p:spPr>
          <a:xfrm>
            <a:off x="13750920" y="394920"/>
            <a:ext cx="4020480" cy="1146960"/>
          </a:xfrm>
          <a:prstGeom prst="rect">
            <a:avLst/>
          </a:prstGeom>
          <a:ln w="0">
            <a:noFill/>
          </a:ln>
        </p:spPr>
      </p:pic>
      <p:pic>
        <p:nvPicPr>
          <p:cNvPr id="42" name="Grafik 8" descr=""/>
          <p:cNvPicPr/>
          <p:nvPr/>
        </p:nvPicPr>
        <p:blipFill>
          <a:blip r:embed="rId2"/>
          <a:stretch/>
        </p:blipFill>
        <p:spPr>
          <a:xfrm>
            <a:off x="828000" y="253080"/>
            <a:ext cx="8773200" cy="1535400"/>
          </a:xfrm>
          <a:prstGeom prst="rect">
            <a:avLst/>
          </a:prstGeom>
          <a:ln w="0">
            <a:noFill/>
          </a:ln>
        </p:spPr>
      </p:pic>
      <p:pic>
        <p:nvPicPr>
          <p:cNvPr id="43" name="Grafik 10" descr=""/>
          <p:cNvPicPr/>
          <p:nvPr/>
        </p:nvPicPr>
        <p:blipFill>
          <a:blip r:embed="rId3"/>
          <a:stretch/>
        </p:blipFill>
        <p:spPr>
          <a:xfrm>
            <a:off x="11502360" y="9088920"/>
            <a:ext cx="2442240" cy="611640"/>
          </a:xfrm>
          <a:prstGeom prst="rect">
            <a:avLst/>
          </a:prstGeom>
          <a:ln w="0">
            <a:noFill/>
          </a:ln>
        </p:spPr>
      </p:pic>
      <p:pic>
        <p:nvPicPr>
          <p:cNvPr id="44" name="Grafik 12" descr=""/>
          <p:cNvPicPr/>
          <p:nvPr/>
        </p:nvPicPr>
        <p:blipFill>
          <a:blip r:embed="rId4"/>
          <a:stretch/>
        </p:blipFill>
        <p:spPr>
          <a:xfrm>
            <a:off x="914400" y="8344440"/>
            <a:ext cx="1374480" cy="194616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4" descr=""/>
          <p:cNvPicPr/>
          <p:nvPr/>
        </p:nvPicPr>
        <p:blipFill>
          <a:blip r:embed="rId5"/>
          <a:stretch/>
        </p:blipFill>
        <p:spPr>
          <a:xfrm>
            <a:off x="8769600" y="9144000"/>
            <a:ext cx="1974600" cy="564120"/>
          </a:xfrm>
          <a:prstGeom prst="rect">
            <a:avLst/>
          </a:prstGeom>
          <a:ln w="0">
            <a:noFill/>
          </a:ln>
        </p:spPr>
      </p:pic>
      <p:pic>
        <p:nvPicPr>
          <p:cNvPr id="46" name="Grafik 16" descr=""/>
          <p:cNvPicPr/>
          <p:nvPr/>
        </p:nvPicPr>
        <p:blipFill>
          <a:blip r:embed="rId6"/>
          <a:srcRect l="0" t="24754" r="9827" b="23063"/>
          <a:stretch/>
        </p:blipFill>
        <p:spPr>
          <a:xfrm>
            <a:off x="16205760" y="9054360"/>
            <a:ext cx="1396440" cy="649080"/>
          </a:xfrm>
          <a:prstGeom prst="rect">
            <a:avLst/>
          </a:prstGeom>
          <a:ln w="0">
            <a:noFill/>
          </a:ln>
        </p:spPr>
      </p:pic>
      <p:pic>
        <p:nvPicPr>
          <p:cNvPr id="47" name="Grafik 18" descr=""/>
          <p:cNvPicPr/>
          <p:nvPr/>
        </p:nvPicPr>
        <p:blipFill>
          <a:blip r:embed="rId7"/>
          <a:stretch/>
        </p:blipFill>
        <p:spPr>
          <a:xfrm>
            <a:off x="5314320" y="9144000"/>
            <a:ext cx="2686680" cy="551880"/>
          </a:xfrm>
          <a:prstGeom prst="rect">
            <a:avLst/>
          </a:prstGeom>
          <a:ln w="0">
            <a:noFill/>
          </a:ln>
        </p:spPr>
      </p:pic>
      <p:pic>
        <p:nvPicPr>
          <p:cNvPr id="48" name="Grafik 20" descr=""/>
          <p:cNvPicPr/>
          <p:nvPr/>
        </p:nvPicPr>
        <p:blipFill>
          <a:blip r:embed="rId8"/>
          <a:stretch/>
        </p:blipFill>
        <p:spPr>
          <a:xfrm>
            <a:off x="2945520" y="8229600"/>
            <a:ext cx="1626480" cy="1910160"/>
          </a:xfrm>
          <a:prstGeom prst="rect">
            <a:avLst/>
          </a:prstGeom>
          <a:ln w="0">
            <a:noFill/>
          </a:ln>
        </p:spPr>
      </p:pic>
      <p:pic>
        <p:nvPicPr>
          <p:cNvPr id="49" name="Grafik 24" descr=""/>
          <p:cNvPicPr/>
          <p:nvPr/>
        </p:nvPicPr>
        <p:blipFill>
          <a:blip r:embed="rId9"/>
          <a:stretch/>
        </p:blipFill>
        <p:spPr>
          <a:xfrm>
            <a:off x="14630400" y="8801280"/>
            <a:ext cx="1154160" cy="1154160"/>
          </a:xfrm>
          <a:prstGeom prst="rect">
            <a:avLst/>
          </a:prstGeom>
          <a:ln w="0">
            <a:noFill/>
          </a:ln>
        </p:spPr>
      </p:pic>
      <p:sp>
        <p:nvSpPr>
          <p:cNvPr id="50" name="TextBox 8"/>
          <p:cNvSpPr/>
          <p:nvPr/>
        </p:nvSpPr>
        <p:spPr>
          <a:xfrm>
            <a:off x="381240" y="3535920"/>
            <a:ext cx="17447760" cy="32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Automated Temperature Control System</a:t>
            </a:r>
            <a:r>
              <a:rPr b="1" lang="en-US" sz="9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11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ROAD-MAP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143000" y="1371600"/>
            <a:ext cx="148572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activities to be involved for the development of this system is illustrated below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rcRect l="1784" t="17597" r="2574" b="4619"/>
          <a:stretch/>
        </p:blipFill>
        <p:spPr>
          <a:xfrm>
            <a:off x="1828800" y="2290680"/>
            <a:ext cx="11200680" cy="75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2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TextBox 11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BLOCK DIAGRAM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143000" y="1371600"/>
            <a:ext cx="148572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block Diagram is illustrated in the figure below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8915040" y="2639160"/>
            <a:ext cx="8229240" cy="65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temperature control system will be comprised of two subsystems activated by micro-controller by threshold temperature factor.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Above the threshold temperature,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heating system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will be activated;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Below the threshold temperature,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cooling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will be activated;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81600" y="2286000"/>
            <a:ext cx="8559720" cy="70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88360" y="1143000"/>
            <a:ext cx="10511280" cy="8881200"/>
          </a:xfrm>
          <a:prstGeom prst="rect">
            <a:avLst/>
          </a:prstGeom>
          <a:ln w="0">
            <a:noFill/>
          </a:ln>
        </p:spPr>
      </p:pic>
      <p:sp>
        <p:nvSpPr>
          <p:cNvPr id="97" name="Freeform 15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TextBox 15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DETAILED SYSTEM BLOCK DIAGRAM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1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TextBox 1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HOW THE SYSTEM WORKS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172200" y="1485720"/>
            <a:ext cx="10972080" cy="73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temperature sensor measures the current room temperature where as humidity sensor may be added to improve precision.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micro-controller compares the measured temperature to the desired temperature set by the user.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Based on the temperature difference, the micro-controller sends signals to the relay.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relay adjusts the flow of hot and cold air to bring the room temperature closer to the desired value from cooling system.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temperature sensor continuously monitors the temperature and provides feedback to the controller for further adjustments.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rcRect l="21897" t="0" r="21129" b="0"/>
          <a:stretch/>
        </p:blipFill>
        <p:spPr>
          <a:xfrm>
            <a:off x="914400" y="3113280"/>
            <a:ext cx="4398480" cy="40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3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4" name="TextBox 12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REQUIREMENTS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143000" y="1371600"/>
            <a:ext cx="14857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Hardware Requirements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143000" y="2971800"/>
            <a:ext cx="4571640" cy="5713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Input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Infrared Thermometer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 (contactless)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DHT22: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temperature and humidity sensor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172200" y="2971800"/>
            <a:ext cx="5028840" cy="578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Others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Micro-controller: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Voltage Regulator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Rectifier: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Opto-coupler: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provide electrical isolation.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Step-Down Transformer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1658600" y="2971800"/>
            <a:ext cx="5486040" cy="5789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Variable Speed Fan: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Adjusts speed to control airflow volume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Relay: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switching device used to perform switching action.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Thyristor: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perform switching action via pulse generated by micro-controller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8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TextBox 18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REQUIREMENTS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143000" y="1371600"/>
            <a:ext cx="14857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Hardware Requirements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143000" y="2971800"/>
            <a:ext cx="4800240" cy="5713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Cooling System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Rotary compressor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Condenser Radiators: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Evaporator Radiators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Filter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Expansion Tube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Suction Copper Tubes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629400" y="2971800"/>
            <a:ext cx="5028840" cy="578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Heating System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Heating Element :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made of nichrome wire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Rotating fan: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Radiator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2344400" y="2971800"/>
            <a:ext cx="4800240" cy="578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Layout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Boards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Soldering Iron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Soldering Wire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Duct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6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TextBox 16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WHY THIS SYSTEM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85800" y="1828800"/>
            <a:ext cx="4798800" cy="2741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Comfort: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maintains a consistent and comfortable temperature in the room.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715000" y="1828800"/>
            <a:ext cx="5485680" cy="2741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Energy Efficiency: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optimizing heating and cooling to reduce energy consumption.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1430000" y="1828800"/>
            <a:ext cx="6171480" cy="2742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Convenience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 automatic operation eliminates the need for manual adjustments.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rcRect l="0" t="5241" r="0" b="21015"/>
          <a:stretch/>
        </p:blipFill>
        <p:spPr>
          <a:xfrm>
            <a:off x="914400" y="5029200"/>
            <a:ext cx="4341600" cy="319968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5847120" y="5029200"/>
            <a:ext cx="5352480" cy="318096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11705040" y="5029200"/>
            <a:ext cx="5694840" cy="31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2"/>
          <p:cNvGrpSpPr/>
          <p:nvPr/>
        </p:nvGrpSpPr>
        <p:grpSpPr>
          <a:xfrm>
            <a:off x="0" y="-109080"/>
            <a:ext cx="8306280" cy="10396080"/>
            <a:chOff x="0" y="-109080"/>
            <a:chExt cx="8306280" cy="10396080"/>
          </a:xfrm>
        </p:grpSpPr>
        <p:sp>
          <p:nvSpPr>
            <p:cNvPr id="124" name="Freeform 3"/>
            <p:cNvSpPr/>
            <p:nvPr/>
          </p:nvSpPr>
          <p:spPr>
            <a:xfrm>
              <a:off x="0" y="27360"/>
              <a:ext cx="8306280" cy="10259640"/>
            </a:xfrm>
            <a:custGeom>
              <a:avLst/>
              <a:gdLst>
                <a:gd name="textAreaLeft" fmla="*/ 0 w 8306280"/>
                <a:gd name="textAreaRight" fmla="*/ 8308440 w 8306280"/>
                <a:gd name="textAreaTop" fmla="*/ 0 h 10259640"/>
                <a:gd name="textAreaBottom" fmla="*/ 10261440 h 10259640"/>
              </a:gdLst>
              <a:ahLst/>
              <a:rect l="textAreaLeft" t="textAreaTop" r="textAreaRight" b="textAreaBottom"/>
              <a:pathLst>
                <a:path w="2188236" h="2862978">
                  <a:moveTo>
                    <a:pt x="0" y="0"/>
                  </a:moveTo>
                  <a:lnTo>
                    <a:pt x="2188236" y="0"/>
                  </a:lnTo>
                  <a:lnTo>
                    <a:pt x="2188236" y="2862978"/>
                  </a:lnTo>
                  <a:lnTo>
                    <a:pt x="0" y="2862978"/>
                  </a:lnTo>
                  <a:close/>
                </a:path>
              </a:pathLst>
            </a:custGeom>
            <a:solidFill>
              <a:srgbClr val="6b6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125" name="TextBox 4"/>
            <p:cNvSpPr/>
            <p:nvPr/>
          </p:nvSpPr>
          <p:spPr>
            <a:xfrm>
              <a:off x="0" y="-109080"/>
              <a:ext cx="8306280" cy="1039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2659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126" name="TextBox 6"/>
          <p:cNvSpPr/>
          <p:nvPr/>
        </p:nvSpPr>
        <p:spPr>
          <a:xfrm>
            <a:off x="154080" y="2595240"/>
            <a:ext cx="80733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1" lang="en-GB" sz="7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Thank you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rafik 8" descr=""/>
          <p:cNvPicPr/>
          <p:nvPr/>
        </p:nvPicPr>
        <p:blipFill>
          <a:blip r:embed="rId1"/>
          <a:stretch/>
        </p:blipFill>
        <p:spPr>
          <a:xfrm>
            <a:off x="14992920" y="308160"/>
            <a:ext cx="3096360" cy="883080"/>
          </a:xfrm>
          <a:prstGeom prst="rect">
            <a:avLst/>
          </a:prstGeom>
          <a:ln w="0">
            <a:noFill/>
          </a:ln>
        </p:spPr>
      </p:pic>
      <p:pic>
        <p:nvPicPr>
          <p:cNvPr id="128" name="Grafik 9" descr=""/>
          <p:cNvPicPr/>
          <p:nvPr/>
        </p:nvPicPr>
        <p:blipFill>
          <a:blip r:embed="rId2"/>
          <a:stretch/>
        </p:blipFill>
        <p:spPr>
          <a:xfrm>
            <a:off x="8689320" y="1867320"/>
            <a:ext cx="9499320" cy="1662480"/>
          </a:xfrm>
          <a:prstGeom prst="rect">
            <a:avLst/>
          </a:prstGeom>
          <a:ln w="0">
            <a:noFill/>
          </a:ln>
        </p:spPr>
      </p:pic>
      <p:pic>
        <p:nvPicPr>
          <p:cNvPr id="129" name="Grafik 10" descr=""/>
          <p:cNvPicPr/>
          <p:nvPr/>
        </p:nvPicPr>
        <p:blipFill>
          <a:blip r:embed="rId3"/>
          <a:stretch/>
        </p:blipFill>
        <p:spPr>
          <a:xfrm>
            <a:off x="11480400" y="8732160"/>
            <a:ext cx="2442240" cy="611640"/>
          </a:xfrm>
          <a:prstGeom prst="rect">
            <a:avLst/>
          </a:prstGeom>
          <a:ln w="0">
            <a:noFill/>
          </a:ln>
        </p:spPr>
      </p:pic>
      <p:pic>
        <p:nvPicPr>
          <p:cNvPr id="130" name="Grafik 11" descr=""/>
          <p:cNvPicPr/>
          <p:nvPr/>
        </p:nvPicPr>
        <p:blipFill>
          <a:blip r:embed="rId4"/>
          <a:stretch/>
        </p:blipFill>
        <p:spPr>
          <a:xfrm>
            <a:off x="9804240" y="5642280"/>
            <a:ext cx="1583640" cy="2242080"/>
          </a:xfrm>
          <a:prstGeom prst="rect">
            <a:avLst/>
          </a:prstGeom>
          <a:ln w="0">
            <a:noFill/>
          </a:ln>
        </p:spPr>
      </p:pic>
      <p:pic>
        <p:nvPicPr>
          <p:cNvPr id="131" name="Grafik 12" descr=""/>
          <p:cNvPicPr/>
          <p:nvPr/>
        </p:nvPicPr>
        <p:blipFill>
          <a:blip r:embed="rId5"/>
          <a:stretch/>
        </p:blipFill>
        <p:spPr>
          <a:xfrm>
            <a:off x="8827560" y="8732160"/>
            <a:ext cx="1974600" cy="56412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13" descr=""/>
          <p:cNvPicPr/>
          <p:nvPr/>
        </p:nvPicPr>
        <p:blipFill>
          <a:blip r:embed="rId6"/>
          <a:srcRect l="0" t="24754" r="9827" b="23063"/>
          <a:stretch/>
        </p:blipFill>
        <p:spPr>
          <a:xfrm>
            <a:off x="16625520" y="8713440"/>
            <a:ext cx="1396440" cy="649080"/>
          </a:xfrm>
          <a:prstGeom prst="rect">
            <a:avLst/>
          </a:prstGeom>
          <a:ln w="0">
            <a:noFill/>
          </a:ln>
        </p:spPr>
      </p:pic>
      <p:pic>
        <p:nvPicPr>
          <p:cNvPr id="133" name="Grafik 14" descr=""/>
          <p:cNvPicPr/>
          <p:nvPr/>
        </p:nvPicPr>
        <p:blipFill>
          <a:blip r:embed="rId7"/>
          <a:stretch/>
        </p:blipFill>
        <p:spPr>
          <a:xfrm>
            <a:off x="14862960" y="6463800"/>
            <a:ext cx="3159000" cy="649080"/>
          </a:xfrm>
          <a:prstGeom prst="rect">
            <a:avLst/>
          </a:prstGeom>
          <a:ln w="0">
            <a:noFill/>
          </a:ln>
        </p:spPr>
      </p:pic>
      <p:pic>
        <p:nvPicPr>
          <p:cNvPr id="134" name="Grafik 15" descr=""/>
          <p:cNvPicPr/>
          <p:nvPr/>
        </p:nvPicPr>
        <p:blipFill>
          <a:blip r:embed="rId8"/>
          <a:stretch/>
        </p:blipFill>
        <p:spPr>
          <a:xfrm>
            <a:off x="12518640" y="5711760"/>
            <a:ext cx="1850040" cy="2172600"/>
          </a:xfrm>
          <a:prstGeom prst="rect">
            <a:avLst/>
          </a:prstGeom>
          <a:ln w="0">
            <a:noFill/>
          </a:ln>
        </p:spPr>
      </p:pic>
      <p:pic>
        <p:nvPicPr>
          <p:cNvPr id="135" name="Grafik 16" descr=""/>
          <p:cNvPicPr/>
          <p:nvPr/>
        </p:nvPicPr>
        <p:blipFill>
          <a:blip r:embed="rId9"/>
          <a:stretch/>
        </p:blipFill>
        <p:spPr>
          <a:xfrm>
            <a:off x="14600520" y="8419680"/>
            <a:ext cx="1154160" cy="1154160"/>
          </a:xfrm>
          <a:prstGeom prst="rect">
            <a:avLst/>
          </a:prstGeom>
          <a:ln w="0">
            <a:noFill/>
          </a:ln>
        </p:spPr>
      </p:pic>
      <p:sp>
        <p:nvSpPr>
          <p:cNvPr id="136" name="TextBox 8"/>
          <p:cNvSpPr/>
          <p:nvPr/>
        </p:nvSpPr>
        <p:spPr>
          <a:xfrm>
            <a:off x="11390400" y="4589640"/>
            <a:ext cx="4097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Consortium partners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feld 6"/>
          <p:cNvSpPr/>
          <p:nvPr/>
        </p:nvSpPr>
        <p:spPr>
          <a:xfrm>
            <a:off x="0" y="5509440"/>
            <a:ext cx="8306280" cy="40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By</a:t>
            </a:r>
            <a:endParaRPr b="1" lang="en-US" sz="35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50000"/>
              </a:lnSpc>
            </a:pPr>
            <a:endParaRPr b="1" lang="en-US" sz="35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Mwesiga Tegambwage</a:t>
            </a:r>
            <a:endParaRPr b="1" lang="en-US" sz="35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Nancy Hiza</a:t>
            </a:r>
            <a:endParaRPr b="1" lang="en-US" sz="35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Chelsea Gideon</a:t>
            </a:r>
            <a:endParaRPr b="1" lang="en-US" sz="3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TEAM MEMBERS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200" y="1386360"/>
            <a:ext cx="77706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team is comprised of three members: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2344040" y="2514600"/>
            <a:ext cx="3953520" cy="39535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914480" y="2514600"/>
            <a:ext cx="4256280" cy="425628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1143000" y="6858000"/>
            <a:ext cx="571320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MWESIGA TEGAMBWAGE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1429640" y="6837480"/>
            <a:ext cx="571320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CHELSEA GIDEON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0800" y="6837480"/>
            <a:ext cx="571320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NANCY HIZA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7086600" y="2514600"/>
            <a:ext cx="3953520" cy="39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8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SDG AREA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rcRect l="4815" t="0" r="3361" b="11951"/>
          <a:stretch/>
        </p:blipFill>
        <p:spPr>
          <a:xfrm>
            <a:off x="457200" y="2286360"/>
            <a:ext cx="9048240" cy="571428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9601200" y="1943280"/>
            <a:ext cx="777240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satisfies both 7</a:t>
            </a:r>
            <a:r>
              <a:rPr b="0" lang="en-US" sz="3000" spc="-1" strike="noStrike" baseline="33000">
                <a:solidFill>
                  <a:srgbClr val="000000"/>
                </a:solidFill>
                <a:latin typeface="Times New Roman"/>
                <a:ea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and 11</a:t>
            </a:r>
            <a:r>
              <a:rPr b="0" lang="en-US" sz="3000" spc="-1" strike="noStrike" baseline="33000">
                <a:solidFill>
                  <a:srgbClr val="000000"/>
                </a:solidFill>
                <a:latin typeface="Times New Roman"/>
                <a:ea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SDG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Stated as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Affordable and Clean Energy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as well as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Sustainable Cities And Communities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solution aim at improving human settlements energy efficiency as well as comfortableness performance in temperature cooling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7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GEOGRAPHICAL AREA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9601200" y="2972520"/>
            <a:ext cx="8227800" cy="43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aims to focus in Tanzania, serving the Tanzanians.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Region-wise the focus is maintained first in Dar es Salaam region as an Early adopter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1012680" y="1715400"/>
            <a:ext cx="726552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TextBox 2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PROBLEM STATEMENT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rcRect l="7284" t="0" r="5085" b="17596"/>
          <a:stretch/>
        </p:blipFill>
        <p:spPr>
          <a:xfrm>
            <a:off x="628560" y="2743560"/>
            <a:ext cx="7600320" cy="479988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8686800" y="1564200"/>
            <a:ext cx="9116640" cy="71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society is governed by different aspects including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affordability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and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efficiency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with much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convenience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and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comfort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Businesses and Home owners want a more convenient temperature regulation system that can cut the trade-off between its performance and price.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 system that can provide customer the convenience and comfort regardless the place and weather condition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9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TextBox 7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PROPOSED SOLUTION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458200" y="1911240"/>
            <a:ext cx="8914680" cy="64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We are aiming at offering an efficient automated temperature control system that can be affordable even to local people.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regulates the temperature of the enclosed room based on user preferences.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This solution aims at enhancing convenience and comfortability of home owners while at home.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85800" y="2629080"/>
            <a:ext cx="7557840" cy="50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0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TextBox 9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DATA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7085520" y="1911600"/>
            <a:ext cx="10287360" cy="64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Collection of data is via both user preference as well sensors.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Measured, Collected and Data to be analyzed includes temperature data as well as humidity for temperature control precision.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Also temperature range for the early adopter region will also be collected and studied enabling tuning behavior of system for a particular region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62320" y="2565360"/>
            <a:ext cx="6522480" cy="51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4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TextBox 14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TARGET AUDIENCE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772400" y="1911600"/>
            <a:ext cx="10056600" cy="64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is aimed to be used in all aspects, from home, apartments and even hotels.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But the targeted audience are Home Owners. This system will give them the comfort they need whenever they are at home.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Makes the home into a comfort zone in whatever the weather conditions are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62320" y="2565360"/>
            <a:ext cx="6522480" cy="51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17"/>
          <p:cNvSpPr/>
          <p:nvPr/>
        </p:nvSpPr>
        <p:spPr>
          <a:xfrm>
            <a:off x="13475160" y="9258480"/>
            <a:ext cx="4328280" cy="756720"/>
          </a:xfrm>
          <a:custGeom>
            <a:avLst/>
            <a:gdLst>
              <a:gd name="textAreaLeft" fmla="*/ 0 w 4328280"/>
              <a:gd name="textAreaRight" fmla="*/ 4330440 w 4328280"/>
              <a:gd name="textAreaTop" fmla="*/ 0 h 756720"/>
              <a:gd name="textAreaBottom" fmla="*/ 758880 h 75672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TextBox 17"/>
          <p:cNvSpPr/>
          <p:nvPr/>
        </p:nvSpPr>
        <p:spPr>
          <a:xfrm>
            <a:off x="774720" y="495360"/>
            <a:ext cx="1673856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LEAN CANVAS MODEL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706480" y="1133640"/>
            <a:ext cx="12972240" cy="80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02418F58B9864FB638FA3361CCC356" ma:contentTypeVersion="15" ma:contentTypeDescription="Ein neues Dokument erstellen." ma:contentTypeScope="" ma:versionID="fbf04defec9396a536f7117721915967">
  <xsd:schema xmlns:xsd="http://www.w3.org/2001/XMLSchema" xmlns:xs="http://www.w3.org/2001/XMLSchema" xmlns:p="http://schemas.microsoft.com/office/2006/metadata/properties" xmlns:ns2="87f66e02-6d1e-4446-850b-29074094faf3" xmlns:ns3="4d83d717-b125-4706-aa4c-0b42604f0268" targetNamespace="http://schemas.microsoft.com/office/2006/metadata/properties" ma:root="true" ma:fieldsID="4e61e0c63b23722858a08e55098968c7" ns2:_="" ns3:_="">
    <xsd:import namespace="87f66e02-6d1e-4446-850b-29074094faf3"/>
    <xsd:import namespace="4d83d717-b125-4706-aa4c-0b42604f0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66e02-6d1e-4446-850b-29074094f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f4681046-6e08-4508-887b-d7ffc39f86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3d717-b125-4706-aa4c-0b42604f026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f66e02-6d1e-4446-850b-29074094faf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BCDBC0-4B55-4FE3-B77E-EBA88283B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66e02-6d1e-4446-850b-29074094faf3"/>
    <ds:schemaRef ds:uri="4d83d717-b125-4706-aa4c-0b42604f02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4CE35-0ACE-4576-B44B-3054206BE150}">
  <ds:schemaRefs>
    <ds:schemaRef ds:uri="http://schemas.microsoft.com/office/2006/metadata/properties"/>
    <ds:schemaRef ds:uri="http://schemas.microsoft.com/office/infopath/2007/PartnerControls"/>
    <ds:schemaRef ds:uri="87f66e02-6d1e-4446-850b-29074094faf3"/>
  </ds:schemaRefs>
</ds:datastoreItem>
</file>

<file path=customXml/itemProps3.xml><?xml version="1.0" encoding="utf-8"?>
<ds:datastoreItem xmlns:ds="http://schemas.openxmlformats.org/officeDocument/2006/customXml" ds:itemID="{38D504AA-DD3E-448B-972A-6C6D0880F6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Application>LibreOffice/7.4.7.2$Linux_X86_64 LibreOffice_project/40$Build-2</Application>
  <AppVersion>15.0000</AppVersion>
  <Words>755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DAFyxI14rT0</dc:identifier>
  <dc:language>en-US</dc:language>
  <cp:lastModifiedBy/>
  <dcterms:modified xsi:type="dcterms:W3CDTF">2024-04-17T23:13:28Z</dcterms:modified>
  <cp:revision>49</cp:revision>
  <dc:subject/>
  <dc:title>PresentationYouthTeamUp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0x0101004B02418F58B9864FB638FA3361CCC356</vt:lpwstr>
  </property>
  <property fmtid="{D5CDD505-2E9C-101B-9397-08002B2CF9AE}" pid="3" name="MediaServiceImageTags">
    <vt:lpwstr/>
  </property>
  <property fmtid="{D5CDD505-2E9C-101B-9397-08002B2CF9AE}" pid="4" name="PresentationFormat">
    <vt:lpwstr>Benutzerdefiniert</vt:lpwstr>
  </property>
  <property fmtid="{D5CDD505-2E9C-101B-9397-08002B2CF9AE}" pid="5" name="Slides">
    <vt:i4>9</vt:i4>
  </property>
</Properties>
</file>