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86" r:id="rId4"/>
    <p:sldId id="277" r:id="rId5"/>
    <p:sldId id="301" r:id="rId6"/>
    <p:sldId id="287" r:id="rId7"/>
    <p:sldId id="305" r:id="rId8"/>
    <p:sldId id="302" r:id="rId9"/>
    <p:sldId id="299" r:id="rId10"/>
    <p:sldId id="294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8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029D4A-53D4-44DF-B5FF-46E84F7B740E}">
          <p14:sldIdLst>
            <p14:sldId id="256"/>
            <p14:sldId id="259"/>
            <p14:sldId id="286"/>
            <p14:sldId id="277"/>
            <p14:sldId id="301"/>
            <p14:sldId id="287"/>
            <p14:sldId id="305"/>
            <p14:sldId id="302"/>
            <p14:sldId id="299"/>
            <p14:sldId id="294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98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DA191A-AC02-A4E7-823C-E1FBBC527F26}" name="Ta, Happy" initials="HT" userId="S::tal@wit.edu::2f2ba86a-05b3-4583-95a1-1c44019adc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44B1F-A2A4-480B-B745-C9A2A095BA22}" v="5" dt="2025-04-14T19:55:11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78777" autoAdjust="0"/>
  </p:normalViewPr>
  <p:slideViewPr>
    <p:cSldViewPr snapToGrid="0">
      <p:cViewPr varScale="1">
        <p:scale>
          <a:sx n="58" d="100"/>
          <a:sy n="58" d="100"/>
        </p:scale>
        <p:origin x="170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Clark" userId="02a3455ab38d96b1" providerId="LiveId" clId="{87644B1F-A2A4-480B-B745-C9A2A095BA22}"/>
    <pc:docChg chg="undo custSel addSld modSld sldOrd">
      <pc:chgData name="Anthony Clark" userId="02a3455ab38d96b1" providerId="LiveId" clId="{87644B1F-A2A4-480B-B745-C9A2A095BA22}" dt="2025-04-14T21:32:47.398" v="1546" actId="20577"/>
      <pc:docMkLst>
        <pc:docMk/>
      </pc:docMkLst>
      <pc:sldChg chg="modSp mod">
        <pc:chgData name="Anthony Clark" userId="02a3455ab38d96b1" providerId="LiveId" clId="{87644B1F-A2A4-480B-B745-C9A2A095BA22}" dt="2025-04-14T19:59:30.458" v="1516" actId="20577"/>
        <pc:sldMkLst>
          <pc:docMk/>
          <pc:sldMk cId="860068477" sldId="288"/>
        </pc:sldMkLst>
        <pc:spChg chg="mod">
          <ac:chgData name="Anthony Clark" userId="02a3455ab38d96b1" providerId="LiveId" clId="{87644B1F-A2A4-480B-B745-C9A2A095BA22}" dt="2025-04-14T19:59:30.458" v="1516" actId="20577"/>
          <ac:spMkLst>
            <pc:docMk/>
            <pc:sldMk cId="860068477" sldId="288"/>
            <ac:spMk id="3" creationId="{D8E8AA18-8DC5-829A-4980-DF06290DE95F}"/>
          </ac:spMkLst>
        </pc:spChg>
      </pc:sldChg>
      <pc:sldChg chg="modSp mod">
        <pc:chgData name="Anthony Clark" userId="02a3455ab38d96b1" providerId="LiveId" clId="{87644B1F-A2A4-480B-B745-C9A2A095BA22}" dt="2025-04-14T21:32:47.398" v="1546" actId="20577"/>
        <pc:sldMkLst>
          <pc:docMk/>
          <pc:sldMk cId="887111055" sldId="289"/>
        </pc:sldMkLst>
        <pc:spChg chg="mod">
          <ac:chgData name="Anthony Clark" userId="02a3455ab38d96b1" providerId="LiveId" clId="{87644B1F-A2A4-480B-B745-C9A2A095BA22}" dt="2025-04-14T21:32:47.398" v="1546" actId="20577"/>
          <ac:spMkLst>
            <pc:docMk/>
            <pc:sldMk cId="887111055" sldId="289"/>
            <ac:spMk id="3" creationId="{54B9A131-69AE-D23C-3482-8AF4EE3F06BD}"/>
          </ac:spMkLst>
        </pc:spChg>
      </pc:sldChg>
      <pc:sldChg chg="addSp modSp mod">
        <pc:chgData name="Anthony Clark" userId="02a3455ab38d96b1" providerId="LiveId" clId="{87644B1F-A2A4-480B-B745-C9A2A095BA22}" dt="2025-04-14T19:50:37.348" v="316" actId="1440"/>
        <pc:sldMkLst>
          <pc:docMk/>
          <pc:sldMk cId="3271676856" sldId="298"/>
        </pc:sldMkLst>
        <pc:spChg chg="mod">
          <ac:chgData name="Anthony Clark" userId="02a3455ab38d96b1" providerId="LiveId" clId="{87644B1F-A2A4-480B-B745-C9A2A095BA22}" dt="2025-04-14T19:49:59.235" v="309" actId="14100"/>
          <ac:spMkLst>
            <pc:docMk/>
            <pc:sldMk cId="3271676856" sldId="298"/>
            <ac:spMk id="2" creationId="{11870E85-AEBF-4F34-9AB2-C4B1E6F95DC1}"/>
          </ac:spMkLst>
        </pc:spChg>
        <pc:picChg chg="mod">
          <ac:chgData name="Anthony Clark" userId="02a3455ab38d96b1" providerId="LiveId" clId="{87644B1F-A2A4-480B-B745-C9A2A095BA22}" dt="2025-04-14T19:50:24.595" v="313" actId="1440"/>
          <ac:picMkLst>
            <pc:docMk/>
            <pc:sldMk cId="3271676856" sldId="298"/>
            <ac:picMk id="4" creationId="{E84B0ABE-C9AE-CF51-F950-6FE594AF4385}"/>
          </ac:picMkLst>
        </pc:picChg>
        <pc:picChg chg="add mod">
          <ac:chgData name="Anthony Clark" userId="02a3455ab38d96b1" providerId="LiveId" clId="{87644B1F-A2A4-480B-B745-C9A2A095BA22}" dt="2025-04-14T19:50:34.060" v="315" actId="1440"/>
          <ac:picMkLst>
            <pc:docMk/>
            <pc:sldMk cId="3271676856" sldId="298"/>
            <ac:picMk id="8" creationId="{03B09F7A-3507-758B-3036-E4A29E43356E}"/>
          </ac:picMkLst>
        </pc:picChg>
        <pc:picChg chg="add mod">
          <ac:chgData name="Anthony Clark" userId="02a3455ab38d96b1" providerId="LiveId" clId="{87644B1F-A2A4-480B-B745-C9A2A095BA22}" dt="2025-04-14T19:50:30.570" v="314" actId="1440"/>
          <ac:picMkLst>
            <pc:docMk/>
            <pc:sldMk cId="3271676856" sldId="298"/>
            <ac:picMk id="22" creationId="{98EB4FE1-F7B8-B401-55AC-BD2287FC0129}"/>
          </ac:picMkLst>
        </pc:picChg>
        <pc:picChg chg="add mod">
          <ac:chgData name="Anthony Clark" userId="02a3455ab38d96b1" providerId="LiveId" clId="{87644B1F-A2A4-480B-B745-C9A2A095BA22}" dt="2025-04-14T19:50:37.348" v="316" actId="1440"/>
          <ac:picMkLst>
            <pc:docMk/>
            <pc:sldMk cId="3271676856" sldId="298"/>
            <ac:picMk id="26" creationId="{E5EB6573-3DC1-D2B2-13F2-573486A012DC}"/>
          </ac:picMkLst>
        </pc:picChg>
        <pc:cxnChg chg="add mod">
          <ac:chgData name="Anthony Clark" userId="02a3455ab38d96b1" providerId="LiveId" clId="{87644B1F-A2A4-480B-B745-C9A2A095BA22}" dt="2025-04-14T19:49:44.371" v="302" actId="1582"/>
          <ac:cxnSpMkLst>
            <pc:docMk/>
            <pc:sldMk cId="3271676856" sldId="298"/>
            <ac:cxnSpMk id="30" creationId="{37382B9B-D446-FF79-2A7E-9CF42F44CCA2}"/>
          </ac:cxnSpMkLst>
        </pc:cxnChg>
        <pc:cxnChg chg="add mod">
          <ac:chgData name="Anthony Clark" userId="02a3455ab38d96b1" providerId="LiveId" clId="{87644B1F-A2A4-480B-B745-C9A2A095BA22}" dt="2025-04-14T19:50:15.558" v="312" actId="14100"/>
          <ac:cxnSpMkLst>
            <pc:docMk/>
            <pc:sldMk cId="3271676856" sldId="298"/>
            <ac:cxnSpMk id="32" creationId="{AB693CF8-EA2D-A707-BB7C-90E6D7EF5867}"/>
          </ac:cxnSpMkLst>
        </pc:cxnChg>
      </pc:sldChg>
      <pc:sldChg chg="addSp delSp modSp mod">
        <pc:chgData name="Anthony Clark" userId="02a3455ab38d96b1" providerId="LiveId" clId="{87644B1F-A2A4-480B-B745-C9A2A095BA22}" dt="2025-04-14T19:45:18.183" v="12" actId="1076"/>
        <pc:sldMkLst>
          <pc:docMk/>
          <pc:sldMk cId="2405212794" sldId="314"/>
        </pc:sldMkLst>
        <pc:picChg chg="del">
          <ac:chgData name="Anthony Clark" userId="02a3455ab38d96b1" providerId="LiveId" clId="{87644B1F-A2A4-480B-B745-C9A2A095BA22}" dt="2025-04-14T19:45:00.149" v="4" actId="478"/>
          <ac:picMkLst>
            <pc:docMk/>
            <pc:sldMk cId="2405212794" sldId="314"/>
            <ac:picMk id="4" creationId="{F06ABEC6-3AF7-EB59-087E-36E9626CED03}"/>
          </ac:picMkLst>
        </pc:picChg>
        <pc:picChg chg="add mod">
          <ac:chgData name="Anthony Clark" userId="02a3455ab38d96b1" providerId="LiveId" clId="{87644B1F-A2A4-480B-B745-C9A2A095BA22}" dt="2025-04-14T19:45:13.689" v="11" actId="1076"/>
          <ac:picMkLst>
            <pc:docMk/>
            <pc:sldMk cId="2405212794" sldId="314"/>
            <ac:picMk id="5" creationId="{F344B100-B089-D048-CC0B-4527B3F9D550}"/>
          </ac:picMkLst>
        </pc:picChg>
        <pc:picChg chg="add mod">
          <ac:chgData name="Anthony Clark" userId="02a3455ab38d96b1" providerId="LiveId" clId="{87644B1F-A2A4-480B-B745-C9A2A095BA22}" dt="2025-04-14T19:45:18.183" v="12" actId="1076"/>
          <ac:picMkLst>
            <pc:docMk/>
            <pc:sldMk cId="2405212794" sldId="314"/>
            <ac:picMk id="7" creationId="{7CC3FC64-6340-230B-29B6-E1CB1ABF5289}"/>
          </ac:picMkLst>
        </pc:picChg>
        <pc:picChg chg="del">
          <ac:chgData name="Anthony Clark" userId="02a3455ab38d96b1" providerId="LiveId" clId="{87644B1F-A2A4-480B-B745-C9A2A095BA22}" dt="2025-04-14T19:45:00.953" v="5" actId="478"/>
          <ac:picMkLst>
            <pc:docMk/>
            <pc:sldMk cId="2405212794" sldId="314"/>
            <ac:picMk id="8" creationId="{485BF86B-13E2-F94E-5C21-0D2063DC287D}"/>
          </ac:picMkLst>
        </pc:picChg>
      </pc:sldChg>
      <pc:sldChg chg="add ord">
        <pc:chgData name="Anthony Clark" userId="02a3455ab38d96b1" providerId="LiveId" clId="{87644B1F-A2A4-480B-B745-C9A2A095BA22}" dt="2025-04-14T19:44:56.100" v="3" actId="20578"/>
        <pc:sldMkLst>
          <pc:docMk/>
          <pc:sldMk cId="1149729139" sldId="31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914E3-FCB4-45D5-A64C-63AAAA5865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74871B-F7DF-45C2-BCFA-170C58DBAD69}">
      <dgm:prSet/>
      <dgm:spPr/>
      <dgm:t>
        <a:bodyPr/>
        <a:lstStyle/>
        <a:p>
          <a:pPr>
            <a:defRPr b="1"/>
          </a:pPr>
          <a:r>
            <a:rPr lang="en-US"/>
            <a:t>Drug-Induced Autoimmune Response</a:t>
          </a:r>
        </a:p>
      </dgm:t>
    </dgm:pt>
    <dgm:pt modelId="{FBC91E70-E932-43A8-9A8A-6B877B164B9B}" type="parTrans" cxnId="{7BE74C2B-1F1E-4731-81ED-B4CE731875FD}">
      <dgm:prSet/>
      <dgm:spPr/>
      <dgm:t>
        <a:bodyPr/>
        <a:lstStyle/>
        <a:p>
          <a:endParaRPr lang="en-US"/>
        </a:p>
      </dgm:t>
    </dgm:pt>
    <dgm:pt modelId="{7FF6758B-E346-4D6A-9B3F-F35DE8959801}" type="sibTrans" cxnId="{7BE74C2B-1F1E-4731-81ED-B4CE731875FD}">
      <dgm:prSet/>
      <dgm:spPr/>
      <dgm:t>
        <a:bodyPr/>
        <a:lstStyle/>
        <a:p>
          <a:endParaRPr lang="en-US"/>
        </a:p>
      </dgm:t>
    </dgm:pt>
    <dgm:pt modelId="{8936D980-15D5-4894-A593-3544EF721C8D}">
      <dgm:prSet custT="1"/>
      <dgm:spPr/>
      <dgm:t>
        <a:bodyPr/>
        <a:lstStyle/>
        <a:p>
          <a:r>
            <a:rPr lang="en-US" sz="1400" dirty="0"/>
            <a:t>Immune system treats drug as external threat =&gt; immune response</a:t>
          </a:r>
        </a:p>
      </dgm:t>
    </dgm:pt>
    <dgm:pt modelId="{AE2C7FC8-2B47-4D71-8DB4-6B15A7B906F1}" type="parTrans" cxnId="{E58B6F95-0B6B-4F1B-8F45-B17B0AF5916E}">
      <dgm:prSet/>
      <dgm:spPr/>
      <dgm:t>
        <a:bodyPr/>
        <a:lstStyle/>
        <a:p>
          <a:endParaRPr lang="en-US"/>
        </a:p>
      </dgm:t>
    </dgm:pt>
    <dgm:pt modelId="{EA981D57-32FD-4EDD-B8A6-3E74328B132B}" type="sibTrans" cxnId="{E58B6F95-0B6B-4F1B-8F45-B17B0AF5916E}">
      <dgm:prSet/>
      <dgm:spPr/>
      <dgm:t>
        <a:bodyPr/>
        <a:lstStyle/>
        <a:p>
          <a:endParaRPr lang="en-US"/>
        </a:p>
      </dgm:t>
    </dgm:pt>
    <dgm:pt modelId="{475C77FB-E15D-442D-B2E7-DD3F4DB615BA}">
      <dgm:prSet custT="1"/>
      <dgm:spPr/>
      <dgm:t>
        <a:bodyPr/>
        <a:lstStyle/>
        <a:p>
          <a:r>
            <a:rPr lang="en-US" sz="1400" dirty="0"/>
            <a:t>Life-threatening, very costly</a:t>
          </a:r>
        </a:p>
      </dgm:t>
    </dgm:pt>
    <dgm:pt modelId="{F6F2AAA0-9957-4AB8-B22D-2EE4ED8D0AB6}" type="parTrans" cxnId="{974E951F-0D14-4AF6-AFC2-DBD3E70A8664}">
      <dgm:prSet/>
      <dgm:spPr/>
      <dgm:t>
        <a:bodyPr/>
        <a:lstStyle/>
        <a:p>
          <a:endParaRPr lang="en-US"/>
        </a:p>
      </dgm:t>
    </dgm:pt>
    <dgm:pt modelId="{0390F082-A0D2-42B2-91D9-276A59FD7E23}" type="sibTrans" cxnId="{974E951F-0D14-4AF6-AFC2-DBD3E70A8664}">
      <dgm:prSet/>
      <dgm:spPr/>
      <dgm:t>
        <a:bodyPr/>
        <a:lstStyle/>
        <a:p>
          <a:endParaRPr lang="en-US"/>
        </a:p>
      </dgm:t>
    </dgm:pt>
    <dgm:pt modelId="{DDCF457B-9863-4FAA-8FB0-9897EF8BC6F3}">
      <dgm:prSet custT="1"/>
      <dgm:spPr/>
      <dgm:t>
        <a:bodyPr/>
        <a:lstStyle/>
        <a:p>
          <a:r>
            <a:rPr lang="en-US" sz="1400" dirty="0"/>
            <a:t>Not Immunoglobulin E (</a:t>
          </a:r>
          <a:r>
            <a:rPr lang="en-US" sz="1400" dirty="0" err="1"/>
            <a:t>IgE</a:t>
          </a:r>
          <a:r>
            <a:rPr lang="en-US" sz="1400" dirty="0"/>
            <a:t>)-mediated immune responses =&gt; More complicated  </a:t>
          </a:r>
        </a:p>
      </dgm:t>
    </dgm:pt>
    <dgm:pt modelId="{762E3FD8-8B42-4BD0-92C9-8FF21226D4BD}" type="parTrans" cxnId="{65A08711-C531-445A-996E-AA7676160398}">
      <dgm:prSet/>
      <dgm:spPr/>
      <dgm:t>
        <a:bodyPr/>
        <a:lstStyle/>
        <a:p>
          <a:endParaRPr lang="en-US"/>
        </a:p>
      </dgm:t>
    </dgm:pt>
    <dgm:pt modelId="{072B0AC5-32F3-48A3-8E9D-0B820FB71D48}" type="sibTrans" cxnId="{65A08711-C531-445A-996E-AA7676160398}">
      <dgm:prSet/>
      <dgm:spPr/>
      <dgm:t>
        <a:bodyPr/>
        <a:lstStyle/>
        <a:p>
          <a:endParaRPr lang="en-US"/>
        </a:p>
      </dgm:t>
    </dgm:pt>
    <dgm:pt modelId="{F7738A41-DE4E-4F21-BA30-D15E6ED8F884}">
      <dgm:prSet/>
      <dgm:spPr/>
      <dgm:t>
        <a:bodyPr/>
        <a:lstStyle/>
        <a:p>
          <a:pPr>
            <a:defRPr b="1"/>
          </a:pPr>
          <a:r>
            <a:rPr lang="en-US"/>
            <a:t>Physiochemical Dataset</a:t>
          </a:r>
        </a:p>
      </dgm:t>
    </dgm:pt>
    <dgm:pt modelId="{2AD749FE-BB2F-4DA6-894E-E3C65323894B}" type="parTrans" cxnId="{435F3232-34FC-4CDE-917D-686B3150B749}">
      <dgm:prSet/>
      <dgm:spPr/>
      <dgm:t>
        <a:bodyPr/>
        <a:lstStyle/>
        <a:p>
          <a:endParaRPr lang="en-US"/>
        </a:p>
      </dgm:t>
    </dgm:pt>
    <dgm:pt modelId="{A6B881CA-5674-4AFA-AA4E-A4161EF26FEE}" type="sibTrans" cxnId="{435F3232-34FC-4CDE-917D-686B3150B749}">
      <dgm:prSet/>
      <dgm:spPr/>
      <dgm:t>
        <a:bodyPr/>
        <a:lstStyle/>
        <a:p>
          <a:endParaRPr lang="en-US"/>
        </a:p>
      </dgm:t>
    </dgm:pt>
    <dgm:pt modelId="{0FDB4802-3196-41CA-A112-D7F943965C5F}">
      <dgm:prSet custT="1"/>
      <dgm:spPr/>
      <dgm:t>
        <a:bodyPr/>
        <a:lstStyle/>
        <a:p>
          <a:r>
            <a:rPr lang="en-US" sz="1400" dirty="0"/>
            <a:t>Physiochemical features such as “atom connectivity”, “X-ray refraction at certain angle”, “number of valence electrons”, “hydroxyl groups in cumulative neg charge” are used to design drugs</a:t>
          </a:r>
        </a:p>
      </dgm:t>
    </dgm:pt>
    <dgm:pt modelId="{DB26819A-0A1C-4B99-93DB-92F72316D856}" type="parTrans" cxnId="{DA9F3AA2-A350-447A-BA7A-371BAFE72C20}">
      <dgm:prSet/>
      <dgm:spPr/>
      <dgm:t>
        <a:bodyPr/>
        <a:lstStyle/>
        <a:p>
          <a:endParaRPr lang="en-US"/>
        </a:p>
      </dgm:t>
    </dgm:pt>
    <dgm:pt modelId="{17774DE3-DF15-4979-99D7-403517EDA1B5}" type="sibTrans" cxnId="{DA9F3AA2-A350-447A-BA7A-371BAFE72C20}">
      <dgm:prSet/>
      <dgm:spPr/>
      <dgm:t>
        <a:bodyPr/>
        <a:lstStyle/>
        <a:p>
          <a:endParaRPr lang="en-US"/>
        </a:p>
      </dgm:t>
    </dgm:pt>
    <dgm:pt modelId="{3532830E-D5B7-4E3A-B04F-DE800EE8C6B4}">
      <dgm:prSet custT="1"/>
      <dgm:spPr/>
      <dgm:t>
        <a:bodyPr/>
        <a:lstStyle/>
        <a:p>
          <a:r>
            <a:rPr lang="en-US" sz="1400" dirty="0"/>
            <a:t>These same features can be used to predict an autoimmune response</a:t>
          </a:r>
        </a:p>
      </dgm:t>
    </dgm:pt>
    <dgm:pt modelId="{C51BAA8E-BC54-4518-B246-D5B5AA079881}" type="parTrans" cxnId="{76C40613-5912-441B-8E7B-1D924A70FDD5}">
      <dgm:prSet/>
      <dgm:spPr/>
      <dgm:t>
        <a:bodyPr/>
        <a:lstStyle/>
        <a:p>
          <a:endParaRPr lang="en-US"/>
        </a:p>
      </dgm:t>
    </dgm:pt>
    <dgm:pt modelId="{07E294CF-A906-4735-B20B-02FAC73FC369}" type="sibTrans" cxnId="{76C40613-5912-441B-8E7B-1D924A70FDD5}">
      <dgm:prSet/>
      <dgm:spPr/>
      <dgm:t>
        <a:bodyPr/>
        <a:lstStyle/>
        <a:p>
          <a:endParaRPr lang="en-US"/>
        </a:p>
      </dgm:t>
    </dgm:pt>
    <dgm:pt modelId="{25DA9EB1-A866-466B-B2CA-76238375DA75}">
      <dgm:prSet/>
      <dgm:spPr/>
      <dgm:t>
        <a:bodyPr/>
        <a:lstStyle/>
        <a:p>
          <a:pPr>
            <a:defRPr b="1"/>
          </a:pPr>
          <a:r>
            <a:rPr lang="en-US"/>
            <a:t>Predictivity/Interpretability Trade</a:t>
          </a:r>
        </a:p>
      </dgm:t>
    </dgm:pt>
    <dgm:pt modelId="{E727400C-15CD-4E20-8390-23E006510DA7}" type="parTrans" cxnId="{460822F6-CBC0-431B-BC68-A0ACF89F5B06}">
      <dgm:prSet/>
      <dgm:spPr/>
      <dgm:t>
        <a:bodyPr/>
        <a:lstStyle/>
        <a:p>
          <a:endParaRPr lang="en-US"/>
        </a:p>
      </dgm:t>
    </dgm:pt>
    <dgm:pt modelId="{B2EFC094-F5A1-4E0D-AE4C-5724EE6B51CE}" type="sibTrans" cxnId="{460822F6-CBC0-431B-BC68-A0ACF89F5B06}">
      <dgm:prSet/>
      <dgm:spPr/>
      <dgm:t>
        <a:bodyPr/>
        <a:lstStyle/>
        <a:p>
          <a:endParaRPr lang="en-US"/>
        </a:p>
      </dgm:t>
    </dgm:pt>
    <dgm:pt modelId="{746A2238-FCA6-467E-92B7-F5CE175A6FEE}">
      <dgm:prSet custT="1"/>
      <dgm:spPr/>
      <dgm:t>
        <a:bodyPr/>
        <a:lstStyle/>
        <a:p>
          <a:r>
            <a:rPr lang="en-US" sz="1400" dirty="0"/>
            <a:t>Biochemical, physiological pathways are extremely complicated with a near unfathomable numbers of interactions and ancillary reactions. </a:t>
          </a:r>
        </a:p>
      </dgm:t>
    </dgm:pt>
    <dgm:pt modelId="{9854FF26-2389-4233-BBDE-FA1864DD1341}" type="parTrans" cxnId="{BC38EEFB-666F-4B5F-B61D-D60FFA1BAF69}">
      <dgm:prSet/>
      <dgm:spPr/>
      <dgm:t>
        <a:bodyPr/>
        <a:lstStyle/>
        <a:p>
          <a:endParaRPr lang="en-US"/>
        </a:p>
      </dgm:t>
    </dgm:pt>
    <dgm:pt modelId="{BE322334-08AF-4444-A635-2E32D7063482}" type="sibTrans" cxnId="{BC38EEFB-666F-4B5F-B61D-D60FFA1BAF69}">
      <dgm:prSet/>
      <dgm:spPr/>
      <dgm:t>
        <a:bodyPr/>
        <a:lstStyle/>
        <a:p>
          <a:endParaRPr lang="en-US"/>
        </a:p>
      </dgm:t>
    </dgm:pt>
    <dgm:pt modelId="{B8A41A2B-6450-47D6-945E-FBC0A59B1532}">
      <dgm:prSet custT="1"/>
      <dgm:spPr/>
      <dgm:t>
        <a:bodyPr/>
        <a:lstStyle/>
        <a:p>
          <a:r>
            <a:rPr lang="en-US" sz="1400"/>
            <a:t>Predictive power often sought over interpretability</a:t>
          </a:r>
        </a:p>
      </dgm:t>
    </dgm:pt>
    <dgm:pt modelId="{0BF44B08-BB7A-46B6-A57C-A5835EBB36E9}" type="parTrans" cxnId="{9294212A-4CC1-4C82-BD43-0C713F26FF70}">
      <dgm:prSet/>
      <dgm:spPr/>
      <dgm:t>
        <a:bodyPr/>
        <a:lstStyle/>
        <a:p>
          <a:endParaRPr lang="en-US"/>
        </a:p>
      </dgm:t>
    </dgm:pt>
    <dgm:pt modelId="{CFEDC819-E7DC-4468-A2E6-926DA32B7F2F}" type="sibTrans" cxnId="{9294212A-4CC1-4C82-BD43-0C713F26FF70}">
      <dgm:prSet/>
      <dgm:spPr/>
      <dgm:t>
        <a:bodyPr/>
        <a:lstStyle/>
        <a:p>
          <a:endParaRPr lang="en-US"/>
        </a:p>
      </dgm:t>
    </dgm:pt>
    <dgm:pt modelId="{A88B81EA-F75B-452F-AB2B-FEC588974C63}">
      <dgm:prSet custT="1"/>
      <dgm:spPr/>
      <dgm:t>
        <a:bodyPr/>
        <a:lstStyle/>
        <a:p>
          <a:r>
            <a:rPr lang="en-US" sz="1400" dirty="0"/>
            <a:t>Catch BEFORE clinical trials</a:t>
          </a:r>
        </a:p>
      </dgm:t>
    </dgm:pt>
    <dgm:pt modelId="{5F409254-62F4-4E6E-9BC5-85ACE16BA662}" type="parTrans" cxnId="{A5904D8E-0433-444B-8F03-826FB2E1A5E6}">
      <dgm:prSet/>
      <dgm:spPr/>
      <dgm:t>
        <a:bodyPr/>
        <a:lstStyle/>
        <a:p>
          <a:endParaRPr lang="en-US"/>
        </a:p>
      </dgm:t>
    </dgm:pt>
    <dgm:pt modelId="{C2E1C587-4545-400E-8507-F4E182F4B1E7}" type="sibTrans" cxnId="{A5904D8E-0433-444B-8F03-826FB2E1A5E6}">
      <dgm:prSet/>
      <dgm:spPr/>
      <dgm:t>
        <a:bodyPr/>
        <a:lstStyle/>
        <a:p>
          <a:endParaRPr lang="en-US"/>
        </a:p>
      </dgm:t>
    </dgm:pt>
    <dgm:pt modelId="{7534564D-EA56-4BF1-B6CF-8AAE4703293D}" type="pres">
      <dgm:prSet presAssocID="{B29914E3-FCB4-45D5-A64C-63AAAA58658D}" presName="root" presStyleCnt="0">
        <dgm:presLayoutVars>
          <dgm:dir/>
          <dgm:resizeHandles val="exact"/>
        </dgm:presLayoutVars>
      </dgm:prSet>
      <dgm:spPr/>
    </dgm:pt>
    <dgm:pt modelId="{F0BE09ED-88EE-4C4C-AE42-150ADD2C9D1E}" type="pres">
      <dgm:prSet presAssocID="{8C74871B-F7DF-45C2-BCFA-170C58DBAD69}" presName="compNode" presStyleCnt="0"/>
      <dgm:spPr/>
    </dgm:pt>
    <dgm:pt modelId="{C6C5FE4B-3BE9-4C41-87DA-8C6286741407}" type="pres">
      <dgm:prSet presAssocID="{8C74871B-F7DF-45C2-BCFA-170C58DBAD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84D7027B-3C7C-4599-AA87-9F237624E63D}" type="pres">
      <dgm:prSet presAssocID="{8C74871B-F7DF-45C2-BCFA-170C58DBAD69}" presName="iconSpace" presStyleCnt="0"/>
      <dgm:spPr/>
    </dgm:pt>
    <dgm:pt modelId="{AAC68541-F4FE-4EEB-8910-33C3BAF357C6}" type="pres">
      <dgm:prSet presAssocID="{8C74871B-F7DF-45C2-BCFA-170C58DBAD69}" presName="parTx" presStyleLbl="revTx" presStyleIdx="0" presStyleCnt="6">
        <dgm:presLayoutVars>
          <dgm:chMax val="0"/>
          <dgm:chPref val="0"/>
        </dgm:presLayoutVars>
      </dgm:prSet>
      <dgm:spPr/>
    </dgm:pt>
    <dgm:pt modelId="{60A666B7-A395-4B27-900F-094D4236DAD6}" type="pres">
      <dgm:prSet presAssocID="{8C74871B-F7DF-45C2-BCFA-170C58DBAD69}" presName="txSpace" presStyleCnt="0"/>
      <dgm:spPr/>
    </dgm:pt>
    <dgm:pt modelId="{FB3A0935-E38C-4866-AE9A-6F98835BDF7C}" type="pres">
      <dgm:prSet presAssocID="{8C74871B-F7DF-45C2-BCFA-170C58DBAD69}" presName="desTx" presStyleLbl="revTx" presStyleIdx="1" presStyleCnt="6">
        <dgm:presLayoutVars/>
      </dgm:prSet>
      <dgm:spPr/>
    </dgm:pt>
    <dgm:pt modelId="{922D7A0B-1D9C-4272-B240-5885F351A4A9}" type="pres">
      <dgm:prSet presAssocID="{7FF6758B-E346-4D6A-9B3F-F35DE8959801}" presName="sibTrans" presStyleCnt="0"/>
      <dgm:spPr/>
    </dgm:pt>
    <dgm:pt modelId="{F293BCED-7688-47CB-A6B3-896E2D95EF08}" type="pres">
      <dgm:prSet presAssocID="{F7738A41-DE4E-4F21-BA30-D15E6ED8F884}" presName="compNode" presStyleCnt="0"/>
      <dgm:spPr/>
    </dgm:pt>
    <dgm:pt modelId="{4A98D11F-8024-48FB-B3C6-A6878950D274}" type="pres">
      <dgm:prSet presAssocID="{F7738A41-DE4E-4F21-BA30-D15E6ED8F8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48B3863A-771F-4BA4-9C52-F642D68F0F77}" type="pres">
      <dgm:prSet presAssocID="{F7738A41-DE4E-4F21-BA30-D15E6ED8F884}" presName="iconSpace" presStyleCnt="0"/>
      <dgm:spPr/>
    </dgm:pt>
    <dgm:pt modelId="{7104C6F6-ACD3-4A8C-8353-A98FF264BB3E}" type="pres">
      <dgm:prSet presAssocID="{F7738A41-DE4E-4F21-BA30-D15E6ED8F884}" presName="parTx" presStyleLbl="revTx" presStyleIdx="2" presStyleCnt="6">
        <dgm:presLayoutVars>
          <dgm:chMax val="0"/>
          <dgm:chPref val="0"/>
        </dgm:presLayoutVars>
      </dgm:prSet>
      <dgm:spPr/>
    </dgm:pt>
    <dgm:pt modelId="{6EC3BAE6-20C2-44E5-A46A-6CCB3E67E10B}" type="pres">
      <dgm:prSet presAssocID="{F7738A41-DE4E-4F21-BA30-D15E6ED8F884}" presName="txSpace" presStyleCnt="0"/>
      <dgm:spPr/>
    </dgm:pt>
    <dgm:pt modelId="{75A39EC0-E951-47DA-AB7E-6C5EB6E4A327}" type="pres">
      <dgm:prSet presAssocID="{F7738A41-DE4E-4F21-BA30-D15E6ED8F884}" presName="desTx" presStyleLbl="revTx" presStyleIdx="3" presStyleCnt="6">
        <dgm:presLayoutVars/>
      </dgm:prSet>
      <dgm:spPr/>
    </dgm:pt>
    <dgm:pt modelId="{73A5CF90-179A-4D75-90C1-24B2914103BC}" type="pres">
      <dgm:prSet presAssocID="{A6B881CA-5674-4AFA-AA4E-A4161EF26FEE}" presName="sibTrans" presStyleCnt="0"/>
      <dgm:spPr/>
    </dgm:pt>
    <dgm:pt modelId="{4B5C7ABB-C048-4313-9E71-3D37761CE1D1}" type="pres">
      <dgm:prSet presAssocID="{25DA9EB1-A866-466B-B2CA-76238375DA75}" presName="compNode" presStyleCnt="0"/>
      <dgm:spPr/>
    </dgm:pt>
    <dgm:pt modelId="{0577F492-8A89-4ED6-BE79-E99C54E57998}" type="pres">
      <dgm:prSet presAssocID="{25DA9EB1-A866-466B-B2CA-76238375DA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849A867-54DE-4AC6-ACBA-17DF18C8D768}" type="pres">
      <dgm:prSet presAssocID="{25DA9EB1-A866-466B-B2CA-76238375DA75}" presName="iconSpace" presStyleCnt="0"/>
      <dgm:spPr/>
    </dgm:pt>
    <dgm:pt modelId="{496CF819-8C1E-4CF8-AEC2-1653FEEC850C}" type="pres">
      <dgm:prSet presAssocID="{25DA9EB1-A866-466B-B2CA-76238375DA75}" presName="parTx" presStyleLbl="revTx" presStyleIdx="4" presStyleCnt="6">
        <dgm:presLayoutVars>
          <dgm:chMax val="0"/>
          <dgm:chPref val="0"/>
        </dgm:presLayoutVars>
      </dgm:prSet>
      <dgm:spPr/>
    </dgm:pt>
    <dgm:pt modelId="{D3F51DC0-6E5A-4A35-A78B-B7CECB43A2A0}" type="pres">
      <dgm:prSet presAssocID="{25DA9EB1-A866-466B-B2CA-76238375DA75}" presName="txSpace" presStyleCnt="0"/>
      <dgm:spPr/>
    </dgm:pt>
    <dgm:pt modelId="{3A1A51BD-5E31-45FA-B7F6-736BAA2E4AF7}" type="pres">
      <dgm:prSet presAssocID="{25DA9EB1-A866-466B-B2CA-76238375DA75}" presName="desTx" presStyleLbl="revTx" presStyleIdx="5" presStyleCnt="6">
        <dgm:presLayoutVars/>
      </dgm:prSet>
      <dgm:spPr/>
    </dgm:pt>
  </dgm:ptLst>
  <dgm:cxnLst>
    <dgm:cxn modelId="{65A08711-C531-445A-996E-AA7676160398}" srcId="{8C74871B-F7DF-45C2-BCFA-170C58DBAD69}" destId="{DDCF457B-9863-4FAA-8FB0-9897EF8BC6F3}" srcOrd="2" destOrd="0" parTransId="{762E3FD8-8B42-4BD0-92C9-8FF21226D4BD}" sibTransId="{072B0AC5-32F3-48A3-8E9D-0B820FB71D48}"/>
    <dgm:cxn modelId="{76C40613-5912-441B-8E7B-1D924A70FDD5}" srcId="{F7738A41-DE4E-4F21-BA30-D15E6ED8F884}" destId="{3532830E-D5B7-4E3A-B04F-DE800EE8C6B4}" srcOrd="1" destOrd="0" parTransId="{C51BAA8E-BC54-4518-B246-D5B5AA079881}" sibTransId="{07E294CF-A906-4735-B20B-02FAC73FC369}"/>
    <dgm:cxn modelId="{59366418-B9E7-49A5-8711-8DD1BF3E606C}" type="presOf" srcId="{25DA9EB1-A866-466B-B2CA-76238375DA75}" destId="{496CF819-8C1E-4CF8-AEC2-1653FEEC850C}" srcOrd="0" destOrd="0" presId="urn:microsoft.com/office/officeart/2018/2/layout/IconLabelDescriptionList"/>
    <dgm:cxn modelId="{974E951F-0D14-4AF6-AFC2-DBD3E70A8664}" srcId="{8C74871B-F7DF-45C2-BCFA-170C58DBAD69}" destId="{475C77FB-E15D-442D-B2E7-DD3F4DB615BA}" srcOrd="1" destOrd="0" parTransId="{F6F2AAA0-9957-4AB8-B22D-2EE4ED8D0AB6}" sibTransId="{0390F082-A0D2-42B2-91D9-276A59FD7E23}"/>
    <dgm:cxn modelId="{15F9CF28-7C00-48FD-9E25-8DE563B57688}" type="presOf" srcId="{B29914E3-FCB4-45D5-A64C-63AAAA58658D}" destId="{7534564D-EA56-4BF1-B6CF-8AAE4703293D}" srcOrd="0" destOrd="0" presId="urn:microsoft.com/office/officeart/2018/2/layout/IconLabelDescriptionList"/>
    <dgm:cxn modelId="{9294212A-4CC1-4C82-BD43-0C713F26FF70}" srcId="{25DA9EB1-A866-466B-B2CA-76238375DA75}" destId="{B8A41A2B-6450-47D6-945E-FBC0A59B1532}" srcOrd="1" destOrd="0" parTransId="{0BF44B08-BB7A-46B6-A57C-A5835EBB36E9}" sibTransId="{CFEDC819-E7DC-4468-A2E6-926DA32B7F2F}"/>
    <dgm:cxn modelId="{7BE74C2B-1F1E-4731-81ED-B4CE731875FD}" srcId="{B29914E3-FCB4-45D5-A64C-63AAAA58658D}" destId="{8C74871B-F7DF-45C2-BCFA-170C58DBAD69}" srcOrd="0" destOrd="0" parTransId="{FBC91E70-E932-43A8-9A8A-6B877B164B9B}" sibTransId="{7FF6758B-E346-4D6A-9B3F-F35DE8959801}"/>
    <dgm:cxn modelId="{A268552B-9C58-41AA-B5B4-506BA1F05D47}" type="presOf" srcId="{8C74871B-F7DF-45C2-BCFA-170C58DBAD69}" destId="{AAC68541-F4FE-4EEB-8910-33C3BAF357C6}" srcOrd="0" destOrd="0" presId="urn:microsoft.com/office/officeart/2018/2/layout/IconLabelDescriptionList"/>
    <dgm:cxn modelId="{435F3232-34FC-4CDE-917D-686B3150B749}" srcId="{B29914E3-FCB4-45D5-A64C-63AAAA58658D}" destId="{F7738A41-DE4E-4F21-BA30-D15E6ED8F884}" srcOrd="1" destOrd="0" parTransId="{2AD749FE-BB2F-4DA6-894E-E3C65323894B}" sibTransId="{A6B881CA-5674-4AFA-AA4E-A4161EF26FEE}"/>
    <dgm:cxn modelId="{7B28B335-29DF-4C59-9095-CE0F2B9F4982}" type="presOf" srcId="{B8A41A2B-6450-47D6-945E-FBC0A59B1532}" destId="{3A1A51BD-5E31-45FA-B7F6-736BAA2E4AF7}" srcOrd="0" destOrd="1" presId="urn:microsoft.com/office/officeart/2018/2/layout/IconLabelDescriptionList"/>
    <dgm:cxn modelId="{77105167-5E54-47BB-AA48-62B0DC1154A1}" type="presOf" srcId="{475C77FB-E15D-442D-B2E7-DD3F4DB615BA}" destId="{FB3A0935-E38C-4866-AE9A-6F98835BDF7C}" srcOrd="0" destOrd="1" presId="urn:microsoft.com/office/officeart/2018/2/layout/IconLabelDescriptionList"/>
    <dgm:cxn modelId="{1CBCC152-896C-4526-AD1B-1879F15A0860}" type="presOf" srcId="{F7738A41-DE4E-4F21-BA30-D15E6ED8F884}" destId="{7104C6F6-ACD3-4A8C-8353-A98FF264BB3E}" srcOrd="0" destOrd="0" presId="urn:microsoft.com/office/officeart/2018/2/layout/IconLabelDescriptionList"/>
    <dgm:cxn modelId="{41BD3187-3FFA-4BC5-B7C2-97155AF0471F}" type="presOf" srcId="{3532830E-D5B7-4E3A-B04F-DE800EE8C6B4}" destId="{75A39EC0-E951-47DA-AB7E-6C5EB6E4A327}" srcOrd="0" destOrd="1" presId="urn:microsoft.com/office/officeart/2018/2/layout/IconLabelDescriptionList"/>
    <dgm:cxn modelId="{A5904D8E-0433-444B-8F03-826FB2E1A5E6}" srcId="{25DA9EB1-A866-466B-B2CA-76238375DA75}" destId="{A88B81EA-F75B-452F-AB2B-FEC588974C63}" srcOrd="2" destOrd="0" parTransId="{5F409254-62F4-4E6E-9BC5-85ACE16BA662}" sibTransId="{C2E1C587-4545-400E-8507-F4E182F4B1E7}"/>
    <dgm:cxn modelId="{E58B6F95-0B6B-4F1B-8F45-B17B0AF5916E}" srcId="{8C74871B-F7DF-45C2-BCFA-170C58DBAD69}" destId="{8936D980-15D5-4894-A593-3544EF721C8D}" srcOrd="0" destOrd="0" parTransId="{AE2C7FC8-2B47-4D71-8DB4-6B15A7B906F1}" sibTransId="{EA981D57-32FD-4EDD-B8A6-3E74328B132B}"/>
    <dgm:cxn modelId="{1076659B-8D3F-4C57-92A9-B96148FFB6CF}" type="presOf" srcId="{746A2238-FCA6-467E-92B7-F5CE175A6FEE}" destId="{3A1A51BD-5E31-45FA-B7F6-736BAA2E4AF7}" srcOrd="0" destOrd="0" presId="urn:microsoft.com/office/officeart/2018/2/layout/IconLabelDescriptionList"/>
    <dgm:cxn modelId="{970DCBA0-4C96-424F-A4C3-9F0BFB6140CE}" type="presOf" srcId="{0FDB4802-3196-41CA-A112-D7F943965C5F}" destId="{75A39EC0-E951-47DA-AB7E-6C5EB6E4A327}" srcOrd="0" destOrd="0" presId="urn:microsoft.com/office/officeart/2018/2/layout/IconLabelDescriptionList"/>
    <dgm:cxn modelId="{DA9F3AA2-A350-447A-BA7A-371BAFE72C20}" srcId="{F7738A41-DE4E-4F21-BA30-D15E6ED8F884}" destId="{0FDB4802-3196-41CA-A112-D7F943965C5F}" srcOrd="0" destOrd="0" parTransId="{DB26819A-0A1C-4B99-93DB-92F72316D856}" sibTransId="{17774DE3-DF15-4979-99D7-403517EDA1B5}"/>
    <dgm:cxn modelId="{B7A7B5A3-7D55-4B53-B2C1-E18F593C65A1}" type="presOf" srcId="{A88B81EA-F75B-452F-AB2B-FEC588974C63}" destId="{3A1A51BD-5E31-45FA-B7F6-736BAA2E4AF7}" srcOrd="0" destOrd="2" presId="urn:microsoft.com/office/officeart/2018/2/layout/IconLabelDescriptionList"/>
    <dgm:cxn modelId="{E88BBAC2-FDDD-489B-85A9-073973014BF2}" type="presOf" srcId="{DDCF457B-9863-4FAA-8FB0-9897EF8BC6F3}" destId="{FB3A0935-E38C-4866-AE9A-6F98835BDF7C}" srcOrd="0" destOrd="2" presId="urn:microsoft.com/office/officeart/2018/2/layout/IconLabelDescriptionList"/>
    <dgm:cxn modelId="{56D3CBD5-A033-426C-9C16-0579F6DB05A4}" type="presOf" srcId="{8936D980-15D5-4894-A593-3544EF721C8D}" destId="{FB3A0935-E38C-4866-AE9A-6F98835BDF7C}" srcOrd="0" destOrd="0" presId="urn:microsoft.com/office/officeart/2018/2/layout/IconLabelDescriptionList"/>
    <dgm:cxn modelId="{460822F6-CBC0-431B-BC68-A0ACF89F5B06}" srcId="{B29914E3-FCB4-45D5-A64C-63AAAA58658D}" destId="{25DA9EB1-A866-466B-B2CA-76238375DA75}" srcOrd="2" destOrd="0" parTransId="{E727400C-15CD-4E20-8390-23E006510DA7}" sibTransId="{B2EFC094-F5A1-4E0D-AE4C-5724EE6B51CE}"/>
    <dgm:cxn modelId="{BC38EEFB-666F-4B5F-B61D-D60FFA1BAF69}" srcId="{25DA9EB1-A866-466B-B2CA-76238375DA75}" destId="{746A2238-FCA6-467E-92B7-F5CE175A6FEE}" srcOrd="0" destOrd="0" parTransId="{9854FF26-2389-4233-BBDE-FA1864DD1341}" sibTransId="{BE322334-08AF-4444-A635-2E32D7063482}"/>
    <dgm:cxn modelId="{B3D223E3-473D-4AF4-AA95-6CF54A827395}" type="presParOf" srcId="{7534564D-EA56-4BF1-B6CF-8AAE4703293D}" destId="{F0BE09ED-88EE-4C4C-AE42-150ADD2C9D1E}" srcOrd="0" destOrd="0" presId="urn:microsoft.com/office/officeart/2018/2/layout/IconLabelDescriptionList"/>
    <dgm:cxn modelId="{DFF22B2E-3A92-4785-AE4D-3913130FF36F}" type="presParOf" srcId="{F0BE09ED-88EE-4C4C-AE42-150ADD2C9D1E}" destId="{C6C5FE4B-3BE9-4C41-87DA-8C6286741407}" srcOrd="0" destOrd="0" presId="urn:microsoft.com/office/officeart/2018/2/layout/IconLabelDescriptionList"/>
    <dgm:cxn modelId="{ACBF2CDF-B29C-48B1-8586-D6B114805792}" type="presParOf" srcId="{F0BE09ED-88EE-4C4C-AE42-150ADD2C9D1E}" destId="{84D7027B-3C7C-4599-AA87-9F237624E63D}" srcOrd="1" destOrd="0" presId="urn:microsoft.com/office/officeart/2018/2/layout/IconLabelDescriptionList"/>
    <dgm:cxn modelId="{6462862D-3CFD-4AFA-9900-ADC557FB6E0D}" type="presParOf" srcId="{F0BE09ED-88EE-4C4C-AE42-150ADD2C9D1E}" destId="{AAC68541-F4FE-4EEB-8910-33C3BAF357C6}" srcOrd="2" destOrd="0" presId="urn:microsoft.com/office/officeart/2018/2/layout/IconLabelDescriptionList"/>
    <dgm:cxn modelId="{CD36EC5B-829E-4A0E-B16D-A80B38305ABD}" type="presParOf" srcId="{F0BE09ED-88EE-4C4C-AE42-150ADD2C9D1E}" destId="{60A666B7-A395-4B27-900F-094D4236DAD6}" srcOrd="3" destOrd="0" presId="urn:microsoft.com/office/officeart/2018/2/layout/IconLabelDescriptionList"/>
    <dgm:cxn modelId="{9D99A3AF-BD25-4228-8E44-8AD4193A71BA}" type="presParOf" srcId="{F0BE09ED-88EE-4C4C-AE42-150ADD2C9D1E}" destId="{FB3A0935-E38C-4866-AE9A-6F98835BDF7C}" srcOrd="4" destOrd="0" presId="urn:microsoft.com/office/officeart/2018/2/layout/IconLabelDescriptionList"/>
    <dgm:cxn modelId="{CE55C608-5E71-45DB-823A-2D4B8E0FBE00}" type="presParOf" srcId="{7534564D-EA56-4BF1-B6CF-8AAE4703293D}" destId="{922D7A0B-1D9C-4272-B240-5885F351A4A9}" srcOrd="1" destOrd="0" presId="urn:microsoft.com/office/officeart/2018/2/layout/IconLabelDescriptionList"/>
    <dgm:cxn modelId="{3F1934F7-8797-4830-82E4-46BCD0A9CEAD}" type="presParOf" srcId="{7534564D-EA56-4BF1-B6CF-8AAE4703293D}" destId="{F293BCED-7688-47CB-A6B3-896E2D95EF08}" srcOrd="2" destOrd="0" presId="urn:microsoft.com/office/officeart/2018/2/layout/IconLabelDescriptionList"/>
    <dgm:cxn modelId="{3ABC0190-F76F-4360-AB13-94A2C32D5559}" type="presParOf" srcId="{F293BCED-7688-47CB-A6B3-896E2D95EF08}" destId="{4A98D11F-8024-48FB-B3C6-A6878950D274}" srcOrd="0" destOrd="0" presId="urn:microsoft.com/office/officeart/2018/2/layout/IconLabelDescriptionList"/>
    <dgm:cxn modelId="{5A9EA39A-0422-4150-9F76-1614914F4F0A}" type="presParOf" srcId="{F293BCED-7688-47CB-A6B3-896E2D95EF08}" destId="{48B3863A-771F-4BA4-9C52-F642D68F0F77}" srcOrd="1" destOrd="0" presId="urn:microsoft.com/office/officeart/2018/2/layout/IconLabelDescriptionList"/>
    <dgm:cxn modelId="{15294FD5-C7FB-4A2B-A54A-B26B60D07A21}" type="presParOf" srcId="{F293BCED-7688-47CB-A6B3-896E2D95EF08}" destId="{7104C6F6-ACD3-4A8C-8353-A98FF264BB3E}" srcOrd="2" destOrd="0" presId="urn:microsoft.com/office/officeart/2018/2/layout/IconLabelDescriptionList"/>
    <dgm:cxn modelId="{DA69B2B3-4D27-45C8-8290-ABB092ADDB54}" type="presParOf" srcId="{F293BCED-7688-47CB-A6B3-896E2D95EF08}" destId="{6EC3BAE6-20C2-44E5-A46A-6CCB3E67E10B}" srcOrd="3" destOrd="0" presId="urn:microsoft.com/office/officeart/2018/2/layout/IconLabelDescriptionList"/>
    <dgm:cxn modelId="{174DB22D-7493-4D84-93F9-B59EB90AB225}" type="presParOf" srcId="{F293BCED-7688-47CB-A6B3-896E2D95EF08}" destId="{75A39EC0-E951-47DA-AB7E-6C5EB6E4A327}" srcOrd="4" destOrd="0" presId="urn:microsoft.com/office/officeart/2018/2/layout/IconLabelDescriptionList"/>
    <dgm:cxn modelId="{37366A0C-4A65-462F-A104-DB0D48C74A51}" type="presParOf" srcId="{7534564D-EA56-4BF1-B6CF-8AAE4703293D}" destId="{73A5CF90-179A-4D75-90C1-24B2914103BC}" srcOrd="3" destOrd="0" presId="urn:microsoft.com/office/officeart/2018/2/layout/IconLabelDescriptionList"/>
    <dgm:cxn modelId="{042686D9-F173-45B1-8117-5ECE23EC02A6}" type="presParOf" srcId="{7534564D-EA56-4BF1-B6CF-8AAE4703293D}" destId="{4B5C7ABB-C048-4313-9E71-3D37761CE1D1}" srcOrd="4" destOrd="0" presId="urn:microsoft.com/office/officeart/2018/2/layout/IconLabelDescriptionList"/>
    <dgm:cxn modelId="{6A543961-5460-4286-8BD7-5EA0E5C6EE59}" type="presParOf" srcId="{4B5C7ABB-C048-4313-9E71-3D37761CE1D1}" destId="{0577F492-8A89-4ED6-BE79-E99C54E57998}" srcOrd="0" destOrd="0" presId="urn:microsoft.com/office/officeart/2018/2/layout/IconLabelDescriptionList"/>
    <dgm:cxn modelId="{F3C71F3D-BDCF-4C59-80E7-2A11874A3320}" type="presParOf" srcId="{4B5C7ABB-C048-4313-9E71-3D37761CE1D1}" destId="{D849A867-54DE-4AC6-ACBA-17DF18C8D768}" srcOrd="1" destOrd="0" presId="urn:microsoft.com/office/officeart/2018/2/layout/IconLabelDescriptionList"/>
    <dgm:cxn modelId="{AF160B91-203F-41D5-B315-A661AFE716B0}" type="presParOf" srcId="{4B5C7ABB-C048-4313-9E71-3D37761CE1D1}" destId="{496CF819-8C1E-4CF8-AEC2-1653FEEC850C}" srcOrd="2" destOrd="0" presId="urn:microsoft.com/office/officeart/2018/2/layout/IconLabelDescriptionList"/>
    <dgm:cxn modelId="{337DFA78-8786-49DF-8F2A-2A33F0C767D1}" type="presParOf" srcId="{4B5C7ABB-C048-4313-9E71-3D37761CE1D1}" destId="{D3F51DC0-6E5A-4A35-A78B-B7CECB43A2A0}" srcOrd="3" destOrd="0" presId="urn:microsoft.com/office/officeart/2018/2/layout/IconLabelDescriptionList"/>
    <dgm:cxn modelId="{8A7E71E8-BC00-4946-9E4B-AAF7285070C0}" type="presParOf" srcId="{4B5C7ABB-C048-4313-9E71-3D37761CE1D1}" destId="{3A1A51BD-5E31-45FA-B7F6-736BAA2E4AF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FE4B-3BE9-4C41-87DA-8C6286741407}">
      <dsp:nvSpPr>
        <dsp:cNvPr id="0" name=""/>
        <dsp:cNvSpPr/>
      </dsp:nvSpPr>
      <dsp:spPr>
        <a:xfrm>
          <a:off x="3910" y="46409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68541-F4FE-4EEB-8910-33C3BAF357C6}">
      <dsp:nvSpPr>
        <dsp:cNvPr id="0" name=""/>
        <dsp:cNvSpPr/>
      </dsp:nvSpPr>
      <dsp:spPr>
        <a:xfrm>
          <a:off x="3910" y="1604265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Drug-Induced Autoimmune Response</a:t>
          </a:r>
        </a:p>
      </dsp:txBody>
      <dsp:txXfrm>
        <a:off x="3910" y="1604265"/>
        <a:ext cx="2868750" cy="430312"/>
      </dsp:txXfrm>
    </dsp:sp>
    <dsp:sp modelId="{FB3A0935-E38C-4866-AE9A-6F98835BDF7C}">
      <dsp:nvSpPr>
        <dsp:cNvPr id="0" name=""/>
        <dsp:cNvSpPr/>
      </dsp:nvSpPr>
      <dsp:spPr>
        <a:xfrm>
          <a:off x="3910" y="2097884"/>
          <a:ext cx="2868750" cy="1531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Immune system treats drug as external threat =&gt; immune response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Life-threatening, very costly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Immunoglobulin E (</a:t>
          </a:r>
          <a:r>
            <a:rPr lang="en-US" sz="1400" kern="1200" dirty="0" err="1"/>
            <a:t>IgE</a:t>
          </a:r>
          <a:r>
            <a:rPr lang="en-US" sz="1400" kern="1200" dirty="0"/>
            <a:t>)-mediated immune responses =&gt; More complicated  </a:t>
          </a:r>
        </a:p>
      </dsp:txBody>
      <dsp:txXfrm>
        <a:off x="3910" y="2097884"/>
        <a:ext cx="2868750" cy="1531501"/>
      </dsp:txXfrm>
    </dsp:sp>
    <dsp:sp modelId="{4A98D11F-8024-48FB-B3C6-A6878950D274}">
      <dsp:nvSpPr>
        <dsp:cNvPr id="0" name=""/>
        <dsp:cNvSpPr/>
      </dsp:nvSpPr>
      <dsp:spPr>
        <a:xfrm>
          <a:off x="3374691" y="46409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4C6F6-ACD3-4A8C-8353-A98FF264BB3E}">
      <dsp:nvSpPr>
        <dsp:cNvPr id="0" name=""/>
        <dsp:cNvSpPr/>
      </dsp:nvSpPr>
      <dsp:spPr>
        <a:xfrm>
          <a:off x="3374691" y="1604265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Physiochemical Dataset</a:t>
          </a:r>
        </a:p>
      </dsp:txBody>
      <dsp:txXfrm>
        <a:off x="3374691" y="1604265"/>
        <a:ext cx="2868750" cy="430312"/>
      </dsp:txXfrm>
    </dsp:sp>
    <dsp:sp modelId="{75A39EC0-E951-47DA-AB7E-6C5EB6E4A327}">
      <dsp:nvSpPr>
        <dsp:cNvPr id="0" name=""/>
        <dsp:cNvSpPr/>
      </dsp:nvSpPr>
      <dsp:spPr>
        <a:xfrm>
          <a:off x="3374691" y="2097884"/>
          <a:ext cx="2868750" cy="1531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Physiochemical features such as “atom connectivity”, “X-ray refraction at certain angle”, “number of valence electrons”, “hydroxyl groups in cumulative neg charge” are used to design drugs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These same features can be used to predict an autoimmune response</a:t>
          </a:r>
        </a:p>
      </dsp:txBody>
      <dsp:txXfrm>
        <a:off x="3374691" y="2097884"/>
        <a:ext cx="2868750" cy="1531501"/>
      </dsp:txXfrm>
    </dsp:sp>
    <dsp:sp modelId="{0577F492-8A89-4ED6-BE79-E99C54E57998}">
      <dsp:nvSpPr>
        <dsp:cNvPr id="0" name=""/>
        <dsp:cNvSpPr/>
      </dsp:nvSpPr>
      <dsp:spPr>
        <a:xfrm>
          <a:off x="6745472" y="46409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CF819-8C1E-4CF8-AEC2-1653FEEC850C}">
      <dsp:nvSpPr>
        <dsp:cNvPr id="0" name=""/>
        <dsp:cNvSpPr/>
      </dsp:nvSpPr>
      <dsp:spPr>
        <a:xfrm>
          <a:off x="6745472" y="1604265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Predictivity/Interpretability Trade</a:t>
          </a:r>
        </a:p>
      </dsp:txBody>
      <dsp:txXfrm>
        <a:off x="6745472" y="1604265"/>
        <a:ext cx="2868750" cy="430312"/>
      </dsp:txXfrm>
    </dsp:sp>
    <dsp:sp modelId="{3A1A51BD-5E31-45FA-B7F6-736BAA2E4AF7}">
      <dsp:nvSpPr>
        <dsp:cNvPr id="0" name=""/>
        <dsp:cNvSpPr/>
      </dsp:nvSpPr>
      <dsp:spPr>
        <a:xfrm>
          <a:off x="6745472" y="2097884"/>
          <a:ext cx="2868750" cy="1531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Biochemical, physiological pathways are extremely complicated with a near unfathomable numbers of interactions and ancillary reactions.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Predictive power often sought over interpretability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 BEFORE clinical trials</a:t>
          </a:r>
        </a:p>
      </dsp:txBody>
      <dsp:txXfrm>
        <a:off x="6745472" y="2097884"/>
        <a:ext cx="2868750" cy="1531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3C731-00F5-47C9-A712-45AC24CC174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6E487-1272-40DD-9914-1CC3DEB6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3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57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BC07-B00E-4084-95CF-EC207AB27AB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ssorted pills and tablets">
            <a:extLst>
              <a:ext uri="{FF2B5EF4-FFF2-40B4-BE49-F238E27FC236}">
                <a16:creationId xmlns:a16="http://schemas.microsoft.com/office/drawing/2014/main" id="{B6888CCE-4F59-AB66-2CEC-5A3585CBB3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22311" r="8920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9015F-8243-77E8-B9A7-D34D90C4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 dirty="0">
                <a:latin typeface="+mj-lt"/>
                <a:ea typeface="+mj-ea"/>
                <a:cs typeface="+mj-cs"/>
              </a:rPr>
              <a:t>Predicting Drug-Induced Autoimmune Responses </a:t>
            </a:r>
            <a:r>
              <a:rPr lang="en-US" sz="3700" dirty="0"/>
              <a:t>Prior</a:t>
            </a:r>
            <a:r>
              <a:rPr lang="en-US" sz="3700" b="0" i="0" kern="1200" dirty="0">
                <a:latin typeface="+mj-lt"/>
                <a:ea typeface="+mj-ea"/>
                <a:cs typeface="+mj-cs"/>
              </a:rPr>
              <a:t> to Clinical Trials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F974-6B28-9626-5C3B-C4BE30F1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6755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i="0" kern="1200" cap="all" dirty="0">
                <a:latin typeface="+mj-lt"/>
                <a:ea typeface="+mj-ea"/>
                <a:cs typeface="+mj-cs"/>
              </a:rPr>
              <a:t> by Anthony Clark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cap="all" dirty="0">
                <a:latin typeface="+mj-lt"/>
                <a:ea typeface="+mj-ea"/>
                <a:cs typeface="+mj-cs"/>
              </a:rPr>
              <a:t>Wentworth institute of technology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cap="all" dirty="0">
                <a:latin typeface="+mj-lt"/>
                <a:ea typeface="+mj-ea"/>
                <a:cs typeface="+mj-cs"/>
              </a:rPr>
              <a:t>Capstone I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i="0" kern="1200" cap="all" dirty="0">
                <a:latin typeface="+mj-lt"/>
                <a:ea typeface="+mj-ea"/>
                <a:cs typeface="+mj-cs"/>
              </a:rPr>
              <a:t>Professor </a:t>
            </a:r>
            <a:r>
              <a:rPr lang="en-US" sz="1200" cap="all" dirty="0">
                <a:latin typeface="+mj-lt"/>
                <a:ea typeface="+mj-ea"/>
                <a:cs typeface="+mj-cs"/>
              </a:rPr>
              <a:t>Mehmet ergezer</a:t>
            </a:r>
            <a:endParaRPr lang="en-US" sz="1200" i="0" kern="1200" cap="all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cap="all" baseline="30000" dirty="0">
                <a:latin typeface="+mj-lt"/>
                <a:ea typeface="+mj-ea"/>
                <a:cs typeface="+mj-cs"/>
              </a:rPr>
              <a:t>April 14th, 2025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F0E0F0-5744-A547-5D96-AC88F7F4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47" y="12700"/>
            <a:ext cx="3497565" cy="834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large group of blue dots&#10;&#10;AI-generated content may be incorrect.">
            <a:extLst>
              <a:ext uri="{FF2B5EF4-FFF2-40B4-BE49-F238E27FC236}">
                <a16:creationId xmlns:a16="http://schemas.microsoft.com/office/drawing/2014/main" id="{CA3FA748-66DC-485D-0020-9720866E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6" y="1261329"/>
            <a:ext cx="5424009" cy="54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4B2C-6886-C4CE-DA34-F246449A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9F75-84CB-192C-DD97-2DE4D83B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Skewed</a:t>
            </a:r>
          </a:p>
        </p:txBody>
      </p:sp>
      <p:pic>
        <p:nvPicPr>
          <p:cNvPr id="7" name="Picture 6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900E09DF-7ED8-B6CC-850C-631A4F11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71" y="1617294"/>
            <a:ext cx="5555975" cy="3703984"/>
          </a:xfrm>
          <a:prstGeom prst="rect">
            <a:avLst/>
          </a:prstGeom>
        </p:spPr>
      </p:pic>
      <p:pic>
        <p:nvPicPr>
          <p:cNvPr id="9" name="Picture 8" descr="A group of blue and black graphs&#10;&#10;AI-generated content may be incorrect.">
            <a:extLst>
              <a:ext uri="{FF2B5EF4-FFF2-40B4-BE49-F238E27FC236}">
                <a16:creationId xmlns:a16="http://schemas.microsoft.com/office/drawing/2014/main" id="{8D85EE47-58A9-D718-E446-E1C6D485A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6" y="1617294"/>
            <a:ext cx="5555975" cy="37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9518-DEF9-3632-979A-63B2E6C7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C95C-C180-2E74-539C-E547CFF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Eval (SVM), Confusion Matrices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D17526-B5E3-9245-2158-9BBE00E9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99566"/>
              </p:ext>
            </p:extLst>
          </p:nvPr>
        </p:nvGraphicFramePr>
        <p:xfrm>
          <a:off x="913504" y="1827702"/>
          <a:ext cx="4282440" cy="174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457121198"/>
                    </a:ext>
                  </a:extLst>
                </a:gridCol>
              </a:tblGrid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62EB26-7DB8-ED13-CA19-68F5923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1391"/>
              </p:ext>
            </p:extLst>
          </p:nvPr>
        </p:nvGraphicFramePr>
        <p:xfrm>
          <a:off x="5659419" y="1827702"/>
          <a:ext cx="4282440" cy="17438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457121198"/>
                    </a:ext>
                  </a:extLst>
                </a:gridCol>
              </a:tblGrid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2643F1-AF2A-F43A-1091-E2EA0C456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64186"/>
              </p:ext>
            </p:extLst>
          </p:nvPr>
        </p:nvGraphicFramePr>
        <p:xfrm>
          <a:off x="913504" y="4077843"/>
          <a:ext cx="4282440" cy="174383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457121198"/>
                    </a:ext>
                  </a:extLst>
                </a:gridCol>
              </a:tblGrid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2B8765-3C66-E847-E494-D4CF52ED2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13435"/>
              </p:ext>
            </p:extLst>
          </p:nvPr>
        </p:nvGraphicFramePr>
        <p:xfrm>
          <a:off x="5659419" y="4077843"/>
          <a:ext cx="4282440" cy="174383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457121198"/>
                    </a:ext>
                  </a:extLst>
                </a:gridCol>
              </a:tblGrid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r>
                        <a:rPr lang="en-US" sz="16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2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B6D38-9B29-C4A0-12A0-262CF42E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E09-8287-4330-B02A-123B35CC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Eval (SVM), Accuracy &amp; Recall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08CA79-E0E8-89DF-07F1-A551266FE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00965"/>
              </p:ext>
            </p:extLst>
          </p:nvPr>
        </p:nvGraphicFramePr>
        <p:xfrm>
          <a:off x="1268507" y="1877304"/>
          <a:ext cx="7862241" cy="305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454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2458329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1586685378"/>
                    </a:ext>
                  </a:extLst>
                </a:gridCol>
              </a:tblGrid>
              <a:tr h="624437">
                <a:tc>
                  <a:txBody>
                    <a:bodyPr/>
                    <a:lstStyle/>
                    <a:p>
                      <a:r>
                        <a:rPr lang="en-US" sz="24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sz="2400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sz="2400" dirty="0"/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72134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sz="2400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1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29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CB744-9875-C63E-A357-70B3C742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6E6F-7B60-84E1-453A-6912F0D6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Baseline Eval (Random Forests), Accuracy &amp; Recall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939EC-E694-4AF9-7BF6-290EBA5A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51411"/>
              </p:ext>
            </p:extLst>
          </p:nvPr>
        </p:nvGraphicFramePr>
        <p:xfrm>
          <a:off x="433621" y="1527852"/>
          <a:ext cx="5211806" cy="43686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0937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2290869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</a:tblGrid>
              <a:tr h="633254">
                <a:tc>
                  <a:txBody>
                    <a:bodyPr/>
                    <a:lstStyle/>
                    <a:p>
                      <a:r>
                        <a:rPr lang="en-US" sz="2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633254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633254">
                <a:tc>
                  <a:txBody>
                    <a:bodyPr/>
                    <a:lstStyle/>
                    <a:p>
                      <a:r>
                        <a:rPr lang="en-US" sz="2400" dirty="0"/>
                        <a:t>Minimum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  <a:tr h="633254">
                <a:tc>
                  <a:txBody>
                    <a:bodyPr/>
                    <a:lstStyle/>
                    <a:p>
                      <a:r>
                        <a:rPr lang="en-US" sz="2400" dirty="0"/>
                        <a:t>Minimum Samples Leaf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72134"/>
                  </a:ext>
                </a:extLst>
              </a:tr>
              <a:tr h="633254">
                <a:tc>
                  <a:txBody>
                    <a:bodyPr/>
                    <a:lstStyle/>
                    <a:p>
                      <a:r>
                        <a:rPr lang="en-US" sz="24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17346"/>
                  </a:ext>
                </a:extLst>
              </a:tr>
              <a:tr h="633254">
                <a:tc>
                  <a:txBody>
                    <a:bodyPr/>
                    <a:lstStyle/>
                    <a:p>
                      <a:r>
                        <a:rPr lang="en-US" sz="2400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19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E2CD33-307E-D60D-1E24-D13C2BA0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41694"/>
              </p:ext>
            </p:extLst>
          </p:nvPr>
        </p:nvGraphicFramePr>
        <p:xfrm>
          <a:off x="6662882" y="2252138"/>
          <a:ext cx="33405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274">
                  <a:extLst>
                    <a:ext uri="{9D8B030D-6E8A-4147-A177-3AD203B41FA5}">
                      <a16:colId xmlns:a16="http://schemas.microsoft.com/office/drawing/2014/main" val="2149461715"/>
                    </a:ext>
                  </a:extLst>
                </a:gridCol>
                <a:gridCol w="1670274">
                  <a:extLst>
                    <a:ext uri="{9D8B030D-6E8A-4147-A177-3AD203B41FA5}">
                      <a16:colId xmlns:a16="http://schemas.microsoft.com/office/drawing/2014/main" val="4220713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Recall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3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9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87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B00EC-0833-0096-B39F-040736071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667A-588E-DB70-16A2-3B3524DC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Scaling Features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340334-33B0-2652-75F0-99998C96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08320"/>
              </p:ext>
            </p:extLst>
          </p:nvPr>
        </p:nvGraphicFramePr>
        <p:xfrm>
          <a:off x="612290" y="1565332"/>
          <a:ext cx="10102326" cy="44568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8486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1871831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  <a:gridCol w="2054710">
                  <a:extLst>
                    <a:ext uri="{9D8B030D-6E8A-4147-A177-3AD203B41FA5}">
                      <a16:colId xmlns:a16="http://schemas.microsoft.com/office/drawing/2014/main" val="661163567"/>
                    </a:ext>
                  </a:extLst>
                </a:gridCol>
                <a:gridCol w="2054711">
                  <a:extLst>
                    <a:ext uri="{9D8B030D-6E8A-4147-A177-3AD203B41FA5}">
                      <a16:colId xmlns:a16="http://schemas.microsoft.com/office/drawing/2014/main" val="3567115498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4271724605"/>
                    </a:ext>
                  </a:extLst>
                </a:gridCol>
              </a:tblGrid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Unscaled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Features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Standardized Features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Normalized Features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Log Applied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57544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Accuracy: 0.82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0.37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0.83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0.35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0.82 Recall: 0.37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0.35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Accuracy: 0.76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0.00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0.75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0.76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0.19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0.78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0.51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XGBoost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0.53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0.78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0.52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2134"/>
                  </a:ext>
                </a:extLst>
              </a:tr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Linear 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0.74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0.28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0.75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1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46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DEFE-5839-7D2F-9033-55B082F32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33F-C53E-5C49-96DA-057377F9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Adding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CE0301-37AE-6AAE-2FAD-3B4FA009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05359"/>
              </p:ext>
            </p:extLst>
          </p:nvPr>
        </p:nvGraphicFramePr>
        <p:xfrm>
          <a:off x="612290" y="1565332"/>
          <a:ext cx="10102326" cy="44568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8486">
                  <a:extLst>
                    <a:ext uri="{9D8B030D-6E8A-4147-A177-3AD203B41FA5}">
                      <a16:colId xmlns:a16="http://schemas.microsoft.com/office/drawing/2014/main" val="1572199603"/>
                    </a:ext>
                  </a:extLst>
                </a:gridCol>
                <a:gridCol w="1871831">
                  <a:extLst>
                    <a:ext uri="{9D8B030D-6E8A-4147-A177-3AD203B41FA5}">
                      <a16:colId xmlns:a16="http://schemas.microsoft.com/office/drawing/2014/main" val="1914432518"/>
                    </a:ext>
                  </a:extLst>
                </a:gridCol>
                <a:gridCol w="2054710">
                  <a:extLst>
                    <a:ext uri="{9D8B030D-6E8A-4147-A177-3AD203B41FA5}">
                      <a16:colId xmlns:a16="http://schemas.microsoft.com/office/drawing/2014/main" val="661163567"/>
                    </a:ext>
                  </a:extLst>
                </a:gridCol>
                <a:gridCol w="2054711">
                  <a:extLst>
                    <a:ext uri="{9D8B030D-6E8A-4147-A177-3AD203B41FA5}">
                      <a16:colId xmlns:a16="http://schemas.microsoft.com/office/drawing/2014/main" val="3567115498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4271724605"/>
                    </a:ext>
                  </a:extLst>
                </a:gridCol>
              </a:tblGrid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Derived-Domain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Unscaled</a:t>
                      </a:r>
                    </a:p>
                    <a:p>
                      <a:r>
                        <a:rPr lang="en-US" sz="1800" dirty="0"/>
                        <a:t>(Reference)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34439"/>
                  </a:ext>
                </a:extLst>
              </a:tr>
              <a:tr h="57544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Accuracy: 0.82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0.41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0.82 Recall: 0.39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Accuracy: 0.82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0.37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94888"/>
                  </a:ext>
                </a:extLst>
              </a:tr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Accuracy: 0.75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0.60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0.78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0.52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0.71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Accuracy: 0.76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10949"/>
                  </a:ext>
                </a:extLst>
              </a:tr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XGBoost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0.53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0.81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0.56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0.80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2134"/>
                  </a:ext>
                </a:extLst>
              </a:tr>
              <a:tr h="799274">
                <a:tc>
                  <a:txBody>
                    <a:bodyPr/>
                    <a:lstStyle/>
                    <a:p>
                      <a:r>
                        <a:rPr lang="en-US" sz="1800" dirty="0"/>
                        <a:t>Linear 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0.62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0.73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0.39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0.39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Accuracy: 0.72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Recall: 0.48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1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09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9ED-93CE-230A-E930-E6486983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086B-A40F-0334-54A4-37842D57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Feature Transformations</a:t>
            </a:r>
          </a:p>
        </p:txBody>
      </p:sp>
      <p:pic>
        <p:nvPicPr>
          <p:cNvPr id="5" name="Picture 4" descr="A graph of colored dots&#10;&#10;AI-generated content may be incorrect.">
            <a:extLst>
              <a:ext uri="{FF2B5EF4-FFF2-40B4-BE49-F238E27FC236}">
                <a16:creationId xmlns:a16="http://schemas.microsoft.com/office/drawing/2014/main" id="{46D7EAF4-A20F-7398-D1CE-2D6BEFCF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6" y="1398746"/>
            <a:ext cx="6877878" cy="54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1B91D-394C-A0BD-8FA8-4B7692B62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D932-5612-947B-0CB8-21072E35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Feature Transformations (line plot)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8D459B3-8238-8A58-9E08-1BB53E81F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28" y="1344581"/>
            <a:ext cx="6748901" cy="53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5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9E77A-7067-5465-2540-2F2148CD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D3C6-3BC9-DA23-B732-5A46934C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Feature Transformations (line plot)</a:t>
            </a:r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24F53CC-7599-3136-8857-F8DBF911C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19" y="1765889"/>
            <a:ext cx="5433531" cy="4252328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E2B852C-7EAD-3435-7AEA-15A6FE43D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7" y="1631859"/>
            <a:ext cx="5542329" cy="4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6FB01-5F93-95CB-15CE-9EDDDF55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Key Ideas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CF408-5EB9-92E0-04ED-83F037567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4827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98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681BD-76DA-B2F6-CEA2-0A9597ADF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C600-35F1-CE75-473B-2FAF90CB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Noise Introduction</a:t>
            </a:r>
          </a:p>
        </p:txBody>
      </p:sp>
      <p:pic>
        <p:nvPicPr>
          <p:cNvPr id="4" name="Picture 3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E0D88643-F9A3-05C3-AFC4-19FA48AB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774462"/>
            <a:ext cx="5342083" cy="4244708"/>
          </a:xfrm>
          <a:prstGeom prst="rect">
            <a:avLst/>
          </a:prstGeom>
        </p:spPr>
      </p:pic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D117E98-A86C-E2E0-7248-8568F1ECD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85" y="1774462"/>
            <a:ext cx="5342083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E0F74-BE28-D5D2-D3B3-18D785A9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040F-9341-009E-19B0-9B9A6CD2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Model Efficiency</a:t>
            </a:r>
          </a:p>
        </p:txBody>
      </p:sp>
      <p:pic>
        <p:nvPicPr>
          <p:cNvPr id="5" name="Picture 4" descr="A graph of different components&#10;&#10;AI-generated content may be incorrect.">
            <a:extLst>
              <a:ext uri="{FF2B5EF4-FFF2-40B4-BE49-F238E27FC236}">
                <a16:creationId xmlns:a16="http://schemas.microsoft.com/office/drawing/2014/main" id="{F344B100-B089-D048-CC0B-4527B3F9D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543364"/>
            <a:ext cx="5349704" cy="4221846"/>
          </a:xfrm>
          <a:prstGeom prst="rect">
            <a:avLst/>
          </a:prstGeom>
        </p:spPr>
      </p:pic>
      <p:pic>
        <p:nvPicPr>
          <p:cNvPr id="7" name="Picture 6" descr="A graph of different components&#10;&#10;AI-generated content may be incorrect.">
            <a:extLst>
              <a:ext uri="{FF2B5EF4-FFF2-40B4-BE49-F238E27FC236}">
                <a16:creationId xmlns:a16="http://schemas.microsoft.com/office/drawing/2014/main" id="{7CC3FC64-6340-230B-29B6-E1CB1ABF5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84" y="1543364"/>
            <a:ext cx="5517358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1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22C3-3EA2-D2E9-5C03-F4975885C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EB30-B19A-8882-ED97-7BB376AF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31570" cy="1320800"/>
          </a:xfrm>
        </p:spPr>
        <p:txBody>
          <a:bodyPr/>
          <a:lstStyle/>
          <a:p>
            <a:r>
              <a:rPr lang="en-US" dirty="0"/>
              <a:t>Experiments: Model Efficiency</a:t>
            </a:r>
          </a:p>
        </p:txBody>
      </p:sp>
      <p:pic>
        <p:nvPicPr>
          <p:cNvPr id="4" name="Picture 3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AAC54166-3C52-743D-33FC-5B03EB4E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774462"/>
            <a:ext cx="5342083" cy="4244708"/>
          </a:xfrm>
          <a:prstGeom prst="rect">
            <a:avLst/>
          </a:prstGeom>
        </p:spPr>
      </p:pic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8A7C650-7FC8-4E67-A778-BD6A449B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85" y="1774462"/>
            <a:ext cx="5342083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FA62A9-17B7-BDE9-5CCB-733063C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870E85-AEBF-4F34-9AB2-C4B1E6F9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48" y="2214346"/>
            <a:ext cx="3161194" cy="19070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Interpretation (Difficulty)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E84B0ABE-C9AE-CF51-F950-6FE594AF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02" y="619359"/>
            <a:ext cx="3452109" cy="2010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03B09F7A-3507-758B-3036-E4A29E433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50" y="3176587"/>
            <a:ext cx="3679096" cy="2928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A blue line graph with text&#10;&#10;AI-generated content may be incorrect.">
            <a:extLst>
              <a:ext uri="{FF2B5EF4-FFF2-40B4-BE49-F238E27FC236}">
                <a16:creationId xmlns:a16="http://schemas.microsoft.com/office/drawing/2014/main" id="{98EB4FE1-F7B8-B401-55AC-BD2287FC0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15" y="3176587"/>
            <a:ext cx="3947849" cy="2858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 descr="A graph of a graph&#10;&#10;AI-generated content may be incorrect.">
            <a:extLst>
              <a:ext uri="{FF2B5EF4-FFF2-40B4-BE49-F238E27FC236}">
                <a16:creationId xmlns:a16="http://schemas.microsoft.com/office/drawing/2014/main" id="{E5EB6573-3DC1-D2B2-13F2-573486A01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45" y="186269"/>
            <a:ext cx="3452108" cy="2571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382B9B-D446-FF79-2A7E-9CF42F44CCA2}"/>
              </a:ext>
            </a:extLst>
          </p:cNvPr>
          <p:cNvCxnSpPr/>
          <p:nvPr/>
        </p:nvCxnSpPr>
        <p:spPr>
          <a:xfrm flipH="1">
            <a:off x="8649204" y="2423859"/>
            <a:ext cx="529098" cy="31420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693CF8-EA2D-A707-BB7C-90E6D7EF5867}"/>
              </a:ext>
            </a:extLst>
          </p:cNvPr>
          <p:cNvCxnSpPr>
            <a:cxnSpLocks/>
          </p:cNvCxnSpPr>
          <p:nvPr/>
        </p:nvCxnSpPr>
        <p:spPr>
          <a:xfrm>
            <a:off x="6665843" y="2423859"/>
            <a:ext cx="649357" cy="18039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7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7D4-4AAA-ACF4-E033-A751DDB1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AA18-8DC5-829A-4980-DF06290D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Maximize recall without having accuracy dip below 0.75 (baseline)</a:t>
            </a:r>
          </a:p>
          <a:p>
            <a:r>
              <a:rPr lang="en-US" dirty="0"/>
              <a:t>Logistic polynomial and logistic PCA number of  components = 60 had the highest recall scores (0.60 – 0.65) with accuracy rates above 0.75.</a:t>
            </a:r>
          </a:p>
          <a:p>
            <a:r>
              <a:rPr lang="en-US" dirty="0"/>
              <a:t>Keep in mind that logistic unscaled had a recall score of 0.0 (no true positives found).</a:t>
            </a:r>
          </a:p>
          <a:p>
            <a:r>
              <a:rPr lang="en-US" dirty="0"/>
              <a:t>SVM had a similarly high recall score around PCA number of components = 60 with a higher accuracy rate. Recall still lower than logistic regression.</a:t>
            </a:r>
          </a:p>
          <a:p>
            <a:r>
              <a:rPr lang="en-US" dirty="0"/>
              <a:t>XGBoost with ‘Interactions’ and ‘Domain-Derived’ features had a recall score of 0.60 with an accuracy above 0.81</a:t>
            </a:r>
          </a:p>
          <a:p>
            <a:r>
              <a:rPr lang="en-US" dirty="0"/>
              <a:t>Linear Discriminant analysis and </a:t>
            </a:r>
            <a:r>
              <a:rPr lang="en-US" dirty="0" err="1"/>
              <a:t>xgboost</a:t>
            </a:r>
            <a:r>
              <a:rPr lang="en-US" dirty="0"/>
              <a:t> are more consistent with unscaled recall scores of about 0.50.</a:t>
            </a:r>
          </a:p>
          <a:p>
            <a:r>
              <a:rPr lang="en-US" dirty="0"/>
              <a:t>Random Forests consistent, but relatively mid recall scores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5E09-5DCA-09B0-DF23-A0569E93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A131-69AE-D23C-3482-8AF4EE3F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767012"/>
          </a:xfrm>
        </p:spPr>
        <p:txBody>
          <a:bodyPr>
            <a:normAutofit/>
          </a:bodyPr>
          <a:lstStyle/>
          <a:p>
            <a:r>
              <a:rPr lang="en-US" dirty="0"/>
              <a:t>In real drug design, dataset would be thousands of rows and maybe hundreds-of-thousands of features</a:t>
            </a:r>
          </a:p>
          <a:p>
            <a:r>
              <a:rPr lang="en-US" dirty="0"/>
              <a:t>Domain-knowledge, exploration, feature grouping</a:t>
            </a:r>
          </a:p>
          <a:p>
            <a:r>
              <a:rPr lang="en-US" dirty="0"/>
              <a:t>Voting</a:t>
            </a:r>
            <a:r>
              <a:rPr lang="en-US"/>
              <a:t>/Meta-Learner</a:t>
            </a:r>
            <a:endParaRPr lang="en-US" dirty="0"/>
          </a:p>
          <a:p>
            <a:r>
              <a:rPr lang="en-US" dirty="0"/>
              <a:t>Non-linear kernel PCA</a:t>
            </a:r>
          </a:p>
          <a:p>
            <a:r>
              <a:rPr lang="en-US" dirty="0"/>
              <a:t>More complicated pipeline, maybe use neural net</a:t>
            </a:r>
          </a:p>
          <a:p>
            <a:r>
              <a:rPr lang="en-US" dirty="0"/>
              <a:t>Leveraging more transformations, dimensionality reduction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1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768E-3D08-B1D3-9BC6-37DF45DC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Biochemical Complexity</a:t>
            </a:r>
          </a:p>
        </p:txBody>
      </p:sp>
      <p:pic>
        <p:nvPicPr>
          <p:cNvPr id="7" name="Picture 6" descr="A diagram of a cell membrane&#10;&#10;AI-generated content may be incorrect.">
            <a:extLst>
              <a:ext uri="{FF2B5EF4-FFF2-40B4-BE49-F238E27FC236}">
                <a16:creationId xmlns:a16="http://schemas.microsoft.com/office/drawing/2014/main" id="{D2EA657B-6943-7201-689B-664F7569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95" y="1426898"/>
            <a:ext cx="7236287" cy="52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DE13-D76A-8E48-4C2C-74ECFA4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7499845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Drug Design Overview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6" name="Picture 5" descr="A diagram of a scientific experiment&#10;&#10;AI-generated content may be incorrect.">
            <a:extLst>
              <a:ext uri="{FF2B5EF4-FFF2-40B4-BE49-F238E27FC236}">
                <a16:creationId xmlns:a16="http://schemas.microsoft.com/office/drawing/2014/main" id="{9FED1E18-AE25-C62C-93BC-92465EB4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55" y="1680817"/>
            <a:ext cx="6233700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F8A42-EDAF-FFD8-8808-1E60C0ACF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several colorful structures&#10;&#10;AI-generated content may be incorrect.">
            <a:extLst>
              <a:ext uri="{FF2B5EF4-FFF2-40B4-BE49-F238E27FC236}">
                <a16:creationId xmlns:a16="http://schemas.microsoft.com/office/drawing/2014/main" id="{C038CA0F-DB3E-04A0-677C-0B5BCADB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6" r="970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11F97-ADE0-27A3-49D8-B1D12AB9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996E0-E8A3-D8F5-3CF0-BEB7923D7413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-597 different drugs/molecules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-197 different features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-Binary target variable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BA0D70-A592-6910-E626-E7134A06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B224-1182-0323-98F9-FFE3F482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Preliminary PCA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928A2EE8-28EF-6F43-6B28-93EF45C5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18" y="1680761"/>
            <a:ext cx="5737995" cy="45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FC854-6000-E54B-0208-FA7C99DCE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55F7-AB3A-9D62-D83F-560FFC82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Preliminary PCA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7D9E0B2A-8CCC-A39A-D55A-A928CF0C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16" y="1786329"/>
            <a:ext cx="6330693" cy="47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573C1-7E38-7A53-A69D-73EFE8911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B84-FA9B-6EC9-1471-2C5CB67E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6996263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Preliminary Feature Importance (tuned Random Forests)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4" descr="A blue line graph with text&#10;&#10;AI-generated content may be incorrect.">
            <a:extLst>
              <a:ext uri="{FF2B5EF4-FFF2-40B4-BE49-F238E27FC236}">
                <a16:creationId xmlns:a16="http://schemas.microsoft.com/office/drawing/2014/main" id="{F33AAF7D-906B-B441-8C3D-2B89124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1" y="1731555"/>
            <a:ext cx="6545690" cy="47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FEC50-12D6-BF2C-59DE-D2B941B61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C2230-3915-8CFA-AA78-97C92EC7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Preprocessing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2417B-77D2-DE15-5B0B-86B7AEF25DB4}"/>
              </a:ext>
            </a:extLst>
          </p:cNvPr>
          <p:cNvSpPr txBox="1"/>
          <p:nvPr/>
        </p:nvSpPr>
        <p:spPr>
          <a:xfrm>
            <a:off x="1333502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null, missing, “-inf” values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values with single value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modifications: standardization, normalization, polynomial, logarithm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variables heavily skewed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correlation seen between several variables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Preliminary PCA and feature importances via random forests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loadings with feature importances, find overlap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9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29427</TotalTime>
  <Words>814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Georgia</vt:lpstr>
      <vt:lpstr>Wingdings 3</vt:lpstr>
      <vt:lpstr>Facet</vt:lpstr>
      <vt:lpstr>Predicting Drug-Induced Autoimmune Responses Prior to Clinical Trials</vt:lpstr>
      <vt:lpstr>Key Ideas</vt:lpstr>
      <vt:lpstr>Illustration of Biochemical Complexity</vt:lpstr>
      <vt:lpstr>Drug Design Overview</vt:lpstr>
      <vt:lpstr>Dataset</vt:lpstr>
      <vt:lpstr>Preliminary PCA</vt:lpstr>
      <vt:lpstr>Preliminary PCA</vt:lpstr>
      <vt:lpstr>Preliminary Feature Importance (tuned Random Forests)</vt:lpstr>
      <vt:lpstr>Preprocessing </vt:lpstr>
      <vt:lpstr>Correlation</vt:lpstr>
      <vt:lpstr>Skewed</vt:lpstr>
      <vt:lpstr>Baseline Eval (SVM), Confusion Matrices</vt:lpstr>
      <vt:lpstr>Baseline Eval (SVM), Accuracy &amp; Recall</vt:lpstr>
      <vt:lpstr>Baseline Eval (Random Forests), Accuracy &amp; Recall</vt:lpstr>
      <vt:lpstr>Experiments: Scaling Features</vt:lpstr>
      <vt:lpstr>Experiments: Adding Features</vt:lpstr>
      <vt:lpstr>Experiments: Feature Transformations</vt:lpstr>
      <vt:lpstr>Experiments: Feature Transformations (line plot)</vt:lpstr>
      <vt:lpstr>Experiments: Feature Transformations (line plot)</vt:lpstr>
      <vt:lpstr>Experiments: Noise Introduction</vt:lpstr>
      <vt:lpstr>Experiments: Model Efficiency</vt:lpstr>
      <vt:lpstr>Experiments: Model Efficiency</vt:lpstr>
      <vt:lpstr>Model Interpretation (Difficulty)</vt:lpstr>
      <vt:lpstr>Model Recommendation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Ta, Happy</dc:creator>
  <cp:lastModifiedBy>Anthony Clark</cp:lastModifiedBy>
  <cp:revision>128</cp:revision>
  <dcterms:created xsi:type="dcterms:W3CDTF">2025-01-20T17:31:54Z</dcterms:created>
  <dcterms:modified xsi:type="dcterms:W3CDTF">2025-04-14T21:32:50Z</dcterms:modified>
</cp:coreProperties>
</file>