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84" r:id="rId2"/>
    <p:sldId id="259" r:id="rId3"/>
    <p:sldId id="260" r:id="rId4"/>
    <p:sldId id="279" r:id="rId5"/>
    <p:sldId id="281" r:id="rId6"/>
    <p:sldId id="282" r:id="rId7"/>
    <p:sldId id="283" r:id="rId8"/>
    <p:sldId id="277"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7"/>
    <p:restoredTop sz="86338"/>
  </p:normalViewPr>
  <p:slideViewPr>
    <p:cSldViewPr snapToGrid="0">
      <p:cViewPr varScale="1">
        <p:scale>
          <a:sx n="101" d="100"/>
          <a:sy n="101" d="100"/>
        </p:scale>
        <p:origin x="744"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AE1D3-6290-9343-A1A7-7E579D03A3EF}" type="datetimeFigureOut">
              <a:rPr lang="en-US" smtClean="0"/>
              <a:t>3/2/23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3E80F-077C-E24F-9E3B-689876F7CFA2}" type="slidenum">
              <a:rPr lang="en-US" smtClean="0"/>
              <a:t>‹Nr.›</a:t>
            </a:fld>
            <a:endParaRPr lang="en-US"/>
          </a:p>
        </p:txBody>
      </p:sp>
    </p:spTree>
    <p:extLst>
      <p:ext uri="{BB962C8B-B14F-4D97-AF65-F5344CB8AC3E}">
        <p14:creationId xmlns:p14="http://schemas.microsoft.com/office/powerpoint/2010/main" val="25108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8C4CB2-C76A-4230-8CC7-2BFD8D892F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0CBE3D70-3495-9DE6-1EFF-EF3E2F333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74CA7FC5-C1F6-5293-6FBB-D0D344D1CCD7}"/>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EC7EB5B2-E301-096A-23F4-1563B30BDAC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66E0AB0-5BA6-D3C1-CA13-D2D4AFB43E53}"/>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150151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CC578D-DF3C-B473-1252-F67052F3324E}"/>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234C7B71-A980-050B-DA64-AC1B64646A9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07B595B-A152-F826-3D9F-96C81DBE340B}"/>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D4E8A515-4D69-3C6C-61E8-4739DBDADEE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61E9CBC-AD5B-2378-2ED0-A60E85556EF1}"/>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179968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B230760-0C16-D041-49C5-92AED451492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49BDFCB1-4CEB-2F31-4AC9-40B6A6E6C2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1189B2C-93F6-0E0A-2C09-520DD0DACD68}"/>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203A486C-D591-8903-0963-907AD220165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1E45D2C-8618-3AE5-2563-98DCF736824D}"/>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348640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F83F4F-C426-6929-E170-EBE95DE6242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E60338F7-2822-69A8-2505-5B69FEBED45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2E3E3BB-3B74-3D1E-2AF0-627E47A4F59B}"/>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305F5B81-6E6C-ACA5-07B6-F5AC051F675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E965547-C146-D136-A402-0F841C86402C}"/>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129944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93973B-0072-B7AC-1C3E-13CF25E1180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CD95BBFF-8AED-AFE0-433D-4BF71AA28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3E978EE-4157-3086-71D4-8B2EDB720583}"/>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B8CB3465-1764-BDD3-A18A-865A4C1B334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18D14D2-890C-0161-E165-BBD5DA3D0A13}"/>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62998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0F378E-6A1F-CCA7-72D4-C957BB2CD19C}"/>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2606E2F-EDC1-794D-8864-85B26D9D33B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23B40DD-C527-87EE-B19E-0837DC05853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E90EF1C-DEC9-364D-E535-90BA12AF8D4F}"/>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6" name="Fußzeilenplatzhalter 5">
            <a:extLst>
              <a:ext uri="{FF2B5EF4-FFF2-40B4-BE49-F238E27FC236}">
                <a16:creationId xmlns:a16="http://schemas.microsoft.com/office/drawing/2014/main" id="{FC88D828-74CB-2C04-CB81-256275F9194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FEE4D17-D58B-7A95-4C61-3ADB68745F70}"/>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84018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312AF8-2D72-B3C4-DBD2-10D9EE4DE617}"/>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4A449235-4C52-7A01-6AED-BA87A4F290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001E4A1-F9F1-7289-543C-F002BB26B3C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6440E866-8832-B2E2-23ED-6303A462C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13A071E-7301-72E4-1EA2-DA890FF8EBC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085634C0-BE2B-E6AA-20B0-41F3CA5BCACB}"/>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8" name="Fußzeilenplatzhalter 7">
            <a:extLst>
              <a:ext uri="{FF2B5EF4-FFF2-40B4-BE49-F238E27FC236}">
                <a16:creationId xmlns:a16="http://schemas.microsoft.com/office/drawing/2014/main" id="{34C02EBF-44CC-BE44-250D-4F952483DDA4}"/>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56B18F3A-8D87-2C32-C952-AA08E8F5F48B}"/>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425683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0C3A97-E8F8-4534-DE90-9D2B0C404C36}"/>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7E746655-6C74-A575-93B4-3FB317E8E0B1}"/>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4" name="Fußzeilenplatzhalter 3">
            <a:extLst>
              <a:ext uri="{FF2B5EF4-FFF2-40B4-BE49-F238E27FC236}">
                <a16:creationId xmlns:a16="http://schemas.microsoft.com/office/drawing/2014/main" id="{C4E9068F-9C26-235C-57DE-010304511A9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0F620EC7-2D59-A2FC-B80E-AEEDA7DF39E5}"/>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188497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7C8E606-1F56-F79A-0091-A333D60D5492}"/>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3" name="Fußzeilenplatzhalter 2">
            <a:extLst>
              <a:ext uri="{FF2B5EF4-FFF2-40B4-BE49-F238E27FC236}">
                <a16:creationId xmlns:a16="http://schemas.microsoft.com/office/drawing/2014/main" id="{CBF94B71-F5FA-416F-21F4-EE48D98A364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E481C5D6-D880-EF8F-DC5F-2F574FD504C9}"/>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73561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92704-586C-9AD0-D1C7-3B72B659D97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5457DEE3-B380-A38E-5E44-48486DC2C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45F125DB-15C0-0814-572F-7D18AE389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4381950-CBEB-68D2-6E6B-D5352C7B3B25}"/>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6" name="Fußzeilenplatzhalter 5">
            <a:extLst>
              <a:ext uri="{FF2B5EF4-FFF2-40B4-BE49-F238E27FC236}">
                <a16:creationId xmlns:a16="http://schemas.microsoft.com/office/drawing/2014/main" id="{EE6F8836-24AD-F36C-94B6-1CA1899A142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8A5A134-8D52-1205-F04D-45A7825D73BC}"/>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273627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A38FD-7F60-D680-779A-F83A023ECDB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C6BEE5FC-EADE-5F81-CD0C-CE3F0F773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429C416C-8BED-7298-CE08-01FACA22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7405CEE-D1FA-4EDD-2D01-87F069E0B0FF}"/>
              </a:ext>
            </a:extLst>
          </p:cNvPr>
          <p:cNvSpPr>
            <a:spLocks noGrp="1"/>
          </p:cNvSpPr>
          <p:nvPr>
            <p:ph type="dt" sz="half" idx="10"/>
          </p:nvPr>
        </p:nvSpPr>
        <p:spPr/>
        <p:txBody>
          <a:bodyPr/>
          <a:lstStyle/>
          <a:p>
            <a:fld id="{B8CA3959-8573-6246-B614-482C6425B7EC}" type="datetimeFigureOut">
              <a:rPr lang="en-US" smtClean="0"/>
              <a:t>3/2/23</a:t>
            </a:fld>
            <a:endParaRPr lang="en-US"/>
          </a:p>
        </p:txBody>
      </p:sp>
      <p:sp>
        <p:nvSpPr>
          <p:cNvPr id="6" name="Fußzeilenplatzhalter 5">
            <a:extLst>
              <a:ext uri="{FF2B5EF4-FFF2-40B4-BE49-F238E27FC236}">
                <a16:creationId xmlns:a16="http://schemas.microsoft.com/office/drawing/2014/main" id="{8F290FC2-4C54-86FF-95C1-F4BC6642358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9501086-EC2E-72B8-AF0C-E33E10034D67}"/>
              </a:ext>
            </a:extLst>
          </p:cNvPr>
          <p:cNvSpPr>
            <a:spLocks noGrp="1"/>
          </p:cNvSpPr>
          <p:nvPr>
            <p:ph type="sldNum" sz="quarter" idx="12"/>
          </p:nvPr>
        </p:nvSpPr>
        <p:spPr/>
        <p:txBody>
          <a:bodyPr/>
          <a:lstStyle/>
          <a:p>
            <a:fld id="{F3F2D572-4058-3640-9FE2-BFF53B6B52C5}" type="slidenum">
              <a:rPr lang="en-US" smtClean="0"/>
              <a:t>‹Nr.›</a:t>
            </a:fld>
            <a:endParaRPr lang="en-US"/>
          </a:p>
        </p:txBody>
      </p:sp>
    </p:spTree>
    <p:extLst>
      <p:ext uri="{BB962C8B-B14F-4D97-AF65-F5344CB8AC3E}">
        <p14:creationId xmlns:p14="http://schemas.microsoft.com/office/powerpoint/2010/main" val="363491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C7EA7A7-CEBE-6369-67DA-99397B3EB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5F9AAA2E-3540-35B1-63E9-ED6D224F2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0BCD1A5-F487-DE5C-7E99-14703489A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A3959-8573-6246-B614-482C6425B7EC}" type="datetimeFigureOut">
              <a:rPr lang="en-US" smtClean="0"/>
              <a:t>3/2/23</a:t>
            </a:fld>
            <a:endParaRPr lang="en-US"/>
          </a:p>
        </p:txBody>
      </p:sp>
      <p:sp>
        <p:nvSpPr>
          <p:cNvPr id="5" name="Fußzeilenplatzhalter 4">
            <a:extLst>
              <a:ext uri="{FF2B5EF4-FFF2-40B4-BE49-F238E27FC236}">
                <a16:creationId xmlns:a16="http://schemas.microsoft.com/office/drawing/2014/main" id="{6E0EE7F6-B3DC-AED6-8CE8-978C9524F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DC0ED025-A34E-9716-4B72-5460E75E2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2D572-4058-3640-9FE2-BFF53B6B52C5}" type="slidenum">
              <a:rPr lang="en-US" smtClean="0"/>
              <a:t>‹Nr.›</a:t>
            </a:fld>
            <a:endParaRPr lang="en-US"/>
          </a:p>
        </p:txBody>
      </p:sp>
    </p:spTree>
    <p:extLst>
      <p:ext uri="{BB962C8B-B14F-4D97-AF65-F5344CB8AC3E}">
        <p14:creationId xmlns:p14="http://schemas.microsoft.com/office/powerpoint/2010/main" val="387508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simplicable.com/risk/fail-saf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39AAD-A657-4AC3-A733-FFEA466ADA07}"/>
              </a:ext>
            </a:extLst>
          </p:cNvPr>
          <p:cNvSpPr>
            <a:spLocks noGrp="1"/>
          </p:cNvSpPr>
          <p:nvPr>
            <p:ph type="title"/>
          </p:nvPr>
        </p:nvSpPr>
        <p:spPr>
          <a:xfrm>
            <a:off x="1045464" y="2608453"/>
            <a:ext cx="10515600" cy="1325563"/>
          </a:xfrm>
        </p:spPr>
        <p:txBody>
          <a:bodyPr/>
          <a:lstStyle/>
          <a:p>
            <a:r>
              <a:rPr lang="de-DE" dirty="0"/>
              <a:t>Q42 META MODEL and USERS GUIDE</a:t>
            </a:r>
          </a:p>
        </p:txBody>
      </p:sp>
    </p:spTree>
    <p:extLst>
      <p:ext uri="{BB962C8B-B14F-4D97-AF65-F5344CB8AC3E}">
        <p14:creationId xmlns:p14="http://schemas.microsoft.com/office/powerpoint/2010/main" val="39903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98DC42-0129-2BDE-5A3C-C7669B2D88EF}"/>
              </a:ext>
            </a:extLst>
          </p:cNvPr>
          <p:cNvSpPr>
            <a:spLocks noGrp="1"/>
          </p:cNvSpPr>
          <p:nvPr>
            <p:ph type="title"/>
          </p:nvPr>
        </p:nvSpPr>
        <p:spPr>
          <a:xfrm>
            <a:off x="981286" y="116522"/>
            <a:ext cx="10515600" cy="903605"/>
          </a:xfrm>
        </p:spPr>
        <p:txBody>
          <a:bodyPr>
            <a:normAutofit fontScale="90000"/>
          </a:bodyPr>
          <a:lstStyle/>
          <a:p>
            <a:r>
              <a:rPr lang="en-US" dirty="0"/>
              <a:t>Q42: A pragmatic quality model, supporting requirements engineering and system architecture</a:t>
            </a:r>
          </a:p>
        </p:txBody>
      </p:sp>
      <p:sp>
        <p:nvSpPr>
          <p:cNvPr id="4" name="Rechteck 3">
            <a:extLst>
              <a:ext uri="{FF2B5EF4-FFF2-40B4-BE49-F238E27FC236}">
                <a16:creationId xmlns:a16="http://schemas.microsoft.com/office/drawing/2014/main" id="{4690D377-90C1-E1AE-F95A-E2E9EF8847E6}"/>
              </a:ext>
            </a:extLst>
          </p:cNvPr>
          <p:cNvSpPr/>
          <p:nvPr/>
        </p:nvSpPr>
        <p:spPr>
          <a:xfrm>
            <a:off x="3611880" y="1534160"/>
            <a:ext cx="144018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PROPERTY</a:t>
            </a:r>
          </a:p>
        </p:txBody>
      </p:sp>
      <p:sp>
        <p:nvSpPr>
          <p:cNvPr id="5" name="Rechteck 4">
            <a:extLst>
              <a:ext uri="{FF2B5EF4-FFF2-40B4-BE49-F238E27FC236}">
                <a16:creationId xmlns:a16="http://schemas.microsoft.com/office/drawing/2014/main" id="{BF993BE8-973C-4822-A951-BAEB8134788F}"/>
              </a:ext>
            </a:extLst>
          </p:cNvPr>
          <p:cNvSpPr/>
          <p:nvPr/>
        </p:nvSpPr>
        <p:spPr>
          <a:xfrm>
            <a:off x="3611880" y="3683000"/>
            <a:ext cx="1440180"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cxnSp>
        <p:nvCxnSpPr>
          <p:cNvPr id="7" name="Gerade Verbindung 6">
            <a:extLst>
              <a:ext uri="{FF2B5EF4-FFF2-40B4-BE49-F238E27FC236}">
                <a16:creationId xmlns:a16="http://schemas.microsoft.com/office/drawing/2014/main" id="{613643CC-81CB-F64D-3C59-E89A554000E5}"/>
              </a:ext>
            </a:extLst>
          </p:cNvPr>
          <p:cNvCxnSpPr>
            <a:cxnSpLocks/>
            <a:stCxn id="4" idx="2"/>
            <a:endCxn id="5" idx="0"/>
          </p:cNvCxnSpPr>
          <p:nvPr/>
        </p:nvCxnSpPr>
        <p:spPr>
          <a:xfrm>
            <a:off x="4331970" y="2242820"/>
            <a:ext cx="0" cy="144018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A5C2CBBD-4327-C4E2-DEA0-F2895DBE85BC}"/>
              </a:ext>
            </a:extLst>
          </p:cNvPr>
          <p:cNvSpPr txBox="1"/>
          <p:nvPr/>
        </p:nvSpPr>
        <p:spPr>
          <a:xfrm>
            <a:off x="3797849" y="2206744"/>
            <a:ext cx="534121" cy="369332"/>
          </a:xfrm>
          <a:prstGeom prst="rect">
            <a:avLst/>
          </a:prstGeom>
          <a:noFill/>
        </p:spPr>
        <p:txBody>
          <a:bodyPr wrap="none" rtlCol="0">
            <a:spAutoFit/>
          </a:bodyPr>
          <a:lstStyle/>
          <a:p>
            <a:r>
              <a:rPr lang="en-US" dirty="0"/>
              <a:t>1..6</a:t>
            </a:r>
          </a:p>
        </p:txBody>
      </p:sp>
      <p:sp>
        <p:nvSpPr>
          <p:cNvPr id="9" name="Textfeld 8">
            <a:extLst>
              <a:ext uri="{FF2B5EF4-FFF2-40B4-BE49-F238E27FC236}">
                <a16:creationId xmlns:a16="http://schemas.microsoft.com/office/drawing/2014/main" id="{18AB6860-C974-3EB2-DD68-6A5F9CF84DF2}"/>
              </a:ext>
            </a:extLst>
          </p:cNvPr>
          <p:cNvSpPr txBox="1"/>
          <p:nvPr/>
        </p:nvSpPr>
        <p:spPr>
          <a:xfrm>
            <a:off x="4331970" y="3311882"/>
            <a:ext cx="300082" cy="369332"/>
          </a:xfrm>
          <a:prstGeom prst="rect">
            <a:avLst/>
          </a:prstGeom>
          <a:noFill/>
        </p:spPr>
        <p:txBody>
          <a:bodyPr wrap="none" rtlCol="0">
            <a:spAutoFit/>
          </a:bodyPr>
          <a:lstStyle/>
          <a:p>
            <a:r>
              <a:rPr lang="en-US" dirty="0"/>
              <a:t>*</a:t>
            </a:r>
          </a:p>
        </p:txBody>
      </p:sp>
      <p:sp>
        <p:nvSpPr>
          <p:cNvPr id="10" name="Textfeld 9">
            <a:extLst>
              <a:ext uri="{FF2B5EF4-FFF2-40B4-BE49-F238E27FC236}">
                <a16:creationId xmlns:a16="http://schemas.microsoft.com/office/drawing/2014/main" id="{BD76B15C-E03A-66DE-EAB3-DA9588F97397}"/>
              </a:ext>
            </a:extLst>
          </p:cNvPr>
          <p:cNvSpPr txBox="1"/>
          <p:nvPr/>
        </p:nvSpPr>
        <p:spPr>
          <a:xfrm>
            <a:off x="434340" y="1534160"/>
            <a:ext cx="2860527" cy="646331"/>
          </a:xfrm>
          <a:prstGeom prst="rect">
            <a:avLst/>
          </a:prstGeom>
          <a:noFill/>
        </p:spPr>
        <p:txBody>
          <a:bodyPr wrap="none" rtlCol="0">
            <a:spAutoFit/>
          </a:bodyPr>
          <a:lstStyle/>
          <a:p>
            <a:r>
              <a:rPr lang="en-US" dirty="0"/>
              <a:t>8 top level </a:t>
            </a:r>
          </a:p>
          <a:p>
            <a:r>
              <a:rPr lang="en-US" dirty="0"/>
              <a:t>product &amp; system properties</a:t>
            </a:r>
          </a:p>
        </p:txBody>
      </p:sp>
      <p:sp>
        <p:nvSpPr>
          <p:cNvPr id="11" name="Textfeld 10">
            <a:extLst>
              <a:ext uri="{FF2B5EF4-FFF2-40B4-BE49-F238E27FC236}">
                <a16:creationId xmlns:a16="http://schemas.microsoft.com/office/drawing/2014/main" id="{6A0CF972-9BE6-4855-C3D4-ADDC8BEA340C}"/>
              </a:ext>
            </a:extLst>
          </p:cNvPr>
          <p:cNvSpPr txBox="1"/>
          <p:nvPr/>
        </p:nvSpPr>
        <p:spPr>
          <a:xfrm>
            <a:off x="434340" y="3938389"/>
            <a:ext cx="1989006" cy="369332"/>
          </a:xfrm>
          <a:prstGeom prst="rect">
            <a:avLst/>
          </a:prstGeom>
          <a:noFill/>
        </p:spPr>
        <p:txBody>
          <a:bodyPr wrap="none" rtlCol="0">
            <a:spAutoFit/>
          </a:bodyPr>
          <a:lstStyle/>
          <a:p>
            <a:r>
              <a:rPr lang="en-US" dirty="0"/>
              <a:t>Up to 130 Qualities</a:t>
            </a:r>
          </a:p>
        </p:txBody>
      </p:sp>
      <p:sp>
        <p:nvSpPr>
          <p:cNvPr id="13" name="Textfeld 12">
            <a:extLst>
              <a:ext uri="{FF2B5EF4-FFF2-40B4-BE49-F238E27FC236}">
                <a16:creationId xmlns:a16="http://schemas.microsoft.com/office/drawing/2014/main" id="{3ADBA794-B3AB-9A16-2203-EB713BA2F884}"/>
              </a:ext>
            </a:extLst>
          </p:cNvPr>
          <p:cNvSpPr txBox="1"/>
          <p:nvPr/>
        </p:nvSpPr>
        <p:spPr>
          <a:xfrm rot="16200000">
            <a:off x="3631929" y="2927595"/>
            <a:ext cx="952505" cy="261610"/>
          </a:xfrm>
          <a:prstGeom prst="rect">
            <a:avLst/>
          </a:prstGeom>
          <a:noFill/>
        </p:spPr>
        <p:txBody>
          <a:bodyPr wrap="none" rtlCol="0">
            <a:spAutoFit/>
          </a:bodyPr>
          <a:lstStyle/>
          <a:p>
            <a:r>
              <a:rPr lang="en-US" sz="1100" dirty="0"/>
              <a:t>categorized &gt;</a:t>
            </a:r>
          </a:p>
        </p:txBody>
      </p:sp>
      <p:sp>
        <p:nvSpPr>
          <p:cNvPr id="14" name="Rechteck 13">
            <a:extLst>
              <a:ext uri="{FF2B5EF4-FFF2-40B4-BE49-F238E27FC236}">
                <a16:creationId xmlns:a16="http://schemas.microsoft.com/office/drawing/2014/main" id="{D124FEF7-7454-416C-8781-DA12BF32D1AD}"/>
              </a:ext>
            </a:extLst>
          </p:cNvPr>
          <p:cNvSpPr/>
          <p:nvPr/>
        </p:nvSpPr>
        <p:spPr>
          <a:xfrm>
            <a:off x="6437588" y="3689681"/>
            <a:ext cx="1440180"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Quality Requirement</a:t>
            </a:r>
          </a:p>
        </p:txBody>
      </p:sp>
      <p:sp>
        <p:nvSpPr>
          <p:cNvPr id="3" name="Textfeld 2">
            <a:extLst>
              <a:ext uri="{FF2B5EF4-FFF2-40B4-BE49-F238E27FC236}">
                <a16:creationId xmlns:a16="http://schemas.microsoft.com/office/drawing/2014/main" id="{99263D0E-0788-C0CC-7BD3-364F235A6B95}"/>
              </a:ext>
            </a:extLst>
          </p:cNvPr>
          <p:cNvSpPr txBox="1"/>
          <p:nvPr/>
        </p:nvSpPr>
        <p:spPr>
          <a:xfrm>
            <a:off x="6266605" y="1703824"/>
            <a:ext cx="5120761" cy="646331"/>
          </a:xfrm>
          <a:prstGeom prst="rect">
            <a:avLst/>
          </a:prstGeom>
          <a:solidFill>
            <a:schemeClr val="accent2">
              <a:lumMod val="20000"/>
              <a:lumOff val="80000"/>
            </a:schemeClr>
          </a:solidFill>
        </p:spPr>
        <p:txBody>
          <a:bodyPr wrap="none" rtlCol="0">
            <a:spAutoFit/>
          </a:bodyPr>
          <a:lstStyle/>
          <a:p>
            <a:r>
              <a:rPr lang="en-US" dirty="0"/>
              <a:t>System Property is  better then “Quality properties”, </a:t>
            </a:r>
          </a:p>
          <a:p>
            <a:r>
              <a:rPr lang="en-US" dirty="0"/>
              <a:t>which is on the website</a:t>
            </a:r>
          </a:p>
        </p:txBody>
      </p:sp>
      <p:cxnSp>
        <p:nvCxnSpPr>
          <p:cNvPr id="12" name="Gerade Verbindung mit Pfeil 11">
            <a:extLst>
              <a:ext uri="{FF2B5EF4-FFF2-40B4-BE49-F238E27FC236}">
                <a16:creationId xmlns:a16="http://schemas.microsoft.com/office/drawing/2014/main" id="{C85A8E0B-C6F9-BF7E-812D-22FF84853AB2}"/>
              </a:ext>
            </a:extLst>
          </p:cNvPr>
          <p:cNvCxnSpPr>
            <a:stCxn id="3" idx="1"/>
          </p:cNvCxnSpPr>
          <p:nvPr/>
        </p:nvCxnSpPr>
        <p:spPr>
          <a:xfrm flipH="1" flipV="1">
            <a:off x="5052060" y="1888490"/>
            <a:ext cx="1214545"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7EF64D0-58E0-4039-F130-5DA927497040}"/>
              </a:ext>
            </a:extLst>
          </p:cNvPr>
          <p:cNvSpPr txBox="1"/>
          <p:nvPr/>
        </p:nvSpPr>
        <p:spPr>
          <a:xfrm>
            <a:off x="1864603" y="5506164"/>
            <a:ext cx="9558963" cy="1200329"/>
          </a:xfrm>
          <a:prstGeom prst="rect">
            <a:avLst/>
          </a:prstGeom>
          <a:solidFill>
            <a:schemeClr val="accent2">
              <a:lumMod val="20000"/>
              <a:lumOff val="80000"/>
            </a:schemeClr>
          </a:solidFill>
        </p:spPr>
        <p:txBody>
          <a:bodyPr wrap="none" rtlCol="0">
            <a:spAutoFit/>
          </a:bodyPr>
          <a:lstStyle/>
          <a:p>
            <a:r>
              <a:rPr lang="en-US" dirty="0"/>
              <a:t>I still struggle with “</a:t>
            </a:r>
            <a:r>
              <a:rPr lang="en-US" dirty="0" err="1"/>
              <a:t>xyz</a:t>
            </a:r>
            <a:r>
              <a:rPr lang="en-US" dirty="0"/>
              <a:t> is a quality”.</a:t>
            </a:r>
          </a:p>
          <a:p>
            <a:r>
              <a:rPr lang="en-US" dirty="0"/>
              <a:t>I would like to add a word like “quality concern”, “quality aspect”, “quality factor”, “quality attribute”</a:t>
            </a:r>
          </a:p>
          <a:p>
            <a:r>
              <a:rPr lang="en-US" dirty="0"/>
              <a:t>(but I do not like any of these word good enough.</a:t>
            </a:r>
          </a:p>
          <a:p>
            <a:r>
              <a:rPr lang="en-US" dirty="0"/>
              <a:t>Maybe “</a:t>
            </a:r>
            <a:r>
              <a:rPr lang="en-US" b="1" dirty="0"/>
              <a:t>specific</a:t>
            </a:r>
            <a:r>
              <a:rPr lang="en-US" dirty="0"/>
              <a:t> quality” or “</a:t>
            </a:r>
            <a:r>
              <a:rPr lang="en-US" b="1" dirty="0"/>
              <a:t>specific</a:t>
            </a:r>
            <a:r>
              <a:rPr lang="en-US" dirty="0"/>
              <a:t> quality property” is a better choice</a:t>
            </a:r>
          </a:p>
        </p:txBody>
      </p:sp>
      <p:cxnSp>
        <p:nvCxnSpPr>
          <p:cNvPr id="16" name="Gerade Verbindung mit Pfeil 15">
            <a:extLst>
              <a:ext uri="{FF2B5EF4-FFF2-40B4-BE49-F238E27FC236}">
                <a16:creationId xmlns:a16="http://schemas.microsoft.com/office/drawing/2014/main" id="{4293D81C-88B1-D735-E6E3-EFC1AE68F99C}"/>
              </a:ext>
            </a:extLst>
          </p:cNvPr>
          <p:cNvCxnSpPr>
            <a:cxnSpLocks/>
            <a:endCxn id="5" idx="2"/>
          </p:cNvCxnSpPr>
          <p:nvPr/>
        </p:nvCxnSpPr>
        <p:spPr>
          <a:xfrm flipV="1">
            <a:off x="4331970" y="4563110"/>
            <a:ext cx="0" cy="94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C3EADDFD-6BA4-D80E-D943-AD882F4CDAC8}"/>
              </a:ext>
            </a:extLst>
          </p:cNvPr>
          <p:cNvCxnSpPr>
            <a:cxnSpLocks/>
            <a:endCxn id="14" idx="3"/>
          </p:cNvCxnSpPr>
          <p:nvPr/>
        </p:nvCxnSpPr>
        <p:spPr>
          <a:xfrm flipH="1">
            <a:off x="7877768" y="3938389"/>
            <a:ext cx="949217" cy="19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DD7AFCF6-3D5A-743B-2573-9C299E29682C}"/>
              </a:ext>
            </a:extLst>
          </p:cNvPr>
          <p:cNvSpPr txBox="1"/>
          <p:nvPr/>
        </p:nvSpPr>
        <p:spPr>
          <a:xfrm>
            <a:off x="8707193" y="2594471"/>
            <a:ext cx="3119943" cy="2585323"/>
          </a:xfrm>
          <a:prstGeom prst="rect">
            <a:avLst/>
          </a:prstGeom>
          <a:solidFill>
            <a:schemeClr val="accent2">
              <a:lumMod val="20000"/>
              <a:lumOff val="80000"/>
            </a:schemeClr>
          </a:solidFill>
        </p:spPr>
        <p:txBody>
          <a:bodyPr wrap="square" rtlCol="0">
            <a:spAutoFit/>
          </a:bodyPr>
          <a:lstStyle/>
          <a:p>
            <a:r>
              <a:rPr lang="en-US" dirty="0"/>
              <a:t>Q42 covers more than the traditional quality requirements, since it includes functionality and constraints.</a:t>
            </a:r>
          </a:p>
          <a:p>
            <a:r>
              <a:rPr lang="en-US" dirty="0"/>
              <a:t>Therefore, the name is misleading in comparison to other models. Maybe just drop the word “quality and only use “example requirements”</a:t>
            </a:r>
          </a:p>
        </p:txBody>
      </p:sp>
    </p:spTree>
    <p:extLst>
      <p:ext uri="{BB962C8B-B14F-4D97-AF65-F5344CB8AC3E}">
        <p14:creationId xmlns:p14="http://schemas.microsoft.com/office/powerpoint/2010/main" val="177439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4DCC0CF9-49E5-F5A4-3C29-80B23614D48F}"/>
              </a:ext>
            </a:extLst>
          </p:cNvPr>
          <p:cNvSpPr/>
          <p:nvPr/>
        </p:nvSpPr>
        <p:spPr>
          <a:xfrm>
            <a:off x="6339840" y="5189220"/>
            <a:ext cx="2885440" cy="106489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Process Requirements</a:t>
            </a:r>
          </a:p>
        </p:txBody>
      </p:sp>
      <p:sp>
        <p:nvSpPr>
          <p:cNvPr id="11" name="Rechteck 10">
            <a:extLst>
              <a:ext uri="{FF2B5EF4-FFF2-40B4-BE49-F238E27FC236}">
                <a16:creationId xmlns:a16="http://schemas.microsoft.com/office/drawing/2014/main" id="{E952D28A-F431-2917-493A-CA8288E92D52}"/>
              </a:ext>
            </a:extLst>
          </p:cNvPr>
          <p:cNvSpPr/>
          <p:nvPr/>
        </p:nvSpPr>
        <p:spPr>
          <a:xfrm>
            <a:off x="6339840" y="341376"/>
            <a:ext cx="2885440" cy="47426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System/Product Requirements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 name="Titel 1">
            <a:extLst>
              <a:ext uri="{FF2B5EF4-FFF2-40B4-BE49-F238E27FC236}">
                <a16:creationId xmlns:a16="http://schemas.microsoft.com/office/drawing/2014/main" id="{0E42E163-23DD-71ED-BB51-68141C31BFB1}"/>
              </a:ext>
            </a:extLst>
          </p:cNvPr>
          <p:cNvSpPr>
            <a:spLocks noGrp="1"/>
          </p:cNvSpPr>
          <p:nvPr>
            <p:ph type="title"/>
          </p:nvPr>
        </p:nvSpPr>
        <p:spPr>
          <a:xfrm>
            <a:off x="838200" y="190232"/>
            <a:ext cx="10515600" cy="623239"/>
          </a:xfrm>
        </p:spPr>
        <p:txBody>
          <a:bodyPr>
            <a:normAutofit fontScale="90000"/>
          </a:bodyPr>
          <a:lstStyle/>
          <a:p>
            <a:r>
              <a:rPr lang="en-US" dirty="0"/>
              <a:t>Q42 and Requirements</a:t>
            </a:r>
          </a:p>
        </p:txBody>
      </p:sp>
      <p:sp>
        <p:nvSpPr>
          <p:cNvPr id="3" name="Rechteck 2">
            <a:extLst>
              <a:ext uri="{FF2B5EF4-FFF2-40B4-BE49-F238E27FC236}">
                <a16:creationId xmlns:a16="http://schemas.microsoft.com/office/drawing/2014/main" id="{3A8083B8-99D7-2BDB-CE59-E0F9E99DB09D}"/>
              </a:ext>
            </a:extLst>
          </p:cNvPr>
          <p:cNvSpPr/>
          <p:nvPr/>
        </p:nvSpPr>
        <p:spPr>
          <a:xfrm>
            <a:off x="105410" y="3348990"/>
            <a:ext cx="1030121"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4" name="Rechteck 3">
            <a:extLst>
              <a:ext uri="{FF2B5EF4-FFF2-40B4-BE49-F238E27FC236}">
                <a16:creationId xmlns:a16="http://schemas.microsoft.com/office/drawing/2014/main" id="{DEE54120-48F2-6EF6-C219-C7B4D257E795}"/>
              </a:ext>
            </a:extLst>
          </p:cNvPr>
          <p:cNvSpPr/>
          <p:nvPr/>
        </p:nvSpPr>
        <p:spPr>
          <a:xfrm>
            <a:off x="2246630" y="1244084"/>
            <a:ext cx="144018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level)</a:t>
            </a:r>
          </a:p>
          <a:p>
            <a:pPr algn="ctr"/>
            <a:r>
              <a:rPr lang="en-US" dirty="0"/>
              <a:t>PROPERTY</a:t>
            </a:r>
          </a:p>
        </p:txBody>
      </p:sp>
      <p:sp>
        <p:nvSpPr>
          <p:cNvPr id="5" name="Rechteck 4">
            <a:extLst>
              <a:ext uri="{FF2B5EF4-FFF2-40B4-BE49-F238E27FC236}">
                <a16:creationId xmlns:a16="http://schemas.microsoft.com/office/drawing/2014/main" id="{9FE23E0B-BB5B-4E79-E8FD-EEA16E46817D}"/>
              </a:ext>
            </a:extLst>
          </p:cNvPr>
          <p:cNvSpPr/>
          <p:nvPr/>
        </p:nvSpPr>
        <p:spPr>
          <a:xfrm>
            <a:off x="2162014" y="3391027"/>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Quality Property</a:t>
            </a:r>
          </a:p>
        </p:txBody>
      </p:sp>
      <p:sp>
        <p:nvSpPr>
          <p:cNvPr id="12" name="Rechteck 11">
            <a:extLst>
              <a:ext uri="{FF2B5EF4-FFF2-40B4-BE49-F238E27FC236}">
                <a16:creationId xmlns:a16="http://schemas.microsoft.com/office/drawing/2014/main" id="{0B11B728-B159-1C8C-D0A7-B8A915DCFC23}"/>
              </a:ext>
            </a:extLst>
          </p:cNvPr>
          <p:cNvSpPr/>
          <p:nvPr/>
        </p:nvSpPr>
        <p:spPr>
          <a:xfrm>
            <a:off x="2162014" y="5173861"/>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Requirements</a:t>
            </a:r>
          </a:p>
        </p:txBody>
      </p:sp>
      <p:cxnSp>
        <p:nvCxnSpPr>
          <p:cNvPr id="14" name="Gerade Verbindung 13">
            <a:extLst>
              <a:ext uri="{FF2B5EF4-FFF2-40B4-BE49-F238E27FC236}">
                <a16:creationId xmlns:a16="http://schemas.microsoft.com/office/drawing/2014/main" id="{3B282471-FCA3-0B6B-5FF8-196E057D7941}"/>
              </a:ext>
            </a:extLst>
          </p:cNvPr>
          <p:cNvCxnSpPr>
            <a:cxnSpLocks/>
            <a:stCxn id="3" idx="3"/>
            <a:endCxn id="4" idx="1"/>
          </p:cNvCxnSpPr>
          <p:nvPr/>
        </p:nvCxnSpPr>
        <p:spPr>
          <a:xfrm flipV="1">
            <a:off x="1135531" y="1598414"/>
            <a:ext cx="1111099" cy="219063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9AF44F2-3507-B303-38E5-4B7CD458749C}"/>
              </a:ext>
            </a:extLst>
          </p:cNvPr>
          <p:cNvSpPr txBox="1"/>
          <p:nvPr/>
        </p:nvSpPr>
        <p:spPr>
          <a:xfrm rot="17532564">
            <a:off x="1087983" y="2641255"/>
            <a:ext cx="1059906" cy="246221"/>
          </a:xfrm>
          <a:prstGeom prst="rect">
            <a:avLst/>
          </a:prstGeom>
          <a:noFill/>
        </p:spPr>
        <p:txBody>
          <a:bodyPr wrap="none" rtlCol="0">
            <a:spAutoFit/>
          </a:bodyPr>
          <a:lstStyle/>
          <a:p>
            <a:r>
              <a:rPr lang="en-US" sz="1000" dirty="0"/>
              <a:t>structured into &gt;</a:t>
            </a:r>
          </a:p>
        </p:txBody>
      </p:sp>
      <p:sp>
        <p:nvSpPr>
          <p:cNvPr id="16" name="Textfeld 15">
            <a:extLst>
              <a:ext uri="{FF2B5EF4-FFF2-40B4-BE49-F238E27FC236}">
                <a16:creationId xmlns:a16="http://schemas.microsoft.com/office/drawing/2014/main" id="{0E26B928-8B4C-A6D7-2E71-6A8C668103BC}"/>
              </a:ext>
            </a:extLst>
          </p:cNvPr>
          <p:cNvSpPr txBox="1"/>
          <p:nvPr/>
        </p:nvSpPr>
        <p:spPr>
          <a:xfrm>
            <a:off x="1889760" y="1329598"/>
            <a:ext cx="367980" cy="369332"/>
          </a:xfrm>
          <a:prstGeom prst="rect">
            <a:avLst/>
          </a:prstGeom>
          <a:noFill/>
        </p:spPr>
        <p:txBody>
          <a:bodyPr wrap="square" rtlCol="0">
            <a:spAutoFit/>
          </a:bodyPr>
          <a:lstStyle/>
          <a:p>
            <a:r>
              <a:rPr lang="en-US" dirty="0"/>
              <a:t>8</a:t>
            </a:r>
          </a:p>
        </p:txBody>
      </p:sp>
      <p:cxnSp>
        <p:nvCxnSpPr>
          <p:cNvPr id="17" name="Gerade Verbindung 16">
            <a:extLst>
              <a:ext uri="{FF2B5EF4-FFF2-40B4-BE49-F238E27FC236}">
                <a16:creationId xmlns:a16="http://schemas.microsoft.com/office/drawing/2014/main" id="{23892B28-0DB1-E95B-F44F-C3D42C87CD05}"/>
              </a:ext>
            </a:extLst>
          </p:cNvPr>
          <p:cNvCxnSpPr>
            <a:cxnSpLocks/>
            <a:endCxn id="5" idx="0"/>
          </p:cNvCxnSpPr>
          <p:nvPr/>
        </p:nvCxnSpPr>
        <p:spPr>
          <a:xfrm flipH="1">
            <a:off x="2918062" y="1802368"/>
            <a:ext cx="48658" cy="158865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4B768FF-0887-A72F-955C-76F6052E64C2}"/>
              </a:ext>
            </a:extLst>
          </p:cNvPr>
          <p:cNvSpPr txBox="1"/>
          <p:nvPr/>
        </p:nvSpPr>
        <p:spPr>
          <a:xfrm>
            <a:off x="2920420" y="1919718"/>
            <a:ext cx="534121" cy="369332"/>
          </a:xfrm>
          <a:prstGeom prst="rect">
            <a:avLst/>
          </a:prstGeom>
          <a:noFill/>
        </p:spPr>
        <p:txBody>
          <a:bodyPr wrap="none" rtlCol="0">
            <a:spAutoFit/>
          </a:bodyPr>
          <a:lstStyle/>
          <a:p>
            <a:r>
              <a:rPr lang="en-US" dirty="0"/>
              <a:t>1..6</a:t>
            </a:r>
          </a:p>
        </p:txBody>
      </p:sp>
      <p:sp>
        <p:nvSpPr>
          <p:cNvPr id="19" name="Textfeld 18">
            <a:extLst>
              <a:ext uri="{FF2B5EF4-FFF2-40B4-BE49-F238E27FC236}">
                <a16:creationId xmlns:a16="http://schemas.microsoft.com/office/drawing/2014/main" id="{8ABC9383-7407-365E-7638-87BE3B930F87}"/>
              </a:ext>
            </a:extLst>
          </p:cNvPr>
          <p:cNvSpPr txBox="1"/>
          <p:nvPr/>
        </p:nvSpPr>
        <p:spPr>
          <a:xfrm>
            <a:off x="2931722" y="3116870"/>
            <a:ext cx="300082" cy="369332"/>
          </a:xfrm>
          <a:prstGeom prst="rect">
            <a:avLst/>
          </a:prstGeom>
          <a:noFill/>
        </p:spPr>
        <p:txBody>
          <a:bodyPr wrap="none" rtlCol="0">
            <a:spAutoFit/>
          </a:bodyPr>
          <a:lstStyle/>
          <a:p>
            <a:r>
              <a:rPr lang="en-US" dirty="0"/>
              <a:t>*</a:t>
            </a:r>
          </a:p>
        </p:txBody>
      </p:sp>
      <p:sp>
        <p:nvSpPr>
          <p:cNvPr id="20" name="Textfeld 19">
            <a:extLst>
              <a:ext uri="{FF2B5EF4-FFF2-40B4-BE49-F238E27FC236}">
                <a16:creationId xmlns:a16="http://schemas.microsoft.com/office/drawing/2014/main" id="{0E1E870E-71DF-3139-F8BC-D05D37E417CA}"/>
              </a:ext>
            </a:extLst>
          </p:cNvPr>
          <p:cNvSpPr txBox="1"/>
          <p:nvPr/>
        </p:nvSpPr>
        <p:spPr>
          <a:xfrm rot="16200000">
            <a:off x="2329110" y="2561211"/>
            <a:ext cx="952505" cy="261610"/>
          </a:xfrm>
          <a:prstGeom prst="rect">
            <a:avLst/>
          </a:prstGeom>
          <a:noFill/>
        </p:spPr>
        <p:txBody>
          <a:bodyPr wrap="none" rtlCol="0">
            <a:spAutoFit/>
          </a:bodyPr>
          <a:lstStyle/>
          <a:p>
            <a:r>
              <a:rPr lang="en-US" sz="1100" dirty="0"/>
              <a:t>categorized &gt;</a:t>
            </a:r>
          </a:p>
        </p:txBody>
      </p:sp>
      <p:cxnSp>
        <p:nvCxnSpPr>
          <p:cNvPr id="24" name="Gerade Verbindung 23">
            <a:extLst>
              <a:ext uri="{FF2B5EF4-FFF2-40B4-BE49-F238E27FC236}">
                <a16:creationId xmlns:a16="http://schemas.microsoft.com/office/drawing/2014/main" id="{99E25DF1-B862-2EE1-38C7-A56D438AFE25}"/>
              </a:ext>
            </a:extLst>
          </p:cNvPr>
          <p:cNvCxnSpPr>
            <a:cxnSpLocks/>
            <a:stCxn id="5" idx="3"/>
            <a:endCxn id="11" idx="1"/>
          </p:cNvCxnSpPr>
          <p:nvPr/>
        </p:nvCxnSpPr>
        <p:spPr>
          <a:xfrm flipV="1">
            <a:off x="3674110" y="2712720"/>
            <a:ext cx="2665730" cy="111836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7389C2A-D95A-ADC6-61E3-13F73496DF11}"/>
              </a:ext>
            </a:extLst>
          </p:cNvPr>
          <p:cNvSpPr txBox="1"/>
          <p:nvPr/>
        </p:nvSpPr>
        <p:spPr>
          <a:xfrm rot="20247896">
            <a:off x="4294705" y="3062897"/>
            <a:ext cx="1032655" cy="246221"/>
          </a:xfrm>
          <a:prstGeom prst="rect">
            <a:avLst/>
          </a:prstGeom>
          <a:noFill/>
        </p:spPr>
        <p:txBody>
          <a:bodyPr wrap="none" rtlCol="0">
            <a:spAutoFit/>
          </a:bodyPr>
          <a:lstStyle/>
          <a:p>
            <a:r>
              <a:rPr lang="en-US" sz="1000" dirty="0"/>
              <a:t>help to define &gt;</a:t>
            </a:r>
          </a:p>
        </p:txBody>
      </p:sp>
      <p:grpSp>
        <p:nvGrpSpPr>
          <p:cNvPr id="28" name="Gruppieren 27">
            <a:extLst>
              <a:ext uri="{FF2B5EF4-FFF2-40B4-BE49-F238E27FC236}">
                <a16:creationId xmlns:a16="http://schemas.microsoft.com/office/drawing/2014/main" id="{E78FF2B5-4047-B5CB-D94D-A3121B220E03}"/>
              </a:ext>
            </a:extLst>
          </p:cNvPr>
          <p:cNvGrpSpPr/>
          <p:nvPr/>
        </p:nvGrpSpPr>
        <p:grpSpPr>
          <a:xfrm>
            <a:off x="7094220" y="1442085"/>
            <a:ext cx="4522470" cy="4080510"/>
            <a:chOff x="7094220" y="1442085"/>
            <a:chExt cx="4522470" cy="4080510"/>
          </a:xfrm>
        </p:grpSpPr>
        <p:sp>
          <p:nvSpPr>
            <p:cNvPr id="29" name="Rechteck 28">
              <a:extLst>
                <a:ext uri="{FF2B5EF4-FFF2-40B4-BE49-F238E27FC236}">
                  <a16:creationId xmlns:a16="http://schemas.microsoft.com/office/drawing/2014/main" id="{C3CE17A4-0AEB-9271-31C0-50F53DDCF4C8}"/>
                </a:ext>
              </a:extLst>
            </p:cNvPr>
            <p:cNvSpPr/>
            <p:nvPr/>
          </p:nvSpPr>
          <p:spPr>
            <a:xfrm>
              <a:off x="9845040" y="2903220"/>
              <a:ext cx="1771650"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a:t>
              </a:r>
            </a:p>
          </p:txBody>
        </p:sp>
        <p:sp>
          <p:nvSpPr>
            <p:cNvPr id="30" name="Rechteck 29">
              <a:extLst>
                <a:ext uri="{FF2B5EF4-FFF2-40B4-BE49-F238E27FC236}">
                  <a16:creationId xmlns:a16="http://schemas.microsoft.com/office/drawing/2014/main" id="{2F98A80C-D55B-7CE4-2212-446E028267F2}"/>
                </a:ext>
              </a:extLst>
            </p:cNvPr>
            <p:cNvSpPr/>
            <p:nvPr/>
          </p:nvSpPr>
          <p:spPr>
            <a:xfrm>
              <a:off x="7094220" y="1442085"/>
              <a:ext cx="1771650"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a:t>
              </a:r>
            </a:p>
            <a:p>
              <a:pPr algn="ctr"/>
              <a:r>
                <a:rPr lang="en-US" dirty="0"/>
                <a:t>Requirements</a:t>
              </a:r>
            </a:p>
          </p:txBody>
        </p:sp>
        <p:sp>
          <p:nvSpPr>
            <p:cNvPr id="31" name="Rechteck 30">
              <a:extLst>
                <a:ext uri="{FF2B5EF4-FFF2-40B4-BE49-F238E27FC236}">
                  <a16:creationId xmlns:a16="http://schemas.microsoft.com/office/drawing/2014/main" id="{E1BE9E2B-FE6A-CBCA-E7D9-182C55736C2E}"/>
                </a:ext>
              </a:extLst>
            </p:cNvPr>
            <p:cNvSpPr/>
            <p:nvPr/>
          </p:nvSpPr>
          <p:spPr>
            <a:xfrm>
              <a:off x="7138035" y="4471035"/>
              <a:ext cx="1771650"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Constraints</a:t>
              </a:r>
            </a:p>
          </p:txBody>
        </p:sp>
        <p:sp>
          <p:nvSpPr>
            <p:cNvPr id="32" name="Rechteck 31">
              <a:extLst>
                <a:ext uri="{FF2B5EF4-FFF2-40B4-BE49-F238E27FC236}">
                  <a16:creationId xmlns:a16="http://schemas.microsoft.com/office/drawing/2014/main" id="{19F8A529-8873-C2AA-AB9D-E489A69C49F9}"/>
                </a:ext>
              </a:extLst>
            </p:cNvPr>
            <p:cNvSpPr/>
            <p:nvPr/>
          </p:nvSpPr>
          <p:spPr>
            <a:xfrm>
              <a:off x="7094220" y="2914650"/>
              <a:ext cx="1771650"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a:p>
              <a:pPr algn="ctr"/>
              <a:r>
                <a:rPr lang="en-US" dirty="0"/>
                <a:t>Requirements</a:t>
              </a:r>
            </a:p>
          </p:txBody>
        </p:sp>
        <p:sp>
          <p:nvSpPr>
            <p:cNvPr id="33" name="Dreieck 32">
              <a:extLst>
                <a:ext uri="{FF2B5EF4-FFF2-40B4-BE49-F238E27FC236}">
                  <a16:creationId xmlns:a16="http://schemas.microsoft.com/office/drawing/2014/main" id="{4F1F015B-E5B2-1E36-B19E-FA3C4167ACC8}"/>
                </a:ext>
              </a:extLst>
            </p:cNvPr>
            <p:cNvSpPr/>
            <p:nvPr/>
          </p:nvSpPr>
          <p:spPr>
            <a:xfrm rot="5400000">
              <a:off x="9581320" y="3279913"/>
              <a:ext cx="258417" cy="258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Gerade Verbindung 33">
              <a:extLst>
                <a:ext uri="{FF2B5EF4-FFF2-40B4-BE49-F238E27FC236}">
                  <a16:creationId xmlns:a16="http://schemas.microsoft.com/office/drawing/2014/main" id="{78EE245C-BE75-82B0-C457-EE7F3729D720}"/>
                </a:ext>
              </a:extLst>
            </p:cNvPr>
            <p:cNvCxnSpPr>
              <a:stCxn id="30" idx="3"/>
              <a:endCxn id="33" idx="3"/>
            </p:cNvCxnSpPr>
            <p:nvPr/>
          </p:nvCxnSpPr>
          <p:spPr>
            <a:xfrm>
              <a:off x="8865870" y="1967865"/>
              <a:ext cx="715450" cy="1441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34">
              <a:extLst>
                <a:ext uri="{FF2B5EF4-FFF2-40B4-BE49-F238E27FC236}">
                  <a16:creationId xmlns:a16="http://schemas.microsoft.com/office/drawing/2014/main" id="{1275A0B9-038F-4157-136F-28CFFF367101}"/>
                </a:ext>
              </a:extLst>
            </p:cNvPr>
            <p:cNvCxnSpPr>
              <a:cxnSpLocks/>
              <a:stCxn id="32" idx="3"/>
              <a:endCxn id="33" idx="3"/>
            </p:cNvCxnSpPr>
            <p:nvPr/>
          </p:nvCxnSpPr>
          <p:spPr>
            <a:xfrm flipV="1">
              <a:off x="8865870" y="3409122"/>
              <a:ext cx="715450" cy="31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Gerade Verbindung 35">
              <a:extLst>
                <a:ext uri="{FF2B5EF4-FFF2-40B4-BE49-F238E27FC236}">
                  <a16:creationId xmlns:a16="http://schemas.microsoft.com/office/drawing/2014/main" id="{7D8A4220-B7C1-2853-2B24-81C53B33B687}"/>
                </a:ext>
              </a:extLst>
            </p:cNvPr>
            <p:cNvCxnSpPr>
              <a:cxnSpLocks/>
              <a:stCxn id="31" idx="3"/>
              <a:endCxn id="33" idx="3"/>
            </p:cNvCxnSpPr>
            <p:nvPr/>
          </p:nvCxnSpPr>
          <p:spPr>
            <a:xfrm flipV="1">
              <a:off x="8909685" y="3409122"/>
              <a:ext cx="671635" cy="158769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8" name="Gerade Verbindung 37">
            <a:extLst>
              <a:ext uri="{FF2B5EF4-FFF2-40B4-BE49-F238E27FC236}">
                <a16:creationId xmlns:a16="http://schemas.microsoft.com/office/drawing/2014/main" id="{77B7BC15-664D-AE64-9FEA-1B90983F269A}"/>
              </a:ext>
            </a:extLst>
          </p:cNvPr>
          <p:cNvCxnSpPr>
            <a:cxnSpLocks/>
          </p:cNvCxnSpPr>
          <p:nvPr/>
        </p:nvCxnSpPr>
        <p:spPr>
          <a:xfrm flipV="1">
            <a:off x="3717925" y="4471035"/>
            <a:ext cx="2609215" cy="10849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712EC9ED-9B15-2F5D-F028-646D58FA40C5}"/>
              </a:ext>
            </a:extLst>
          </p:cNvPr>
          <p:cNvSpPr txBox="1"/>
          <p:nvPr/>
        </p:nvSpPr>
        <p:spPr>
          <a:xfrm rot="20247896">
            <a:off x="4299773" y="4807178"/>
            <a:ext cx="1104790" cy="246221"/>
          </a:xfrm>
          <a:prstGeom prst="rect">
            <a:avLst/>
          </a:prstGeom>
          <a:noFill/>
        </p:spPr>
        <p:txBody>
          <a:bodyPr wrap="none" rtlCol="0">
            <a:spAutoFit/>
          </a:bodyPr>
          <a:lstStyle/>
          <a:p>
            <a:r>
              <a:rPr lang="en-US" sz="1000" dirty="0"/>
              <a:t>are examples of &gt;</a:t>
            </a:r>
          </a:p>
        </p:txBody>
      </p:sp>
      <p:cxnSp>
        <p:nvCxnSpPr>
          <p:cNvPr id="42" name="Gerade Verbindung 41">
            <a:extLst>
              <a:ext uri="{FF2B5EF4-FFF2-40B4-BE49-F238E27FC236}">
                <a16:creationId xmlns:a16="http://schemas.microsoft.com/office/drawing/2014/main" id="{9917DC4C-C279-DBFE-C00E-58D33C2AC9CA}"/>
              </a:ext>
            </a:extLst>
          </p:cNvPr>
          <p:cNvCxnSpPr>
            <a:cxnSpLocks/>
            <a:stCxn id="5" idx="2"/>
            <a:endCxn id="12" idx="0"/>
          </p:cNvCxnSpPr>
          <p:nvPr/>
        </p:nvCxnSpPr>
        <p:spPr>
          <a:xfrm>
            <a:off x="2918062" y="4271137"/>
            <a:ext cx="0" cy="902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 Verbindung 43">
            <a:extLst>
              <a:ext uri="{FF2B5EF4-FFF2-40B4-BE49-F238E27FC236}">
                <a16:creationId xmlns:a16="http://schemas.microsoft.com/office/drawing/2014/main" id="{0F7024CD-9AEE-F593-608B-CF0827307067}"/>
              </a:ext>
            </a:extLst>
          </p:cNvPr>
          <p:cNvCxnSpPr>
            <a:cxnSpLocks/>
            <a:stCxn id="3" idx="3"/>
            <a:endCxn id="5" idx="1"/>
          </p:cNvCxnSpPr>
          <p:nvPr/>
        </p:nvCxnSpPr>
        <p:spPr>
          <a:xfrm>
            <a:off x="1135531" y="3789045"/>
            <a:ext cx="1026483" cy="420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9A0BA57-CB5D-F23B-2CF3-2B4DC752B2D9}"/>
              </a:ext>
            </a:extLst>
          </p:cNvPr>
          <p:cNvSpPr txBox="1"/>
          <p:nvPr/>
        </p:nvSpPr>
        <p:spPr>
          <a:xfrm>
            <a:off x="1889911" y="3596878"/>
            <a:ext cx="300082" cy="369332"/>
          </a:xfrm>
          <a:prstGeom prst="rect">
            <a:avLst/>
          </a:prstGeom>
          <a:noFill/>
        </p:spPr>
        <p:txBody>
          <a:bodyPr wrap="none" rtlCol="0">
            <a:spAutoFit/>
          </a:bodyPr>
          <a:lstStyle/>
          <a:p>
            <a:r>
              <a:rPr lang="en-US" dirty="0"/>
              <a:t>*</a:t>
            </a:r>
          </a:p>
        </p:txBody>
      </p:sp>
      <p:sp>
        <p:nvSpPr>
          <p:cNvPr id="22" name="Textfeld 21">
            <a:extLst>
              <a:ext uri="{FF2B5EF4-FFF2-40B4-BE49-F238E27FC236}">
                <a16:creationId xmlns:a16="http://schemas.microsoft.com/office/drawing/2014/main" id="{F30B7C7B-5996-18D8-7180-5FF4F7D68E37}"/>
              </a:ext>
            </a:extLst>
          </p:cNvPr>
          <p:cNvSpPr txBox="1"/>
          <p:nvPr/>
        </p:nvSpPr>
        <p:spPr>
          <a:xfrm>
            <a:off x="1158429" y="3788858"/>
            <a:ext cx="1034257" cy="400110"/>
          </a:xfrm>
          <a:prstGeom prst="rect">
            <a:avLst/>
          </a:prstGeom>
          <a:noFill/>
        </p:spPr>
        <p:txBody>
          <a:bodyPr wrap="none" rtlCol="0">
            <a:spAutoFit/>
          </a:bodyPr>
          <a:lstStyle/>
          <a:p>
            <a:r>
              <a:rPr lang="en-US" sz="1000" dirty="0"/>
              <a:t>pragmatically </a:t>
            </a:r>
          </a:p>
          <a:p>
            <a:r>
              <a:rPr lang="en-US" sz="1000" dirty="0"/>
              <a:t>enumerated as&gt;</a:t>
            </a:r>
          </a:p>
        </p:txBody>
      </p:sp>
      <p:sp>
        <p:nvSpPr>
          <p:cNvPr id="27" name="Textfeld 26">
            <a:extLst>
              <a:ext uri="{FF2B5EF4-FFF2-40B4-BE49-F238E27FC236}">
                <a16:creationId xmlns:a16="http://schemas.microsoft.com/office/drawing/2014/main" id="{FA21BFB3-A89D-844D-8BBC-3D132F37ED07}"/>
              </a:ext>
            </a:extLst>
          </p:cNvPr>
          <p:cNvSpPr txBox="1"/>
          <p:nvPr/>
        </p:nvSpPr>
        <p:spPr>
          <a:xfrm>
            <a:off x="2377591" y="4828849"/>
            <a:ext cx="534121" cy="369332"/>
          </a:xfrm>
          <a:prstGeom prst="rect">
            <a:avLst/>
          </a:prstGeom>
          <a:noFill/>
        </p:spPr>
        <p:txBody>
          <a:bodyPr wrap="none" rtlCol="0">
            <a:spAutoFit/>
          </a:bodyPr>
          <a:lstStyle/>
          <a:p>
            <a:r>
              <a:rPr lang="en-US" dirty="0">
                <a:solidFill>
                  <a:srgbClr val="FF0000"/>
                </a:solidFill>
              </a:rPr>
              <a:t>1</a:t>
            </a:r>
            <a:r>
              <a:rPr lang="en-US" dirty="0"/>
              <a:t>..*</a:t>
            </a:r>
          </a:p>
        </p:txBody>
      </p:sp>
      <p:sp>
        <p:nvSpPr>
          <p:cNvPr id="37" name="Textfeld 36">
            <a:extLst>
              <a:ext uri="{FF2B5EF4-FFF2-40B4-BE49-F238E27FC236}">
                <a16:creationId xmlns:a16="http://schemas.microsoft.com/office/drawing/2014/main" id="{B381E577-1BAF-9C3A-99CC-DD761C77E44D}"/>
              </a:ext>
            </a:extLst>
          </p:cNvPr>
          <p:cNvSpPr txBox="1"/>
          <p:nvPr/>
        </p:nvSpPr>
        <p:spPr>
          <a:xfrm rot="5400000">
            <a:off x="2741955" y="2639341"/>
            <a:ext cx="1157689" cy="261610"/>
          </a:xfrm>
          <a:prstGeom prst="rect">
            <a:avLst/>
          </a:prstGeom>
          <a:noFill/>
        </p:spPr>
        <p:txBody>
          <a:bodyPr wrap="none" rtlCol="0">
            <a:spAutoFit/>
          </a:bodyPr>
          <a:lstStyle/>
          <a:p>
            <a:r>
              <a:rPr lang="en-US" sz="1100" dirty="0"/>
              <a:t>help to identify &gt;</a:t>
            </a:r>
          </a:p>
        </p:txBody>
      </p:sp>
    </p:spTree>
    <p:extLst>
      <p:ext uri="{BB962C8B-B14F-4D97-AF65-F5344CB8AC3E}">
        <p14:creationId xmlns:p14="http://schemas.microsoft.com/office/powerpoint/2010/main" val="22648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2E163-23DD-71ED-BB51-68141C31BFB1}"/>
              </a:ext>
            </a:extLst>
          </p:cNvPr>
          <p:cNvSpPr>
            <a:spLocks noGrp="1"/>
          </p:cNvSpPr>
          <p:nvPr>
            <p:ph type="title"/>
          </p:nvPr>
        </p:nvSpPr>
        <p:spPr>
          <a:xfrm>
            <a:off x="594361" y="175238"/>
            <a:ext cx="10515600" cy="623239"/>
          </a:xfrm>
        </p:spPr>
        <p:txBody>
          <a:bodyPr>
            <a:normAutofit fontScale="90000"/>
          </a:bodyPr>
          <a:lstStyle/>
          <a:p>
            <a:r>
              <a:rPr lang="en-US" dirty="0"/>
              <a:t>Q42 METAMODEL</a:t>
            </a:r>
          </a:p>
        </p:txBody>
      </p:sp>
      <p:sp>
        <p:nvSpPr>
          <p:cNvPr id="3" name="Rechteck 2">
            <a:extLst>
              <a:ext uri="{FF2B5EF4-FFF2-40B4-BE49-F238E27FC236}">
                <a16:creationId xmlns:a16="http://schemas.microsoft.com/office/drawing/2014/main" id="{3A8083B8-99D7-2BDB-CE59-E0F9E99DB09D}"/>
              </a:ext>
            </a:extLst>
          </p:cNvPr>
          <p:cNvSpPr/>
          <p:nvPr/>
        </p:nvSpPr>
        <p:spPr>
          <a:xfrm>
            <a:off x="1718922" y="2259076"/>
            <a:ext cx="1030121"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4" name="Rechteck 3">
            <a:extLst>
              <a:ext uri="{FF2B5EF4-FFF2-40B4-BE49-F238E27FC236}">
                <a16:creationId xmlns:a16="http://schemas.microsoft.com/office/drawing/2014/main" id="{DEE54120-48F2-6EF6-C219-C7B4D257E795}"/>
              </a:ext>
            </a:extLst>
          </p:cNvPr>
          <p:cNvSpPr/>
          <p:nvPr/>
        </p:nvSpPr>
        <p:spPr>
          <a:xfrm>
            <a:off x="4323589" y="1088128"/>
            <a:ext cx="144018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level)</a:t>
            </a:r>
          </a:p>
          <a:p>
            <a:pPr algn="ctr"/>
            <a:r>
              <a:rPr lang="en-US" dirty="0">
                <a:solidFill>
                  <a:srgbClr val="FFFF00"/>
                </a:solidFill>
              </a:rPr>
              <a:t>PROPERTY</a:t>
            </a:r>
          </a:p>
        </p:txBody>
      </p:sp>
      <p:sp>
        <p:nvSpPr>
          <p:cNvPr id="5" name="Rechteck 4">
            <a:extLst>
              <a:ext uri="{FF2B5EF4-FFF2-40B4-BE49-F238E27FC236}">
                <a16:creationId xmlns:a16="http://schemas.microsoft.com/office/drawing/2014/main" id="{9FE23E0B-BB5B-4E79-E8FD-EEA16E46817D}"/>
              </a:ext>
            </a:extLst>
          </p:cNvPr>
          <p:cNvSpPr/>
          <p:nvPr/>
        </p:nvSpPr>
        <p:spPr>
          <a:xfrm>
            <a:off x="4238973" y="3235071"/>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a:t>
            </a:r>
            <a:r>
              <a:rPr lang="en-US" dirty="0">
                <a:solidFill>
                  <a:srgbClr val="FFFF00"/>
                </a:solidFill>
              </a:rPr>
              <a:t>Quality </a:t>
            </a:r>
            <a:r>
              <a:rPr lang="en-US" dirty="0"/>
              <a:t>Property</a:t>
            </a:r>
          </a:p>
        </p:txBody>
      </p:sp>
      <p:sp>
        <p:nvSpPr>
          <p:cNvPr id="12" name="Rechteck 11">
            <a:extLst>
              <a:ext uri="{FF2B5EF4-FFF2-40B4-BE49-F238E27FC236}">
                <a16:creationId xmlns:a16="http://schemas.microsoft.com/office/drawing/2014/main" id="{0B11B728-B159-1C8C-D0A7-B8A915DCFC23}"/>
              </a:ext>
            </a:extLst>
          </p:cNvPr>
          <p:cNvSpPr/>
          <p:nvPr/>
        </p:nvSpPr>
        <p:spPr>
          <a:xfrm>
            <a:off x="4273552" y="5629084"/>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Example </a:t>
            </a:r>
            <a:r>
              <a:rPr lang="en-US" dirty="0"/>
              <a:t>Requirements</a:t>
            </a:r>
          </a:p>
        </p:txBody>
      </p:sp>
      <p:cxnSp>
        <p:nvCxnSpPr>
          <p:cNvPr id="14" name="Gerade Verbindung 13">
            <a:extLst>
              <a:ext uri="{FF2B5EF4-FFF2-40B4-BE49-F238E27FC236}">
                <a16:creationId xmlns:a16="http://schemas.microsoft.com/office/drawing/2014/main" id="{3B282471-FCA3-0B6B-5FF8-196E057D7941}"/>
              </a:ext>
            </a:extLst>
          </p:cNvPr>
          <p:cNvCxnSpPr>
            <a:cxnSpLocks/>
            <a:stCxn id="3" idx="3"/>
            <a:endCxn id="4" idx="1"/>
          </p:cNvCxnSpPr>
          <p:nvPr/>
        </p:nvCxnSpPr>
        <p:spPr>
          <a:xfrm flipV="1">
            <a:off x="2749043" y="1442458"/>
            <a:ext cx="1574546" cy="125667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9AF44F2-3507-B303-38E5-4B7CD458749C}"/>
              </a:ext>
            </a:extLst>
          </p:cNvPr>
          <p:cNvSpPr txBox="1"/>
          <p:nvPr/>
        </p:nvSpPr>
        <p:spPr>
          <a:xfrm rot="19329202">
            <a:off x="2883828" y="1827926"/>
            <a:ext cx="1059906" cy="246221"/>
          </a:xfrm>
          <a:prstGeom prst="rect">
            <a:avLst/>
          </a:prstGeom>
          <a:noFill/>
        </p:spPr>
        <p:txBody>
          <a:bodyPr wrap="none" rtlCol="0">
            <a:spAutoFit/>
          </a:bodyPr>
          <a:lstStyle/>
          <a:p>
            <a:r>
              <a:rPr lang="en-US" sz="1000" dirty="0"/>
              <a:t>structured into &gt;</a:t>
            </a:r>
          </a:p>
        </p:txBody>
      </p:sp>
      <p:cxnSp>
        <p:nvCxnSpPr>
          <p:cNvPr id="17" name="Gerade Verbindung 16">
            <a:extLst>
              <a:ext uri="{FF2B5EF4-FFF2-40B4-BE49-F238E27FC236}">
                <a16:creationId xmlns:a16="http://schemas.microsoft.com/office/drawing/2014/main" id="{23892B28-0DB1-E95B-F44F-C3D42C87CD05}"/>
              </a:ext>
            </a:extLst>
          </p:cNvPr>
          <p:cNvCxnSpPr>
            <a:cxnSpLocks/>
            <a:endCxn id="5" idx="0"/>
          </p:cNvCxnSpPr>
          <p:nvPr/>
        </p:nvCxnSpPr>
        <p:spPr>
          <a:xfrm flipH="1">
            <a:off x="4995021" y="1646412"/>
            <a:ext cx="48658" cy="158865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A4B768FF-0887-A72F-955C-76F6052E64C2}"/>
              </a:ext>
            </a:extLst>
          </p:cNvPr>
          <p:cNvSpPr txBox="1"/>
          <p:nvPr/>
        </p:nvSpPr>
        <p:spPr>
          <a:xfrm>
            <a:off x="4997379" y="1763762"/>
            <a:ext cx="534121" cy="369332"/>
          </a:xfrm>
          <a:prstGeom prst="rect">
            <a:avLst/>
          </a:prstGeom>
          <a:noFill/>
        </p:spPr>
        <p:txBody>
          <a:bodyPr wrap="none" rtlCol="0">
            <a:spAutoFit/>
          </a:bodyPr>
          <a:lstStyle/>
          <a:p>
            <a:r>
              <a:rPr lang="en-US" dirty="0"/>
              <a:t>1..6</a:t>
            </a:r>
          </a:p>
        </p:txBody>
      </p:sp>
      <p:sp>
        <p:nvSpPr>
          <p:cNvPr id="19" name="Textfeld 18">
            <a:extLst>
              <a:ext uri="{FF2B5EF4-FFF2-40B4-BE49-F238E27FC236}">
                <a16:creationId xmlns:a16="http://schemas.microsoft.com/office/drawing/2014/main" id="{8ABC9383-7407-365E-7638-87BE3B930F87}"/>
              </a:ext>
            </a:extLst>
          </p:cNvPr>
          <p:cNvSpPr txBox="1"/>
          <p:nvPr/>
        </p:nvSpPr>
        <p:spPr>
          <a:xfrm>
            <a:off x="5008681" y="2960914"/>
            <a:ext cx="300082" cy="369332"/>
          </a:xfrm>
          <a:prstGeom prst="rect">
            <a:avLst/>
          </a:prstGeom>
          <a:noFill/>
        </p:spPr>
        <p:txBody>
          <a:bodyPr wrap="none" rtlCol="0">
            <a:spAutoFit/>
          </a:bodyPr>
          <a:lstStyle/>
          <a:p>
            <a:r>
              <a:rPr lang="en-US" dirty="0"/>
              <a:t>*</a:t>
            </a:r>
          </a:p>
        </p:txBody>
      </p:sp>
      <p:sp>
        <p:nvSpPr>
          <p:cNvPr id="20" name="Textfeld 19">
            <a:extLst>
              <a:ext uri="{FF2B5EF4-FFF2-40B4-BE49-F238E27FC236}">
                <a16:creationId xmlns:a16="http://schemas.microsoft.com/office/drawing/2014/main" id="{0E1E870E-71DF-3139-F8BC-D05D37E417CA}"/>
              </a:ext>
            </a:extLst>
          </p:cNvPr>
          <p:cNvSpPr txBox="1"/>
          <p:nvPr/>
        </p:nvSpPr>
        <p:spPr>
          <a:xfrm rot="16200000">
            <a:off x="4406069" y="2405255"/>
            <a:ext cx="952505" cy="261610"/>
          </a:xfrm>
          <a:prstGeom prst="rect">
            <a:avLst/>
          </a:prstGeom>
          <a:noFill/>
        </p:spPr>
        <p:txBody>
          <a:bodyPr wrap="none" rtlCol="0">
            <a:spAutoFit/>
          </a:bodyPr>
          <a:lstStyle/>
          <a:p>
            <a:r>
              <a:rPr lang="en-US" sz="1100" dirty="0"/>
              <a:t>categorized &gt;</a:t>
            </a:r>
          </a:p>
        </p:txBody>
      </p:sp>
      <p:cxnSp>
        <p:nvCxnSpPr>
          <p:cNvPr id="42" name="Gerade Verbindung 41">
            <a:extLst>
              <a:ext uri="{FF2B5EF4-FFF2-40B4-BE49-F238E27FC236}">
                <a16:creationId xmlns:a16="http://schemas.microsoft.com/office/drawing/2014/main" id="{9917DC4C-C279-DBFE-C00E-58D33C2AC9CA}"/>
              </a:ext>
            </a:extLst>
          </p:cNvPr>
          <p:cNvCxnSpPr>
            <a:cxnSpLocks/>
            <a:stCxn id="5" idx="2"/>
            <a:endCxn id="12" idx="0"/>
          </p:cNvCxnSpPr>
          <p:nvPr/>
        </p:nvCxnSpPr>
        <p:spPr>
          <a:xfrm>
            <a:off x="4995021" y="4115181"/>
            <a:ext cx="34579" cy="1513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Gerade Verbindung 43">
            <a:extLst>
              <a:ext uri="{FF2B5EF4-FFF2-40B4-BE49-F238E27FC236}">
                <a16:creationId xmlns:a16="http://schemas.microsoft.com/office/drawing/2014/main" id="{0F7024CD-9AEE-F593-608B-CF0827307067}"/>
              </a:ext>
            </a:extLst>
          </p:cNvPr>
          <p:cNvCxnSpPr>
            <a:cxnSpLocks/>
            <a:stCxn id="3" idx="3"/>
          </p:cNvCxnSpPr>
          <p:nvPr/>
        </p:nvCxnSpPr>
        <p:spPr>
          <a:xfrm>
            <a:off x="2749043" y="2699131"/>
            <a:ext cx="1489930" cy="6872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09A0BA57-CB5D-F23B-2CF3-2B4DC752B2D9}"/>
              </a:ext>
            </a:extLst>
          </p:cNvPr>
          <p:cNvSpPr txBox="1"/>
          <p:nvPr/>
        </p:nvSpPr>
        <p:spPr>
          <a:xfrm>
            <a:off x="3807914" y="3014775"/>
            <a:ext cx="471604" cy="261610"/>
          </a:xfrm>
          <a:prstGeom prst="rect">
            <a:avLst/>
          </a:prstGeom>
          <a:noFill/>
        </p:spPr>
        <p:txBody>
          <a:bodyPr wrap="none" rtlCol="0">
            <a:spAutoFit/>
          </a:bodyPr>
          <a:lstStyle/>
          <a:p>
            <a:r>
              <a:rPr lang="en-US" sz="1100" dirty="0"/>
              <a:t>&gt;130</a:t>
            </a:r>
          </a:p>
        </p:txBody>
      </p:sp>
      <p:sp>
        <p:nvSpPr>
          <p:cNvPr id="22" name="Textfeld 21">
            <a:extLst>
              <a:ext uri="{FF2B5EF4-FFF2-40B4-BE49-F238E27FC236}">
                <a16:creationId xmlns:a16="http://schemas.microsoft.com/office/drawing/2014/main" id="{F30B7C7B-5996-18D8-7180-5FF4F7D68E37}"/>
              </a:ext>
            </a:extLst>
          </p:cNvPr>
          <p:cNvSpPr txBox="1"/>
          <p:nvPr/>
        </p:nvSpPr>
        <p:spPr>
          <a:xfrm rot="1389447">
            <a:off x="2932425" y="3046616"/>
            <a:ext cx="1034257" cy="400110"/>
          </a:xfrm>
          <a:prstGeom prst="rect">
            <a:avLst/>
          </a:prstGeom>
          <a:noFill/>
        </p:spPr>
        <p:txBody>
          <a:bodyPr wrap="none" rtlCol="0">
            <a:spAutoFit/>
          </a:bodyPr>
          <a:lstStyle/>
          <a:p>
            <a:r>
              <a:rPr lang="en-US" sz="1000" dirty="0"/>
              <a:t>pragmatically </a:t>
            </a:r>
          </a:p>
          <a:p>
            <a:r>
              <a:rPr lang="en-US" sz="1000" dirty="0"/>
              <a:t>enumerated as&gt;</a:t>
            </a:r>
          </a:p>
        </p:txBody>
      </p:sp>
      <p:sp>
        <p:nvSpPr>
          <p:cNvPr id="27" name="Textfeld 26">
            <a:extLst>
              <a:ext uri="{FF2B5EF4-FFF2-40B4-BE49-F238E27FC236}">
                <a16:creationId xmlns:a16="http://schemas.microsoft.com/office/drawing/2014/main" id="{FA21BFB3-A89D-844D-8BBC-3D132F37ED07}"/>
              </a:ext>
            </a:extLst>
          </p:cNvPr>
          <p:cNvSpPr txBox="1"/>
          <p:nvPr/>
        </p:nvSpPr>
        <p:spPr>
          <a:xfrm>
            <a:off x="4591523" y="5367474"/>
            <a:ext cx="397866" cy="261610"/>
          </a:xfrm>
          <a:prstGeom prst="rect">
            <a:avLst/>
          </a:prstGeom>
          <a:noFill/>
        </p:spPr>
        <p:txBody>
          <a:bodyPr wrap="none" rtlCol="0">
            <a:spAutoFit/>
          </a:bodyPr>
          <a:lstStyle/>
          <a:p>
            <a:r>
              <a:rPr lang="en-US" sz="1100" dirty="0">
                <a:solidFill>
                  <a:srgbClr val="FF0000"/>
                </a:solidFill>
              </a:rPr>
              <a:t>1</a:t>
            </a:r>
            <a:r>
              <a:rPr lang="en-US" sz="1100" dirty="0"/>
              <a:t>..*</a:t>
            </a:r>
          </a:p>
        </p:txBody>
      </p:sp>
      <p:sp>
        <p:nvSpPr>
          <p:cNvPr id="37" name="Textfeld 36">
            <a:extLst>
              <a:ext uri="{FF2B5EF4-FFF2-40B4-BE49-F238E27FC236}">
                <a16:creationId xmlns:a16="http://schemas.microsoft.com/office/drawing/2014/main" id="{B381E577-1BAF-9C3A-99CC-DD761C77E44D}"/>
              </a:ext>
            </a:extLst>
          </p:cNvPr>
          <p:cNvSpPr txBox="1"/>
          <p:nvPr/>
        </p:nvSpPr>
        <p:spPr>
          <a:xfrm rot="5400000">
            <a:off x="4818914" y="2483385"/>
            <a:ext cx="1157689" cy="261610"/>
          </a:xfrm>
          <a:prstGeom prst="rect">
            <a:avLst/>
          </a:prstGeom>
          <a:noFill/>
        </p:spPr>
        <p:txBody>
          <a:bodyPr wrap="none" rtlCol="0">
            <a:spAutoFit/>
          </a:bodyPr>
          <a:lstStyle/>
          <a:p>
            <a:r>
              <a:rPr lang="en-US" sz="1100" dirty="0"/>
              <a:t>help to identify &gt;</a:t>
            </a:r>
          </a:p>
        </p:txBody>
      </p:sp>
      <p:sp>
        <p:nvSpPr>
          <p:cNvPr id="9" name="Rechteck 8">
            <a:extLst>
              <a:ext uri="{FF2B5EF4-FFF2-40B4-BE49-F238E27FC236}">
                <a16:creationId xmlns:a16="http://schemas.microsoft.com/office/drawing/2014/main" id="{B6A8CD97-31C9-0A31-5F4A-92B17C8B4542}"/>
              </a:ext>
            </a:extLst>
          </p:cNvPr>
          <p:cNvSpPr/>
          <p:nvPr/>
        </p:nvSpPr>
        <p:spPr>
          <a:xfrm>
            <a:off x="1788364" y="5531037"/>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Acceptance</a:t>
            </a:r>
          </a:p>
          <a:p>
            <a:pPr algn="ctr"/>
            <a:r>
              <a:rPr lang="en-US" dirty="0"/>
              <a:t>Criteria</a:t>
            </a:r>
          </a:p>
        </p:txBody>
      </p:sp>
      <p:cxnSp>
        <p:nvCxnSpPr>
          <p:cNvPr id="13" name="Gerade Verbindung 12">
            <a:extLst>
              <a:ext uri="{FF2B5EF4-FFF2-40B4-BE49-F238E27FC236}">
                <a16:creationId xmlns:a16="http://schemas.microsoft.com/office/drawing/2014/main" id="{7539295F-CA58-10C1-D4CD-0269FB09456D}"/>
              </a:ext>
            </a:extLst>
          </p:cNvPr>
          <p:cNvCxnSpPr>
            <a:cxnSpLocks/>
            <a:endCxn id="9" idx="0"/>
          </p:cNvCxnSpPr>
          <p:nvPr/>
        </p:nvCxnSpPr>
        <p:spPr>
          <a:xfrm flipH="1">
            <a:off x="2544412" y="4158869"/>
            <a:ext cx="2163515" cy="137216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D3FE9E0E-3C36-CE4B-881E-9E7BF61F6484}"/>
              </a:ext>
            </a:extLst>
          </p:cNvPr>
          <p:cNvSpPr txBox="1"/>
          <p:nvPr/>
        </p:nvSpPr>
        <p:spPr>
          <a:xfrm>
            <a:off x="2397347" y="5205393"/>
            <a:ext cx="300082" cy="369332"/>
          </a:xfrm>
          <a:prstGeom prst="rect">
            <a:avLst/>
          </a:prstGeom>
          <a:noFill/>
        </p:spPr>
        <p:txBody>
          <a:bodyPr wrap="none" rtlCol="0">
            <a:spAutoFit/>
          </a:bodyPr>
          <a:lstStyle/>
          <a:p>
            <a:r>
              <a:rPr lang="en-US" dirty="0"/>
              <a:t>*</a:t>
            </a:r>
          </a:p>
        </p:txBody>
      </p:sp>
      <p:sp>
        <p:nvSpPr>
          <p:cNvPr id="39" name="Textfeld 38">
            <a:extLst>
              <a:ext uri="{FF2B5EF4-FFF2-40B4-BE49-F238E27FC236}">
                <a16:creationId xmlns:a16="http://schemas.microsoft.com/office/drawing/2014/main" id="{9B0DB031-86E3-03EC-B111-454A119593AF}"/>
              </a:ext>
            </a:extLst>
          </p:cNvPr>
          <p:cNvSpPr txBox="1"/>
          <p:nvPr/>
        </p:nvSpPr>
        <p:spPr>
          <a:xfrm>
            <a:off x="4304509" y="4083700"/>
            <a:ext cx="300082" cy="369332"/>
          </a:xfrm>
          <a:prstGeom prst="rect">
            <a:avLst/>
          </a:prstGeom>
          <a:noFill/>
        </p:spPr>
        <p:txBody>
          <a:bodyPr wrap="none" rtlCol="0">
            <a:spAutoFit/>
          </a:bodyPr>
          <a:lstStyle/>
          <a:p>
            <a:r>
              <a:rPr lang="en-US" dirty="0"/>
              <a:t>*</a:t>
            </a:r>
          </a:p>
        </p:txBody>
      </p:sp>
      <p:sp>
        <p:nvSpPr>
          <p:cNvPr id="24" name="Textfeld 23">
            <a:extLst>
              <a:ext uri="{FF2B5EF4-FFF2-40B4-BE49-F238E27FC236}">
                <a16:creationId xmlns:a16="http://schemas.microsoft.com/office/drawing/2014/main" id="{BB5DC929-EC98-2209-8216-6C71C9321E38}"/>
              </a:ext>
            </a:extLst>
          </p:cNvPr>
          <p:cNvSpPr txBox="1"/>
          <p:nvPr/>
        </p:nvSpPr>
        <p:spPr>
          <a:xfrm>
            <a:off x="4983756" y="4131055"/>
            <a:ext cx="704039" cy="261610"/>
          </a:xfrm>
          <a:prstGeom prst="rect">
            <a:avLst/>
          </a:prstGeom>
          <a:noFill/>
        </p:spPr>
        <p:txBody>
          <a:bodyPr wrap="none" rtlCol="0">
            <a:spAutoFit/>
          </a:bodyPr>
          <a:lstStyle/>
          <a:p>
            <a:r>
              <a:rPr lang="en-US" sz="1100" dirty="0">
                <a:solidFill>
                  <a:srgbClr val="FF0000"/>
                </a:solidFill>
              </a:rPr>
              <a:t>1</a:t>
            </a:r>
            <a:r>
              <a:rPr lang="en-US" sz="1100" dirty="0"/>
              <a:t>..max 3 </a:t>
            </a:r>
          </a:p>
        </p:txBody>
      </p:sp>
      <p:sp>
        <p:nvSpPr>
          <p:cNvPr id="26" name="Rechteck 25">
            <a:extLst>
              <a:ext uri="{FF2B5EF4-FFF2-40B4-BE49-F238E27FC236}">
                <a16:creationId xmlns:a16="http://schemas.microsoft.com/office/drawing/2014/main" id="{71858DF8-25C9-4233-A467-AC291BDE8C05}"/>
              </a:ext>
            </a:extLst>
          </p:cNvPr>
          <p:cNvSpPr/>
          <p:nvPr/>
        </p:nvSpPr>
        <p:spPr>
          <a:xfrm>
            <a:off x="7107016" y="3235071"/>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Stakeholder</a:t>
            </a:r>
          </a:p>
        </p:txBody>
      </p:sp>
      <p:cxnSp>
        <p:nvCxnSpPr>
          <p:cNvPr id="29" name="Gerade Verbindung 28">
            <a:extLst>
              <a:ext uri="{FF2B5EF4-FFF2-40B4-BE49-F238E27FC236}">
                <a16:creationId xmlns:a16="http://schemas.microsoft.com/office/drawing/2014/main" id="{5531F9F7-5497-AF98-B29A-2FCFC47A8CCC}"/>
              </a:ext>
            </a:extLst>
          </p:cNvPr>
          <p:cNvCxnSpPr>
            <a:stCxn id="4" idx="3"/>
            <a:endCxn id="26" idx="1"/>
          </p:cNvCxnSpPr>
          <p:nvPr/>
        </p:nvCxnSpPr>
        <p:spPr>
          <a:xfrm>
            <a:off x="5763769" y="1442458"/>
            <a:ext cx="1343247" cy="2232668"/>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758C2613-AC34-4460-0C6E-7AF56D683656}"/>
              </a:ext>
            </a:extLst>
          </p:cNvPr>
          <p:cNvSpPr txBox="1"/>
          <p:nvPr/>
        </p:nvSpPr>
        <p:spPr>
          <a:xfrm rot="3429359">
            <a:off x="5703456" y="2380893"/>
            <a:ext cx="1872448" cy="261610"/>
          </a:xfrm>
          <a:prstGeom prst="rect">
            <a:avLst/>
          </a:prstGeom>
          <a:noFill/>
        </p:spPr>
        <p:txBody>
          <a:bodyPr wrap="square" rtlCol="0">
            <a:spAutoFit/>
          </a:bodyPr>
          <a:lstStyle/>
          <a:p>
            <a:r>
              <a:rPr lang="de-DE" sz="1100" dirty="0" err="1"/>
              <a:t>are</a:t>
            </a:r>
            <a:r>
              <a:rPr lang="de-DE" sz="1100" dirty="0"/>
              <a:t> </a:t>
            </a:r>
            <a:r>
              <a:rPr lang="de-DE" sz="1100" dirty="0" err="1"/>
              <a:t>interesting</a:t>
            </a:r>
            <a:r>
              <a:rPr lang="de-DE" sz="1100" dirty="0"/>
              <a:t> </a:t>
            </a:r>
            <a:r>
              <a:rPr lang="de-DE" sz="1100" dirty="0" err="1"/>
              <a:t>for</a:t>
            </a:r>
            <a:r>
              <a:rPr lang="de-DE" sz="1100" dirty="0"/>
              <a:t>&gt;</a:t>
            </a:r>
          </a:p>
        </p:txBody>
      </p:sp>
      <p:cxnSp>
        <p:nvCxnSpPr>
          <p:cNvPr id="31" name="Gerade Verbindung 30">
            <a:extLst>
              <a:ext uri="{FF2B5EF4-FFF2-40B4-BE49-F238E27FC236}">
                <a16:creationId xmlns:a16="http://schemas.microsoft.com/office/drawing/2014/main" id="{686D3C7D-C949-45CA-9B0E-A6D32AD57226}"/>
              </a:ext>
            </a:extLst>
          </p:cNvPr>
          <p:cNvCxnSpPr>
            <a:cxnSpLocks/>
            <a:stCxn id="36" idx="1"/>
            <a:endCxn id="26" idx="1"/>
          </p:cNvCxnSpPr>
          <p:nvPr/>
        </p:nvCxnSpPr>
        <p:spPr>
          <a:xfrm flipV="1">
            <a:off x="5723090" y="3675126"/>
            <a:ext cx="1383926" cy="59203"/>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D9AA28D2-884D-0090-F51B-7E599EE30382}"/>
              </a:ext>
            </a:extLst>
          </p:cNvPr>
          <p:cNvSpPr txBox="1"/>
          <p:nvPr/>
        </p:nvSpPr>
        <p:spPr>
          <a:xfrm>
            <a:off x="6618334" y="3688671"/>
            <a:ext cx="397866" cy="261610"/>
          </a:xfrm>
          <a:prstGeom prst="rect">
            <a:avLst/>
          </a:prstGeom>
          <a:noFill/>
        </p:spPr>
        <p:txBody>
          <a:bodyPr wrap="none" rtlCol="0">
            <a:spAutoFit/>
          </a:bodyPr>
          <a:lstStyle/>
          <a:p>
            <a:r>
              <a:rPr lang="en-US" sz="1100" dirty="0"/>
              <a:t>1..*</a:t>
            </a:r>
          </a:p>
        </p:txBody>
      </p:sp>
      <p:sp>
        <p:nvSpPr>
          <p:cNvPr id="34" name="Textfeld 33">
            <a:extLst>
              <a:ext uri="{FF2B5EF4-FFF2-40B4-BE49-F238E27FC236}">
                <a16:creationId xmlns:a16="http://schemas.microsoft.com/office/drawing/2014/main" id="{9B39C9E1-1AF3-025E-D5E5-BC30A182677C}"/>
              </a:ext>
            </a:extLst>
          </p:cNvPr>
          <p:cNvSpPr txBox="1"/>
          <p:nvPr/>
        </p:nvSpPr>
        <p:spPr>
          <a:xfrm>
            <a:off x="5728236" y="1306774"/>
            <a:ext cx="300082" cy="369332"/>
          </a:xfrm>
          <a:prstGeom prst="rect">
            <a:avLst/>
          </a:prstGeom>
          <a:noFill/>
        </p:spPr>
        <p:txBody>
          <a:bodyPr wrap="none" rtlCol="0">
            <a:spAutoFit/>
          </a:bodyPr>
          <a:lstStyle/>
          <a:p>
            <a:r>
              <a:rPr lang="en-US" dirty="0"/>
              <a:t>*</a:t>
            </a:r>
          </a:p>
        </p:txBody>
      </p:sp>
      <p:sp>
        <p:nvSpPr>
          <p:cNvPr id="35" name="Textfeld 34">
            <a:extLst>
              <a:ext uri="{FF2B5EF4-FFF2-40B4-BE49-F238E27FC236}">
                <a16:creationId xmlns:a16="http://schemas.microsoft.com/office/drawing/2014/main" id="{6C6002BC-FDD9-726C-A7BF-B9CE81BD0909}"/>
              </a:ext>
            </a:extLst>
          </p:cNvPr>
          <p:cNvSpPr txBox="1"/>
          <p:nvPr/>
        </p:nvSpPr>
        <p:spPr>
          <a:xfrm rot="21330996">
            <a:off x="6008865" y="3444537"/>
            <a:ext cx="694421" cy="261610"/>
          </a:xfrm>
          <a:prstGeom prst="rect">
            <a:avLst/>
          </a:prstGeom>
          <a:noFill/>
        </p:spPr>
        <p:txBody>
          <a:bodyPr wrap="none" rtlCol="0">
            <a:spAutoFit/>
          </a:bodyPr>
          <a:lstStyle/>
          <a:p>
            <a:r>
              <a:rPr lang="de-DE" sz="1100" dirty="0"/>
              <a:t>&lt;</a:t>
            </a:r>
            <a:r>
              <a:rPr lang="de-DE" sz="1100" dirty="0" err="1"/>
              <a:t>request</a:t>
            </a:r>
            <a:endParaRPr lang="de-DE" sz="1100" dirty="0"/>
          </a:p>
        </p:txBody>
      </p:sp>
      <p:sp>
        <p:nvSpPr>
          <p:cNvPr id="36" name="Textfeld 35">
            <a:extLst>
              <a:ext uri="{FF2B5EF4-FFF2-40B4-BE49-F238E27FC236}">
                <a16:creationId xmlns:a16="http://schemas.microsoft.com/office/drawing/2014/main" id="{B1D2E23C-4F7B-BD7A-7572-B6A3F76BCEB6}"/>
              </a:ext>
            </a:extLst>
          </p:cNvPr>
          <p:cNvSpPr txBox="1"/>
          <p:nvPr/>
        </p:nvSpPr>
        <p:spPr>
          <a:xfrm>
            <a:off x="5723090" y="3549663"/>
            <a:ext cx="300082" cy="369332"/>
          </a:xfrm>
          <a:prstGeom prst="rect">
            <a:avLst/>
          </a:prstGeom>
          <a:noFill/>
        </p:spPr>
        <p:txBody>
          <a:bodyPr wrap="none" rtlCol="0">
            <a:spAutoFit/>
          </a:bodyPr>
          <a:lstStyle/>
          <a:p>
            <a:r>
              <a:rPr lang="en-US" dirty="0"/>
              <a:t>*</a:t>
            </a:r>
          </a:p>
        </p:txBody>
      </p:sp>
      <p:sp>
        <p:nvSpPr>
          <p:cNvPr id="38" name="Textfeld 37">
            <a:extLst>
              <a:ext uri="{FF2B5EF4-FFF2-40B4-BE49-F238E27FC236}">
                <a16:creationId xmlns:a16="http://schemas.microsoft.com/office/drawing/2014/main" id="{49428C80-16DD-DB8F-B6ED-898615F9E79E}"/>
              </a:ext>
            </a:extLst>
          </p:cNvPr>
          <p:cNvSpPr txBox="1"/>
          <p:nvPr/>
        </p:nvSpPr>
        <p:spPr>
          <a:xfrm>
            <a:off x="6818219" y="3017094"/>
            <a:ext cx="511238" cy="369332"/>
          </a:xfrm>
          <a:prstGeom prst="rect">
            <a:avLst/>
          </a:prstGeom>
          <a:noFill/>
        </p:spPr>
        <p:txBody>
          <a:bodyPr wrap="square" rtlCol="0">
            <a:spAutoFit/>
          </a:bodyPr>
          <a:lstStyle/>
          <a:p>
            <a:r>
              <a:rPr lang="en-US" dirty="0"/>
              <a:t>*</a:t>
            </a:r>
          </a:p>
        </p:txBody>
      </p:sp>
      <p:cxnSp>
        <p:nvCxnSpPr>
          <p:cNvPr id="40" name="Gerade Verbindung 39">
            <a:extLst>
              <a:ext uri="{FF2B5EF4-FFF2-40B4-BE49-F238E27FC236}">
                <a16:creationId xmlns:a16="http://schemas.microsoft.com/office/drawing/2014/main" id="{FC094F6F-0242-772F-4D13-0742BECB770F}"/>
              </a:ext>
            </a:extLst>
          </p:cNvPr>
          <p:cNvCxnSpPr>
            <a:cxnSpLocks/>
            <a:stCxn id="12" idx="3"/>
            <a:endCxn id="26" idx="1"/>
          </p:cNvCxnSpPr>
          <p:nvPr/>
        </p:nvCxnSpPr>
        <p:spPr>
          <a:xfrm flipV="1">
            <a:off x="5785648" y="3675126"/>
            <a:ext cx="1321368" cy="239401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20C8FAC5-BDBE-E1B3-9E32-895D18FF1EFC}"/>
              </a:ext>
            </a:extLst>
          </p:cNvPr>
          <p:cNvSpPr txBox="1"/>
          <p:nvPr/>
        </p:nvSpPr>
        <p:spPr>
          <a:xfrm>
            <a:off x="6356075" y="4955444"/>
            <a:ext cx="506870" cy="369332"/>
          </a:xfrm>
          <a:prstGeom prst="rect">
            <a:avLst/>
          </a:prstGeom>
          <a:noFill/>
        </p:spPr>
        <p:txBody>
          <a:bodyPr wrap="none" rtlCol="0">
            <a:spAutoFit/>
          </a:bodyPr>
          <a:lstStyle/>
          <a:p>
            <a:r>
              <a:rPr lang="de-DE" dirty="0"/>
              <a:t>???</a:t>
            </a:r>
          </a:p>
        </p:txBody>
      </p:sp>
      <p:sp>
        <p:nvSpPr>
          <p:cNvPr id="28" name="Textfeld 27">
            <a:extLst>
              <a:ext uri="{FF2B5EF4-FFF2-40B4-BE49-F238E27FC236}">
                <a16:creationId xmlns:a16="http://schemas.microsoft.com/office/drawing/2014/main" id="{942F5872-C357-9D2C-5D84-163350FA0B73}"/>
              </a:ext>
            </a:extLst>
          </p:cNvPr>
          <p:cNvSpPr txBox="1"/>
          <p:nvPr/>
        </p:nvSpPr>
        <p:spPr>
          <a:xfrm rot="16200000">
            <a:off x="4599230" y="4833837"/>
            <a:ext cx="1093569" cy="261610"/>
          </a:xfrm>
          <a:prstGeom prst="rect">
            <a:avLst/>
          </a:prstGeom>
          <a:noFill/>
        </p:spPr>
        <p:txBody>
          <a:bodyPr wrap="none" rtlCol="0">
            <a:spAutoFit/>
          </a:bodyPr>
          <a:lstStyle/>
          <a:p>
            <a:r>
              <a:rPr lang="de-DE" sz="1100" dirty="0"/>
              <a:t>&lt;</a:t>
            </a:r>
            <a:r>
              <a:rPr lang="de-DE" sz="1100" dirty="0" err="1"/>
              <a:t>examplified</a:t>
            </a:r>
            <a:r>
              <a:rPr lang="de-DE" sz="1100" dirty="0"/>
              <a:t> </a:t>
            </a:r>
            <a:r>
              <a:rPr lang="de-DE" sz="1100" dirty="0" err="1"/>
              <a:t>by</a:t>
            </a:r>
            <a:endParaRPr lang="de-DE" sz="1100" dirty="0"/>
          </a:p>
        </p:txBody>
      </p:sp>
      <p:sp>
        <p:nvSpPr>
          <p:cNvPr id="60" name="Textfeld 59">
            <a:extLst>
              <a:ext uri="{FF2B5EF4-FFF2-40B4-BE49-F238E27FC236}">
                <a16:creationId xmlns:a16="http://schemas.microsoft.com/office/drawing/2014/main" id="{8FF110C7-51E5-F8F4-A1B7-FD434E697F19}"/>
              </a:ext>
            </a:extLst>
          </p:cNvPr>
          <p:cNvSpPr txBox="1"/>
          <p:nvPr/>
        </p:nvSpPr>
        <p:spPr>
          <a:xfrm>
            <a:off x="4047584" y="1282220"/>
            <a:ext cx="256802" cy="261610"/>
          </a:xfrm>
          <a:prstGeom prst="rect">
            <a:avLst/>
          </a:prstGeom>
          <a:noFill/>
        </p:spPr>
        <p:txBody>
          <a:bodyPr wrap="none" rtlCol="0">
            <a:spAutoFit/>
          </a:bodyPr>
          <a:lstStyle/>
          <a:p>
            <a:r>
              <a:rPr lang="en-US" sz="1100" dirty="0"/>
              <a:t>8</a:t>
            </a:r>
          </a:p>
        </p:txBody>
      </p:sp>
      <p:sp>
        <p:nvSpPr>
          <p:cNvPr id="61" name="Rechteck 60">
            <a:extLst>
              <a:ext uri="{FF2B5EF4-FFF2-40B4-BE49-F238E27FC236}">
                <a16:creationId xmlns:a16="http://schemas.microsoft.com/office/drawing/2014/main" id="{04F29117-8FE2-B3B2-EE22-EAB338069626}"/>
              </a:ext>
            </a:extLst>
          </p:cNvPr>
          <p:cNvSpPr/>
          <p:nvPr/>
        </p:nvSpPr>
        <p:spPr>
          <a:xfrm>
            <a:off x="10034016" y="4943239"/>
            <a:ext cx="1804416" cy="86015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Legend:</a:t>
            </a:r>
          </a:p>
          <a:p>
            <a:r>
              <a:rPr lang="de-DE" dirty="0" err="1">
                <a:solidFill>
                  <a:srgbClr val="FFFF00"/>
                </a:solidFill>
              </a:rPr>
              <a:t>colloquial</a:t>
            </a:r>
            <a:r>
              <a:rPr lang="de-DE" dirty="0">
                <a:solidFill>
                  <a:srgbClr val="FFFF00"/>
                </a:solidFill>
              </a:rPr>
              <a:t> </a:t>
            </a:r>
            <a:r>
              <a:rPr lang="de-DE" dirty="0" err="1">
                <a:solidFill>
                  <a:srgbClr val="FFFF00"/>
                </a:solidFill>
              </a:rPr>
              <a:t>term</a:t>
            </a:r>
            <a:endParaRPr lang="de-DE" dirty="0">
              <a:solidFill>
                <a:srgbClr val="FFFF00"/>
              </a:solidFill>
            </a:endParaRPr>
          </a:p>
        </p:txBody>
      </p:sp>
      <p:cxnSp>
        <p:nvCxnSpPr>
          <p:cNvPr id="63" name="Gerade Verbindung 62">
            <a:extLst>
              <a:ext uri="{FF2B5EF4-FFF2-40B4-BE49-F238E27FC236}">
                <a16:creationId xmlns:a16="http://schemas.microsoft.com/office/drawing/2014/main" id="{60F1BC56-0AED-EE47-1E7A-76847E8BAFFC}"/>
              </a:ext>
            </a:extLst>
          </p:cNvPr>
          <p:cNvCxnSpPr>
            <a:cxnSpLocks/>
          </p:cNvCxnSpPr>
          <p:nvPr/>
        </p:nvCxnSpPr>
        <p:spPr>
          <a:xfrm flipV="1">
            <a:off x="3649348" y="3761442"/>
            <a:ext cx="571227" cy="18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Gerade Verbindung 64">
            <a:extLst>
              <a:ext uri="{FF2B5EF4-FFF2-40B4-BE49-F238E27FC236}">
                <a16:creationId xmlns:a16="http://schemas.microsoft.com/office/drawing/2014/main" id="{115828FB-1EC5-8518-B65B-80B688A94BD9}"/>
              </a:ext>
            </a:extLst>
          </p:cNvPr>
          <p:cNvCxnSpPr>
            <a:cxnSpLocks/>
          </p:cNvCxnSpPr>
          <p:nvPr/>
        </p:nvCxnSpPr>
        <p:spPr>
          <a:xfrm flipV="1">
            <a:off x="3650456" y="4059725"/>
            <a:ext cx="571227" cy="18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65">
            <a:extLst>
              <a:ext uri="{FF2B5EF4-FFF2-40B4-BE49-F238E27FC236}">
                <a16:creationId xmlns:a16="http://schemas.microsoft.com/office/drawing/2014/main" id="{E089DCB3-B332-DCCE-E1FE-C7CA12CCEA60}"/>
              </a:ext>
            </a:extLst>
          </p:cNvPr>
          <p:cNvCxnSpPr>
            <a:cxnSpLocks/>
          </p:cNvCxnSpPr>
          <p:nvPr/>
        </p:nvCxnSpPr>
        <p:spPr>
          <a:xfrm>
            <a:off x="3650553" y="3766202"/>
            <a:ext cx="0" cy="317012"/>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feld 68">
            <a:extLst>
              <a:ext uri="{FF2B5EF4-FFF2-40B4-BE49-F238E27FC236}">
                <a16:creationId xmlns:a16="http://schemas.microsoft.com/office/drawing/2014/main" id="{507D3156-F4DA-A92B-F564-32897BEE4AA0}"/>
              </a:ext>
            </a:extLst>
          </p:cNvPr>
          <p:cNvSpPr txBox="1"/>
          <p:nvPr/>
        </p:nvSpPr>
        <p:spPr>
          <a:xfrm>
            <a:off x="1967619" y="3650928"/>
            <a:ext cx="1789272" cy="707886"/>
          </a:xfrm>
          <a:prstGeom prst="rect">
            <a:avLst/>
          </a:prstGeom>
          <a:noFill/>
        </p:spPr>
        <p:txBody>
          <a:bodyPr wrap="none" rtlCol="0">
            <a:spAutoFit/>
          </a:bodyPr>
          <a:lstStyle/>
          <a:p>
            <a:r>
              <a:rPr lang="en-US" sz="1000" dirty="0"/>
              <a:t>related qualities </a:t>
            </a:r>
          </a:p>
          <a:p>
            <a:r>
              <a:rPr lang="en-US" sz="1000" dirty="0">
                <a:solidFill>
                  <a:srgbClr val="FF0000"/>
                </a:solidFill>
              </a:rPr>
              <a:t>(longer term: similar meaning, </a:t>
            </a:r>
          </a:p>
          <a:p>
            <a:r>
              <a:rPr lang="en-US" sz="1000" dirty="0">
                <a:solidFill>
                  <a:srgbClr val="FF0000"/>
                </a:solidFill>
              </a:rPr>
              <a:t>supporting qualities,</a:t>
            </a:r>
          </a:p>
          <a:p>
            <a:r>
              <a:rPr lang="en-US" sz="1000" dirty="0">
                <a:solidFill>
                  <a:srgbClr val="FF0000"/>
                </a:solidFill>
              </a:rPr>
              <a:t>conflicting qualities)</a:t>
            </a:r>
          </a:p>
        </p:txBody>
      </p:sp>
      <p:sp>
        <p:nvSpPr>
          <p:cNvPr id="70" name="Textfeld 69">
            <a:extLst>
              <a:ext uri="{FF2B5EF4-FFF2-40B4-BE49-F238E27FC236}">
                <a16:creationId xmlns:a16="http://schemas.microsoft.com/office/drawing/2014/main" id="{130DCD38-E697-B719-58A4-2FF3C6FC56F9}"/>
              </a:ext>
            </a:extLst>
          </p:cNvPr>
          <p:cNvSpPr txBox="1"/>
          <p:nvPr/>
        </p:nvSpPr>
        <p:spPr>
          <a:xfrm flipH="1">
            <a:off x="3964019" y="3564693"/>
            <a:ext cx="492890" cy="369332"/>
          </a:xfrm>
          <a:prstGeom prst="rect">
            <a:avLst/>
          </a:prstGeom>
          <a:noFill/>
        </p:spPr>
        <p:txBody>
          <a:bodyPr wrap="square" rtlCol="0">
            <a:spAutoFit/>
          </a:bodyPr>
          <a:lstStyle/>
          <a:p>
            <a:r>
              <a:rPr lang="en-US" dirty="0"/>
              <a:t>*</a:t>
            </a:r>
          </a:p>
        </p:txBody>
      </p:sp>
      <p:sp>
        <p:nvSpPr>
          <p:cNvPr id="71" name="Textfeld 70">
            <a:extLst>
              <a:ext uri="{FF2B5EF4-FFF2-40B4-BE49-F238E27FC236}">
                <a16:creationId xmlns:a16="http://schemas.microsoft.com/office/drawing/2014/main" id="{C7C3BB1D-4BD3-FEDA-20E2-6C224BB58148}"/>
              </a:ext>
            </a:extLst>
          </p:cNvPr>
          <p:cNvSpPr txBox="1"/>
          <p:nvPr/>
        </p:nvSpPr>
        <p:spPr>
          <a:xfrm flipH="1">
            <a:off x="3958106" y="3985247"/>
            <a:ext cx="492890" cy="369332"/>
          </a:xfrm>
          <a:prstGeom prst="rect">
            <a:avLst/>
          </a:prstGeom>
          <a:noFill/>
        </p:spPr>
        <p:txBody>
          <a:bodyPr wrap="square" rtlCol="0">
            <a:spAutoFit/>
          </a:bodyPr>
          <a:lstStyle/>
          <a:p>
            <a:r>
              <a:rPr lang="en-US" dirty="0"/>
              <a:t>*</a:t>
            </a:r>
          </a:p>
        </p:txBody>
      </p:sp>
      <p:sp>
        <p:nvSpPr>
          <p:cNvPr id="72" name="Textfeld 71">
            <a:extLst>
              <a:ext uri="{FF2B5EF4-FFF2-40B4-BE49-F238E27FC236}">
                <a16:creationId xmlns:a16="http://schemas.microsoft.com/office/drawing/2014/main" id="{FD363447-A9B5-8095-9432-664CC1609336}"/>
              </a:ext>
            </a:extLst>
          </p:cNvPr>
          <p:cNvSpPr txBox="1"/>
          <p:nvPr/>
        </p:nvSpPr>
        <p:spPr>
          <a:xfrm rot="19630690">
            <a:off x="3041137" y="4716129"/>
            <a:ext cx="883575" cy="246221"/>
          </a:xfrm>
          <a:prstGeom prst="rect">
            <a:avLst/>
          </a:prstGeom>
          <a:noFill/>
        </p:spPr>
        <p:txBody>
          <a:bodyPr wrap="none" rtlCol="0">
            <a:spAutoFit/>
          </a:bodyPr>
          <a:lstStyle/>
          <a:p>
            <a:r>
              <a:rPr lang="en-US" sz="1000" dirty="0"/>
              <a:t>&lt; checked via</a:t>
            </a:r>
          </a:p>
        </p:txBody>
      </p:sp>
    </p:spTree>
    <p:extLst>
      <p:ext uri="{BB962C8B-B14F-4D97-AF65-F5344CB8AC3E}">
        <p14:creationId xmlns:p14="http://schemas.microsoft.com/office/powerpoint/2010/main" val="150817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2E163-23DD-71ED-BB51-68141C31BFB1}"/>
              </a:ext>
            </a:extLst>
          </p:cNvPr>
          <p:cNvSpPr>
            <a:spLocks noGrp="1"/>
          </p:cNvSpPr>
          <p:nvPr>
            <p:ph type="title"/>
          </p:nvPr>
        </p:nvSpPr>
        <p:spPr>
          <a:xfrm>
            <a:off x="465290" y="260423"/>
            <a:ext cx="10515600" cy="623239"/>
          </a:xfrm>
        </p:spPr>
        <p:txBody>
          <a:bodyPr>
            <a:normAutofit fontScale="90000"/>
          </a:bodyPr>
          <a:lstStyle/>
          <a:p>
            <a:r>
              <a:rPr lang="en-US" dirty="0"/>
              <a:t>Q42 METAMODEL USAGE (1):</a:t>
            </a:r>
          </a:p>
        </p:txBody>
      </p:sp>
      <p:sp>
        <p:nvSpPr>
          <p:cNvPr id="4" name="Rechteck 3">
            <a:extLst>
              <a:ext uri="{FF2B5EF4-FFF2-40B4-BE49-F238E27FC236}">
                <a16:creationId xmlns:a16="http://schemas.microsoft.com/office/drawing/2014/main" id="{DEE54120-48F2-6EF6-C219-C7B4D257E795}"/>
              </a:ext>
            </a:extLst>
          </p:cNvPr>
          <p:cNvSpPr/>
          <p:nvPr/>
        </p:nvSpPr>
        <p:spPr>
          <a:xfrm>
            <a:off x="4323589" y="1088128"/>
            <a:ext cx="1440180" cy="708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level)</a:t>
            </a:r>
          </a:p>
          <a:p>
            <a:pPr algn="ctr"/>
            <a:r>
              <a:rPr lang="en-US" dirty="0">
                <a:solidFill>
                  <a:srgbClr val="FFFF00"/>
                </a:solidFill>
              </a:rPr>
              <a:t>PROPERTY</a:t>
            </a:r>
          </a:p>
        </p:txBody>
      </p:sp>
      <p:sp>
        <p:nvSpPr>
          <p:cNvPr id="5" name="Rechteck 4">
            <a:extLst>
              <a:ext uri="{FF2B5EF4-FFF2-40B4-BE49-F238E27FC236}">
                <a16:creationId xmlns:a16="http://schemas.microsoft.com/office/drawing/2014/main" id="{9FE23E0B-BB5B-4E79-E8FD-EEA16E46817D}"/>
              </a:ext>
            </a:extLst>
          </p:cNvPr>
          <p:cNvSpPr/>
          <p:nvPr/>
        </p:nvSpPr>
        <p:spPr>
          <a:xfrm>
            <a:off x="4238973" y="3235071"/>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a:t>
            </a:r>
            <a:r>
              <a:rPr lang="en-US" dirty="0">
                <a:solidFill>
                  <a:srgbClr val="FFFF00"/>
                </a:solidFill>
              </a:rPr>
              <a:t>Quality </a:t>
            </a:r>
            <a:r>
              <a:rPr lang="en-US" dirty="0"/>
              <a:t>Property</a:t>
            </a:r>
          </a:p>
        </p:txBody>
      </p:sp>
      <p:sp>
        <p:nvSpPr>
          <p:cNvPr id="12" name="Rechteck 11">
            <a:extLst>
              <a:ext uri="{FF2B5EF4-FFF2-40B4-BE49-F238E27FC236}">
                <a16:creationId xmlns:a16="http://schemas.microsoft.com/office/drawing/2014/main" id="{0B11B728-B159-1C8C-D0A7-B8A915DCFC23}"/>
              </a:ext>
            </a:extLst>
          </p:cNvPr>
          <p:cNvSpPr/>
          <p:nvPr/>
        </p:nvSpPr>
        <p:spPr>
          <a:xfrm>
            <a:off x="4273552" y="5629084"/>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Example </a:t>
            </a:r>
            <a:r>
              <a:rPr lang="en-US" dirty="0"/>
              <a:t>Requirements</a:t>
            </a:r>
          </a:p>
        </p:txBody>
      </p:sp>
      <p:cxnSp>
        <p:nvCxnSpPr>
          <p:cNvPr id="17" name="Gerade Verbindung 16">
            <a:extLst>
              <a:ext uri="{FF2B5EF4-FFF2-40B4-BE49-F238E27FC236}">
                <a16:creationId xmlns:a16="http://schemas.microsoft.com/office/drawing/2014/main" id="{23892B28-0DB1-E95B-F44F-C3D42C87CD05}"/>
              </a:ext>
            </a:extLst>
          </p:cNvPr>
          <p:cNvCxnSpPr>
            <a:cxnSpLocks/>
            <a:endCxn id="5" idx="0"/>
          </p:cNvCxnSpPr>
          <p:nvPr/>
        </p:nvCxnSpPr>
        <p:spPr>
          <a:xfrm flipH="1">
            <a:off x="4995021" y="1646412"/>
            <a:ext cx="48658" cy="15886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 Verbindung 41">
            <a:extLst>
              <a:ext uri="{FF2B5EF4-FFF2-40B4-BE49-F238E27FC236}">
                <a16:creationId xmlns:a16="http://schemas.microsoft.com/office/drawing/2014/main" id="{9917DC4C-C279-DBFE-C00E-58D33C2AC9CA}"/>
              </a:ext>
            </a:extLst>
          </p:cNvPr>
          <p:cNvCxnSpPr>
            <a:cxnSpLocks/>
            <a:stCxn id="5" idx="2"/>
            <a:endCxn id="12" idx="0"/>
          </p:cNvCxnSpPr>
          <p:nvPr/>
        </p:nvCxnSpPr>
        <p:spPr>
          <a:xfrm>
            <a:off x="4995021" y="4115181"/>
            <a:ext cx="34579" cy="1513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hteck 60">
            <a:extLst>
              <a:ext uri="{FF2B5EF4-FFF2-40B4-BE49-F238E27FC236}">
                <a16:creationId xmlns:a16="http://schemas.microsoft.com/office/drawing/2014/main" id="{04F29117-8FE2-B3B2-EE22-EAB338069626}"/>
              </a:ext>
            </a:extLst>
          </p:cNvPr>
          <p:cNvSpPr/>
          <p:nvPr/>
        </p:nvSpPr>
        <p:spPr>
          <a:xfrm>
            <a:off x="10075766" y="5472499"/>
            <a:ext cx="1804416" cy="86015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a:solidFill>
                  <a:schemeClr val="tx1"/>
                </a:solidFill>
              </a:rPr>
              <a:t>Legend:</a:t>
            </a:r>
          </a:p>
          <a:p>
            <a:r>
              <a:rPr lang="de-DE" dirty="0" err="1">
                <a:solidFill>
                  <a:srgbClr val="FFFF00"/>
                </a:solidFill>
              </a:rPr>
              <a:t>colloquial</a:t>
            </a:r>
            <a:r>
              <a:rPr lang="de-DE" dirty="0">
                <a:solidFill>
                  <a:srgbClr val="FFFF00"/>
                </a:solidFill>
              </a:rPr>
              <a:t> </a:t>
            </a:r>
            <a:r>
              <a:rPr lang="de-DE" dirty="0" err="1">
                <a:solidFill>
                  <a:srgbClr val="FFFF00"/>
                </a:solidFill>
              </a:rPr>
              <a:t>term</a:t>
            </a:r>
            <a:endParaRPr lang="de-DE" dirty="0">
              <a:solidFill>
                <a:srgbClr val="FFFF00"/>
              </a:solidFill>
            </a:endParaRPr>
          </a:p>
        </p:txBody>
      </p:sp>
      <p:sp>
        <p:nvSpPr>
          <p:cNvPr id="6" name="Textfeld 5">
            <a:extLst>
              <a:ext uri="{FF2B5EF4-FFF2-40B4-BE49-F238E27FC236}">
                <a16:creationId xmlns:a16="http://schemas.microsoft.com/office/drawing/2014/main" id="{5E9237CC-DB0B-84AF-5104-03216D8091D1}"/>
              </a:ext>
            </a:extLst>
          </p:cNvPr>
          <p:cNvSpPr txBox="1"/>
          <p:nvPr/>
        </p:nvSpPr>
        <p:spPr>
          <a:xfrm>
            <a:off x="7107016" y="432037"/>
            <a:ext cx="4773166" cy="646331"/>
          </a:xfrm>
          <a:prstGeom prst="rect">
            <a:avLst/>
          </a:prstGeom>
          <a:noFill/>
        </p:spPr>
        <p:txBody>
          <a:bodyPr wrap="none" rtlCol="0">
            <a:spAutoFit/>
          </a:bodyPr>
          <a:lstStyle/>
          <a:p>
            <a:pPr marL="342900" indent="-342900">
              <a:buAutoNum type="arabicPeriod"/>
            </a:pPr>
            <a:r>
              <a:rPr lang="en-US" dirty="0"/>
              <a:t>from top level properties to specific qualities </a:t>
            </a:r>
          </a:p>
          <a:p>
            <a:r>
              <a:rPr lang="en-US" dirty="0"/>
              <a:t>      (and example):</a:t>
            </a:r>
          </a:p>
        </p:txBody>
      </p:sp>
      <p:sp>
        <p:nvSpPr>
          <p:cNvPr id="8" name="Textfeld 7">
            <a:extLst>
              <a:ext uri="{FF2B5EF4-FFF2-40B4-BE49-F238E27FC236}">
                <a16:creationId xmlns:a16="http://schemas.microsoft.com/office/drawing/2014/main" id="{684891D3-BB94-4F72-64AC-533535981374}"/>
              </a:ext>
            </a:extLst>
          </p:cNvPr>
          <p:cNvSpPr txBox="1"/>
          <p:nvPr/>
        </p:nvSpPr>
        <p:spPr>
          <a:xfrm>
            <a:off x="7432965" y="1169401"/>
            <a:ext cx="4596384" cy="830997"/>
          </a:xfrm>
          <a:prstGeom prst="rect">
            <a:avLst/>
          </a:prstGeom>
          <a:noFill/>
        </p:spPr>
        <p:txBody>
          <a:bodyPr wrap="square">
            <a:spAutoFit/>
          </a:bodyPr>
          <a:lstStyle/>
          <a:p>
            <a:r>
              <a:rPr lang="en-US" sz="1200" dirty="0"/>
              <a:t>Pick one of the adjectives. Use Q42 to find more </a:t>
            </a:r>
          </a:p>
          <a:p>
            <a:r>
              <a:rPr lang="en-US" sz="1200" dirty="0"/>
              <a:t>concrete meanings and see whether the examples </a:t>
            </a:r>
          </a:p>
          <a:p>
            <a:r>
              <a:rPr lang="en-US" sz="1200" dirty="0"/>
              <a:t>are close to your requirements. Formulate your concrete requirements,</a:t>
            </a:r>
          </a:p>
          <a:p>
            <a:r>
              <a:rPr lang="en-US" sz="1200" dirty="0"/>
              <a:t>potentially adding acceptance criteria</a:t>
            </a:r>
          </a:p>
        </p:txBody>
      </p:sp>
      <p:sp>
        <p:nvSpPr>
          <p:cNvPr id="10" name="Gestreifter Pfeil nach rechts 9">
            <a:extLst>
              <a:ext uri="{FF2B5EF4-FFF2-40B4-BE49-F238E27FC236}">
                <a16:creationId xmlns:a16="http://schemas.microsoft.com/office/drawing/2014/main" id="{23ECFDCF-AEEA-AEBB-B99B-FA986B0F9238}"/>
              </a:ext>
            </a:extLst>
          </p:cNvPr>
          <p:cNvSpPr/>
          <p:nvPr/>
        </p:nvSpPr>
        <p:spPr>
          <a:xfrm rot="5400000">
            <a:off x="3839155" y="3385922"/>
            <a:ext cx="4799493" cy="6027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A98788A6-9086-3ADF-1DC7-D1DA591149D9}"/>
              </a:ext>
            </a:extLst>
          </p:cNvPr>
          <p:cNvSpPr/>
          <p:nvPr/>
        </p:nvSpPr>
        <p:spPr>
          <a:xfrm>
            <a:off x="1788364" y="5531037"/>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Acceptance</a:t>
            </a:r>
          </a:p>
          <a:p>
            <a:pPr algn="ctr"/>
            <a:r>
              <a:rPr lang="en-US" dirty="0"/>
              <a:t>Criteria</a:t>
            </a:r>
          </a:p>
        </p:txBody>
      </p:sp>
      <p:cxnSp>
        <p:nvCxnSpPr>
          <p:cNvPr id="16" name="Gerade Verbindung 15">
            <a:extLst>
              <a:ext uri="{FF2B5EF4-FFF2-40B4-BE49-F238E27FC236}">
                <a16:creationId xmlns:a16="http://schemas.microsoft.com/office/drawing/2014/main" id="{CF3FFBC9-D2E0-BEE8-2A3A-E3B892C6BB60}"/>
              </a:ext>
            </a:extLst>
          </p:cNvPr>
          <p:cNvCxnSpPr>
            <a:cxnSpLocks/>
            <a:endCxn id="11" idx="0"/>
          </p:cNvCxnSpPr>
          <p:nvPr/>
        </p:nvCxnSpPr>
        <p:spPr>
          <a:xfrm flipH="1">
            <a:off x="2544412" y="4158869"/>
            <a:ext cx="2163515" cy="137216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BB0735F7-84C0-FFEA-692A-A0460FF6601A}"/>
              </a:ext>
            </a:extLst>
          </p:cNvPr>
          <p:cNvSpPr txBox="1"/>
          <p:nvPr/>
        </p:nvSpPr>
        <p:spPr>
          <a:xfrm>
            <a:off x="7432965" y="2598003"/>
            <a:ext cx="4596384" cy="2492990"/>
          </a:xfrm>
          <a:prstGeom prst="rect">
            <a:avLst/>
          </a:prstGeom>
          <a:noFill/>
        </p:spPr>
        <p:txBody>
          <a:bodyPr wrap="square">
            <a:spAutoFit/>
          </a:bodyPr>
          <a:lstStyle/>
          <a:p>
            <a:r>
              <a:rPr lang="en-US" sz="1200" dirty="0"/>
              <a:t>E.G.:  I want my system very reliable.</a:t>
            </a:r>
          </a:p>
          <a:p>
            <a:endParaRPr lang="en-US" sz="1200" dirty="0"/>
          </a:p>
          <a:p>
            <a:r>
              <a:rPr lang="en-US" sz="1200" dirty="0"/>
              <a:t>A lookup of qualities tagged with #reliable brings me to  the </a:t>
            </a:r>
            <a:r>
              <a:rPr lang="en-US" sz="1200" dirty="0" err="1"/>
              <a:t>specifiy</a:t>
            </a:r>
            <a:r>
              <a:rPr lang="en-US" sz="1200" dirty="0"/>
              <a:t> quality “fail safe”.</a:t>
            </a:r>
          </a:p>
          <a:p>
            <a:endParaRPr lang="en-US" sz="1200" dirty="0"/>
          </a:p>
          <a:p>
            <a:r>
              <a:rPr lang="en-US" sz="1200" dirty="0"/>
              <a:t>The example (</a:t>
            </a:r>
            <a:r>
              <a:rPr lang="en-US" sz="1200" dirty="0">
                <a:hlinkClick r:id="rId2"/>
              </a:rPr>
              <a:t>https://simplicable.com/risk/fail-safe</a:t>
            </a:r>
            <a:r>
              <a:rPr lang="en-US" sz="1200" dirty="0"/>
              <a:t>) “The elevators should have specific brakes held back by the tension of the elevator’s cable. If the cable snaps the loss of tension causes the brakes to be applied.” is very close to my domain.</a:t>
            </a:r>
          </a:p>
          <a:p>
            <a:endParaRPr lang="en-US" sz="1200" dirty="0"/>
          </a:p>
          <a:p>
            <a:r>
              <a:rPr lang="en-US" sz="1200" dirty="0"/>
              <a:t>I write my quality requirement: “the electronic locks in our building should be designed  to be unlocked by default in the event of power failure.” </a:t>
            </a:r>
          </a:p>
        </p:txBody>
      </p:sp>
    </p:spTree>
    <p:extLst>
      <p:ext uri="{BB962C8B-B14F-4D97-AF65-F5344CB8AC3E}">
        <p14:creationId xmlns:p14="http://schemas.microsoft.com/office/powerpoint/2010/main" val="5033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2E163-23DD-71ED-BB51-68141C31BFB1}"/>
              </a:ext>
            </a:extLst>
          </p:cNvPr>
          <p:cNvSpPr>
            <a:spLocks noGrp="1"/>
          </p:cNvSpPr>
          <p:nvPr>
            <p:ph type="title"/>
          </p:nvPr>
        </p:nvSpPr>
        <p:spPr>
          <a:xfrm>
            <a:off x="505969" y="196720"/>
            <a:ext cx="10515600" cy="623239"/>
          </a:xfrm>
        </p:spPr>
        <p:txBody>
          <a:bodyPr>
            <a:normAutofit fontScale="90000"/>
          </a:bodyPr>
          <a:lstStyle/>
          <a:p>
            <a:r>
              <a:rPr lang="en-US" dirty="0"/>
              <a:t>Q42 METAMODEL USAGE (2)</a:t>
            </a:r>
          </a:p>
        </p:txBody>
      </p:sp>
      <p:sp>
        <p:nvSpPr>
          <p:cNvPr id="5" name="Rechteck 4">
            <a:extLst>
              <a:ext uri="{FF2B5EF4-FFF2-40B4-BE49-F238E27FC236}">
                <a16:creationId xmlns:a16="http://schemas.microsoft.com/office/drawing/2014/main" id="{9FE23E0B-BB5B-4E79-E8FD-EEA16E46817D}"/>
              </a:ext>
            </a:extLst>
          </p:cNvPr>
          <p:cNvSpPr/>
          <p:nvPr/>
        </p:nvSpPr>
        <p:spPr>
          <a:xfrm>
            <a:off x="4238973" y="3235071"/>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a:t>
            </a:r>
            <a:r>
              <a:rPr lang="en-US" dirty="0">
                <a:solidFill>
                  <a:srgbClr val="FFFF00"/>
                </a:solidFill>
              </a:rPr>
              <a:t>Quality </a:t>
            </a:r>
            <a:r>
              <a:rPr lang="en-US" dirty="0"/>
              <a:t>Property</a:t>
            </a:r>
          </a:p>
        </p:txBody>
      </p:sp>
      <p:sp>
        <p:nvSpPr>
          <p:cNvPr id="12" name="Rechteck 11">
            <a:extLst>
              <a:ext uri="{FF2B5EF4-FFF2-40B4-BE49-F238E27FC236}">
                <a16:creationId xmlns:a16="http://schemas.microsoft.com/office/drawing/2014/main" id="{0B11B728-B159-1C8C-D0A7-B8A915DCFC23}"/>
              </a:ext>
            </a:extLst>
          </p:cNvPr>
          <p:cNvSpPr/>
          <p:nvPr/>
        </p:nvSpPr>
        <p:spPr>
          <a:xfrm>
            <a:off x="4273552" y="5629084"/>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Example </a:t>
            </a:r>
            <a:r>
              <a:rPr lang="en-US" dirty="0"/>
              <a:t>Requirements</a:t>
            </a:r>
          </a:p>
        </p:txBody>
      </p:sp>
      <p:cxnSp>
        <p:nvCxnSpPr>
          <p:cNvPr id="42" name="Gerade Verbindung 41">
            <a:extLst>
              <a:ext uri="{FF2B5EF4-FFF2-40B4-BE49-F238E27FC236}">
                <a16:creationId xmlns:a16="http://schemas.microsoft.com/office/drawing/2014/main" id="{9917DC4C-C279-DBFE-C00E-58D33C2AC9CA}"/>
              </a:ext>
            </a:extLst>
          </p:cNvPr>
          <p:cNvCxnSpPr>
            <a:cxnSpLocks/>
            <a:stCxn id="5" idx="2"/>
            <a:endCxn id="12" idx="0"/>
          </p:cNvCxnSpPr>
          <p:nvPr/>
        </p:nvCxnSpPr>
        <p:spPr>
          <a:xfrm>
            <a:off x="4995021" y="4115181"/>
            <a:ext cx="34579" cy="151390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F631906-C987-BEC4-C37E-509FC1FE7DBF}"/>
              </a:ext>
            </a:extLst>
          </p:cNvPr>
          <p:cNvSpPr txBox="1"/>
          <p:nvPr/>
        </p:nvSpPr>
        <p:spPr>
          <a:xfrm>
            <a:off x="7107016" y="432037"/>
            <a:ext cx="4492768" cy="646331"/>
          </a:xfrm>
          <a:prstGeom prst="rect">
            <a:avLst/>
          </a:prstGeom>
          <a:noFill/>
        </p:spPr>
        <p:txBody>
          <a:bodyPr wrap="none" rtlCol="0">
            <a:spAutoFit/>
          </a:bodyPr>
          <a:lstStyle/>
          <a:p>
            <a:r>
              <a:rPr lang="en-US" dirty="0"/>
              <a:t>2.    from specific qualities to related qualities </a:t>
            </a:r>
          </a:p>
          <a:p>
            <a:r>
              <a:rPr lang="en-US" dirty="0"/>
              <a:t>       and/or examples</a:t>
            </a:r>
          </a:p>
        </p:txBody>
      </p:sp>
      <p:sp>
        <p:nvSpPr>
          <p:cNvPr id="7" name="Pfeil nach oben 6">
            <a:extLst>
              <a:ext uri="{FF2B5EF4-FFF2-40B4-BE49-F238E27FC236}">
                <a16:creationId xmlns:a16="http://schemas.microsoft.com/office/drawing/2014/main" id="{E538890D-1716-7BAD-EE51-AC1498BD9C5B}"/>
              </a:ext>
            </a:extLst>
          </p:cNvPr>
          <p:cNvSpPr/>
          <p:nvPr/>
        </p:nvSpPr>
        <p:spPr>
          <a:xfrm rot="10800000">
            <a:off x="4550521" y="2354961"/>
            <a:ext cx="444500" cy="683736"/>
          </a:xfrm>
          <a:prstGeom prs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8" name="Nach rechts gekrümmter Pfeil 7">
            <a:extLst>
              <a:ext uri="{FF2B5EF4-FFF2-40B4-BE49-F238E27FC236}">
                <a16:creationId xmlns:a16="http://schemas.microsoft.com/office/drawing/2014/main" id="{977E2CA9-A987-5D64-8D8E-8D3BCB97B96D}"/>
              </a:ext>
            </a:extLst>
          </p:cNvPr>
          <p:cNvSpPr/>
          <p:nvPr/>
        </p:nvSpPr>
        <p:spPr>
          <a:xfrm>
            <a:off x="3253740" y="3327781"/>
            <a:ext cx="800100" cy="787400"/>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Pfeil nach oben 9">
            <a:extLst>
              <a:ext uri="{FF2B5EF4-FFF2-40B4-BE49-F238E27FC236}">
                <a16:creationId xmlns:a16="http://schemas.microsoft.com/office/drawing/2014/main" id="{7A2C6BD5-B8CF-DA00-E6F9-31E8079249A3}"/>
              </a:ext>
            </a:extLst>
          </p:cNvPr>
          <p:cNvSpPr/>
          <p:nvPr/>
        </p:nvSpPr>
        <p:spPr>
          <a:xfrm rot="10800000">
            <a:off x="4585100" y="4505293"/>
            <a:ext cx="444500" cy="683736"/>
          </a:xfrm>
          <a:prstGeom prs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16" name="Textfeld 15">
            <a:extLst>
              <a:ext uri="{FF2B5EF4-FFF2-40B4-BE49-F238E27FC236}">
                <a16:creationId xmlns:a16="http://schemas.microsoft.com/office/drawing/2014/main" id="{0B0561A2-459F-F0FE-3BC3-B970D294F10C}"/>
              </a:ext>
            </a:extLst>
          </p:cNvPr>
          <p:cNvSpPr txBox="1"/>
          <p:nvPr/>
        </p:nvSpPr>
        <p:spPr>
          <a:xfrm>
            <a:off x="7449312" y="1078368"/>
            <a:ext cx="4632960" cy="830997"/>
          </a:xfrm>
          <a:prstGeom prst="rect">
            <a:avLst/>
          </a:prstGeom>
          <a:noFill/>
        </p:spPr>
        <p:txBody>
          <a:bodyPr wrap="square">
            <a:spAutoFit/>
          </a:bodyPr>
          <a:lstStyle/>
          <a:p>
            <a:r>
              <a:rPr lang="en-US" sz="1200" dirty="0"/>
              <a:t>Start with “Qualities by name”. Pick one of the specific qualities. Read the definition if it fits your needs. If so, go the the examples and check again, if this is close to your needs.</a:t>
            </a:r>
          </a:p>
          <a:p>
            <a:r>
              <a:rPr lang="en-US" sz="1200" dirty="0"/>
              <a:t>If not, check related qualities and their examples.</a:t>
            </a:r>
          </a:p>
        </p:txBody>
      </p:sp>
      <p:sp>
        <p:nvSpPr>
          <p:cNvPr id="23" name="Textfeld 22">
            <a:extLst>
              <a:ext uri="{FF2B5EF4-FFF2-40B4-BE49-F238E27FC236}">
                <a16:creationId xmlns:a16="http://schemas.microsoft.com/office/drawing/2014/main" id="{4391AB11-2158-7928-3698-495F4B232792}"/>
              </a:ext>
            </a:extLst>
          </p:cNvPr>
          <p:cNvSpPr txBox="1"/>
          <p:nvPr/>
        </p:nvSpPr>
        <p:spPr>
          <a:xfrm>
            <a:off x="7449312" y="2379142"/>
            <a:ext cx="4596384" cy="3416320"/>
          </a:xfrm>
          <a:prstGeom prst="rect">
            <a:avLst/>
          </a:prstGeom>
          <a:noFill/>
        </p:spPr>
        <p:txBody>
          <a:bodyPr wrap="square">
            <a:spAutoFit/>
          </a:bodyPr>
          <a:lstStyle/>
          <a:p>
            <a:r>
              <a:rPr lang="en-US" sz="1200" dirty="0"/>
              <a:t>E.G.:  I want  good learnability for my system.</a:t>
            </a:r>
          </a:p>
          <a:p>
            <a:endParaRPr lang="en-US" sz="1200" dirty="0"/>
          </a:p>
          <a:p>
            <a:r>
              <a:rPr lang="en-US" sz="1200" dirty="0"/>
              <a:t>The definition says: </a:t>
            </a:r>
            <a:r>
              <a:rPr lang="de-DE" sz="1200" b="0" i="0" u="none" strike="noStrike" dirty="0" err="1">
                <a:solidFill>
                  <a:srgbClr val="777777"/>
                </a:solidFill>
                <a:effectLst/>
                <a:latin typeface="Arial" panose="020B0604020202020204" pitchFamily="34" charset="0"/>
              </a:rPr>
              <a:t>Capability</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of</a:t>
            </a:r>
            <a:r>
              <a:rPr lang="de-DE" sz="1200" b="0" i="0" u="none" strike="noStrike" dirty="0">
                <a:solidFill>
                  <a:srgbClr val="777777"/>
                </a:solidFill>
                <a:effectLst/>
                <a:latin typeface="Arial" panose="020B0604020202020204" pitchFamily="34" charset="0"/>
              </a:rPr>
              <a:t> a </a:t>
            </a:r>
            <a:r>
              <a:rPr lang="de-DE" sz="1200" b="0" i="0" u="none" strike="noStrike" dirty="0" err="1">
                <a:solidFill>
                  <a:srgbClr val="777777"/>
                </a:solidFill>
                <a:effectLst/>
                <a:latin typeface="Arial" panose="020B0604020202020204" pitchFamily="34" charset="0"/>
              </a:rPr>
              <a:t>product</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to</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have</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specified</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users</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learn</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to</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use</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specified</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product</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functions</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within</a:t>
            </a:r>
            <a:r>
              <a:rPr lang="de-DE" sz="1200" b="0" i="0" u="none" strike="noStrike" dirty="0">
                <a:solidFill>
                  <a:srgbClr val="777777"/>
                </a:solidFill>
                <a:effectLst/>
                <a:latin typeface="Arial" panose="020B0604020202020204" pitchFamily="34" charset="0"/>
              </a:rPr>
              <a:t> a </a:t>
            </a:r>
            <a:r>
              <a:rPr lang="de-DE" sz="1200" b="0" i="0" u="none" strike="noStrike" dirty="0" err="1">
                <a:solidFill>
                  <a:srgbClr val="777777"/>
                </a:solidFill>
                <a:effectLst/>
                <a:latin typeface="Arial" panose="020B0604020202020204" pitchFamily="34" charset="0"/>
              </a:rPr>
              <a:t>specified</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amount</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of</a:t>
            </a:r>
            <a:r>
              <a:rPr lang="de-DE" sz="1200" b="0" i="0" u="none" strike="noStrike" dirty="0">
                <a:solidFill>
                  <a:srgbClr val="777777"/>
                </a:solidFill>
                <a:effectLst/>
                <a:latin typeface="Arial" panose="020B0604020202020204" pitchFamily="34" charset="0"/>
              </a:rPr>
              <a:t> time.</a:t>
            </a:r>
          </a:p>
          <a:p>
            <a:endParaRPr lang="de-DE" sz="1200" dirty="0">
              <a:solidFill>
                <a:srgbClr val="777777"/>
              </a:solidFill>
              <a:latin typeface="Arial" panose="020B0604020202020204" pitchFamily="34" charset="0"/>
            </a:endParaRPr>
          </a:p>
          <a:p>
            <a:r>
              <a:rPr lang="de-DE" sz="1200" dirty="0">
                <a:solidFill>
                  <a:srgbClr val="777777"/>
                </a:solidFill>
                <a:latin typeface="Arial" panose="020B0604020202020204" pitchFamily="34" charset="0"/>
              </a:rPr>
              <a:t>The </a:t>
            </a:r>
            <a:r>
              <a:rPr lang="de-DE" sz="1200" dirty="0" err="1">
                <a:solidFill>
                  <a:srgbClr val="777777"/>
                </a:solidFill>
                <a:latin typeface="Arial" panose="020B0604020202020204" pitchFamily="34" charset="0"/>
              </a:rPr>
              <a:t>example</a:t>
            </a:r>
            <a:r>
              <a:rPr lang="de-DE" sz="1200" dirty="0">
                <a:solidFill>
                  <a:srgbClr val="777777"/>
                </a:solidFill>
                <a:latin typeface="Arial" panose="020B0604020202020204" pitchFamily="34" charset="0"/>
              </a:rPr>
              <a:t> </a:t>
            </a:r>
            <a:r>
              <a:rPr lang="de-DE" sz="1200" dirty="0" err="1">
                <a:solidFill>
                  <a:srgbClr val="777777"/>
                </a:solidFill>
                <a:latin typeface="Arial" panose="020B0604020202020204" pitchFamily="34" charset="0"/>
              </a:rPr>
              <a:t>shown</a:t>
            </a:r>
            <a:r>
              <a:rPr lang="de-DE" sz="1200" dirty="0">
                <a:solidFill>
                  <a:srgbClr val="777777"/>
                </a:solidFill>
                <a:latin typeface="Arial" panose="020B0604020202020204" pitchFamily="34" charset="0"/>
              </a:rPr>
              <a:t>: „</a:t>
            </a:r>
            <a:r>
              <a:rPr lang="de-DE" sz="1200" b="0" i="0" u="none" strike="noStrike" dirty="0">
                <a:solidFill>
                  <a:srgbClr val="002080"/>
                </a:solidFill>
                <a:effectLst/>
                <a:latin typeface="Arial" panose="020B0604020202020204" pitchFamily="34" charset="0"/>
              </a:rPr>
              <a:t>Users </a:t>
            </a:r>
            <a:r>
              <a:rPr lang="de-DE" sz="1200" b="0" i="0" u="none" strike="noStrike" dirty="0" err="1">
                <a:solidFill>
                  <a:srgbClr val="002080"/>
                </a:solidFill>
                <a:effectLst/>
                <a:latin typeface="Arial" panose="020B0604020202020204" pitchFamily="34" charset="0"/>
              </a:rPr>
              <a:t>must</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be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able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to</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access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the</a:t>
            </a:r>
            <a:r>
              <a:rPr lang="de-DE" sz="1200" b="0" i="0" u="none" strike="noStrike" dirty="0">
                <a:solidFill>
                  <a:srgbClr val="002080"/>
                </a:solidFill>
                <a:effectLst/>
                <a:latin typeface="Arial" panose="020B0604020202020204" pitchFamily="34" charset="0"/>
              </a:rPr>
              <a:t> </a:t>
            </a:r>
            <a:r>
              <a:rPr lang="de-DE" sz="1200" b="0" i="1" u="none" strike="noStrike" dirty="0">
                <a:solidFill>
                  <a:srgbClr val="002080"/>
                </a:solidFill>
                <a:effectLst/>
                <a:latin typeface="Arial" panose="020B0604020202020204" pitchFamily="34" charset="0"/>
              </a:rPr>
              <a:t>find</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function</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within</a:t>
            </a:r>
            <a:r>
              <a:rPr lang="de-DE" sz="1200" b="0" i="0" u="none" strike="noStrike" dirty="0">
                <a:solidFill>
                  <a:srgbClr val="002080"/>
                </a:solidFill>
                <a:effectLst/>
                <a:latin typeface="Arial" panose="020B0604020202020204" pitchFamily="34" charset="0"/>
              </a:rPr>
              <a:t> 3 </a:t>
            </a:r>
            <a:r>
              <a:rPr lang="de-DE" sz="1200" b="0" i="0" u="none" strike="noStrike" dirty="0" err="1">
                <a:solidFill>
                  <a:srgbClr val="002080"/>
                </a:solidFill>
                <a:effectLst/>
                <a:latin typeface="Arial" panose="020B0604020202020204" pitchFamily="34" charset="0"/>
              </a:rPr>
              <a:t>seconds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of</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accessing</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the</a:t>
            </a:r>
            <a:r>
              <a:rPr lang="de-DE" sz="1200" b="0" i="0" u="none" strike="noStrike" dirty="0">
                <a:solidFill>
                  <a:srgbClr val="002080"/>
                </a:solidFill>
                <a:effectLst/>
                <a:latin typeface="Arial" panose="020B0604020202020204" pitchFamily="34" charset="0"/>
              </a:rPr>
              <a:t> interface.“ </a:t>
            </a:r>
            <a:r>
              <a:rPr lang="de-DE" sz="1200" b="0" i="0" u="none" strike="noStrike" dirty="0" err="1">
                <a:solidFill>
                  <a:srgbClr val="002080"/>
                </a:solidFill>
                <a:effectLst/>
                <a:latin typeface="Arial" panose="020B0604020202020204" pitchFamily="34" charset="0"/>
              </a:rPr>
              <a:t>is</a:t>
            </a:r>
            <a:r>
              <a:rPr lang="de-DE" sz="1200" b="0" i="0" u="none" strike="noStrike" dirty="0">
                <a:solidFill>
                  <a:srgbClr val="002080"/>
                </a:solidFill>
                <a:effectLst/>
                <a:latin typeface="Arial" panose="020B0604020202020204" pitchFamily="34" charset="0"/>
              </a:rPr>
              <a:t> not </a:t>
            </a:r>
            <a:r>
              <a:rPr lang="de-DE" sz="1200" b="0" i="0" u="none" strike="noStrike" dirty="0" err="1">
                <a:solidFill>
                  <a:srgbClr val="002080"/>
                </a:solidFill>
                <a:effectLst/>
                <a:latin typeface="Arial" panose="020B0604020202020204" pitchFamily="34" charset="0"/>
              </a:rPr>
              <a:t>what</a:t>
            </a:r>
            <a:r>
              <a:rPr lang="de-DE" sz="1200" b="0" i="0" u="none" strike="noStrike" dirty="0">
                <a:solidFill>
                  <a:srgbClr val="002080"/>
                </a:solidFill>
                <a:effectLst/>
                <a:latin typeface="Arial" panose="020B0604020202020204" pitchFamily="34" charset="0"/>
              </a:rPr>
              <a:t> I </a:t>
            </a:r>
            <a:r>
              <a:rPr lang="de-DE" sz="1200" b="0" i="0" u="none" strike="noStrike" dirty="0" err="1">
                <a:solidFill>
                  <a:srgbClr val="002080"/>
                </a:solidFill>
                <a:effectLst/>
                <a:latin typeface="Arial" panose="020B0604020202020204" pitchFamily="34" charset="0"/>
              </a:rPr>
              <a:t>mean</a:t>
            </a:r>
            <a:r>
              <a:rPr lang="de-DE" sz="1200" b="0" i="0" u="none" strike="noStrike" dirty="0">
                <a:solidFill>
                  <a:srgbClr val="002080"/>
                </a:solidFill>
                <a:effectLst/>
                <a:latin typeface="Arial" panose="020B0604020202020204" pitchFamily="34" charset="0"/>
              </a:rPr>
              <a:t>. </a:t>
            </a:r>
          </a:p>
          <a:p>
            <a:endParaRPr lang="de-DE" sz="1200" dirty="0">
              <a:solidFill>
                <a:srgbClr val="002080"/>
              </a:solidFill>
              <a:latin typeface="Arial" panose="020B0604020202020204" pitchFamily="34" charset="0"/>
            </a:endParaRPr>
          </a:p>
          <a:p>
            <a:r>
              <a:rPr lang="de-DE" sz="1200" dirty="0">
                <a:solidFill>
                  <a:srgbClr val="002080"/>
                </a:solidFill>
                <a:latin typeface="Arial" panose="020B0604020202020204" pitchFamily="34" charset="0"/>
              </a:rPr>
              <a:t>I </a:t>
            </a:r>
            <a:r>
              <a:rPr lang="de-DE" sz="1200" dirty="0" err="1">
                <a:solidFill>
                  <a:srgbClr val="002080"/>
                </a:solidFill>
                <a:latin typeface="Arial" panose="020B0604020202020204" pitchFamily="34" charset="0"/>
              </a:rPr>
              <a:t>look</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up</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related</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qualities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finding</a:t>
            </a:r>
            <a:r>
              <a:rPr lang="de-DE" sz="1200" dirty="0">
                <a:solidFill>
                  <a:srgbClr val="002080"/>
                </a:solidFill>
                <a:latin typeface="Arial" panose="020B0604020202020204" pitchFamily="34" charset="0"/>
              </a:rPr>
              <a:t> „User </a:t>
            </a:r>
            <a:r>
              <a:rPr lang="de-DE" sz="1200" dirty="0" err="1">
                <a:solidFill>
                  <a:srgbClr val="002080"/>
                </a:solidFill>
                <a:latin typeface="Arial" panose="020B0604020202020204" pitchFamily="34" charset="0"/>
              </a:rPr>
              <a:t>error</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protection</a:t>
            </a:r>
            <a:r>
              <a:rPr lang="de-DE" sz="1200" dirty="0">
                <a:solidFill>
                  <a:srgbClr val="002080"/>
                </a:solidFill>
                <a:latin typeface="Arial" panose="020B0604020202020204" pitchFamily="34" charset="0"/>
              </a:rPr>
              <a:t>“. The </a:t>
            </a:r>
            <a:r>
              <a:rPr lang="de-DE" sz="1200" dirty="0" err="1">
                <a:solidFill>
                  <a:srgbClr val="002080"/>
                </a:solidFill>
                <a:latin typeface="Arial" panose="020B0604020202020204" pitchFamily="34" charset="0"/>
              </a:rPr>
              <a:t>example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says</a:t>
            </a:r>
            <a:r>
              <a:rPr lang="de-DE" sz="1200" dirty="0">
                <a:solidFill>
                  <a:srgbClr val="002080"/>
                </a:solidFill>
                <a:latin typeface="Arial" panose="020B0604020202020204" pitchFamily="34" charset="0"/>
              </a:rPr>
              <a:t>: „</a:t>
            </a:r>
            <a:r>
              <a:rPr lang="de-DE" sz="1200" b="0" i="0" u="none" strike="noStrike" dirty="0">
                <a:solidFill>
                  <a:srgbClr val="002080"/>
                </a:solidFill>
                <a:effectLst/>
                <a:latin typeface="Arial" panose="020B0604020202020204" pitchFamily="34" charset="0"/>
              </a:rPr>
              <a:t>In </a:t>
            </a:r>
            <a:r>
              <a:rPr lang="de-DE" sz="1200" b="0" i="0" u="none" strike="noStrike" dirty="0" err="1">
                <a:solidFill>
                  <a:srgbClr val="002080"/>
                </a:solidFill>
                <a:effectLst/>
                <a:latin typeface="Arial" panose="020B0604020202020204" pitchFamily="34" charset="0"/>
              </a:rPr>
              <a:t>case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of</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entering</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inconsistent</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or</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wrong</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data</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system</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shows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appropriate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messages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that</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clearly</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explains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the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inconsistency</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or</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error</a:t>
            </a:r>
            <a:r>
              <a:rPr lang="de-DE" sz="1200" b="0" i="0" u="none" strike="noStrike" dirty="0">
                <a:solidFill>
                  <a:srgbClr val="002080"/>
                </a:solidFill>
                <a:effectLst/>
                <a:latin typeface="Arial" panose="020B0604020202020204" pitchFamily="34" charset="0"/>
              </a:rPr>
              <a:t>.“</a:t>
            </a:r>
          </a:p>
          <a:p>
            <a:r>
              <a:rPr lang="de-DE" sz="1200" dirty="0" err="1">
                <a:solidFill>
                  <a:srgbClr val="002080"/>
                </a:solidFill>
                <a:latin typeface="Arial" panose="020B0604020202020204" pitchFamily="34" charset="0"/>
              </a:rPr>
              <a:t>That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is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close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to</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what</a:t>
            </a:r>
            <a:r>
              <a:rPr lang="de-DE" sz="1200" dirty="0">
                <a:solidFill>
                  <a:srgbClr val="002080"/>
                </a:solidFill>
                <a:latin typeface="Arial" panose="020B0604020202020204" pitchFamily="34" charset="0"/>
              </a:rPr>
              <a:t> I </a:t>
            </a:r>
            <a:r>
              <a:rPr lang="de-DE" sz="1200" dirty="0" err="1">
                <a:solidFill>
                  <a:srgbClr val="002080"/>
                </a:solidFill>
                <a:latin typeface="Arial" panose="020B0604020202020204" pitchFamily="34" charset="0"/>
              </a:rPr>
              <a:t>want</a:t>
            </a:r>
            <a:r>
              <a:rPr lang="de-DE" sz="1200" dirty="0">
                <a:solidFill>
                  <a:srgbClr val="002080"/>
                </a:solidFill>
                <a:latin typeface="Arial" panose="020B0604020202020204" pitchFamily="34" charset="0"/>
              </a:rPr>
              <a:t>, so I </a:t>
            </a:r>
            <a:r>
              <a:rPr lang="de-DE" sz="1200" dirty="0" err="1">
                <a:solidFill>
                  <a:srgbClr val="002080"/>
                </a:solidFill>
                <a:latin typeface="Arial" panose="020B0604020202020204" pitchFamily="34" charset="0"/>
              </a:rPr>
              <a:t>write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my</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requirement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as</a:t>
            </a:r>
            <a:r>
              <a:rPr lang="de-DE" sz="1200" dirty="0">
                <a:solidFill>
                  <a:srgbClr val="002080"/>
                </a:solidFill>
                <a:latin typeface="Arial" panose="020B0604020202020204" pitchFamily="34" charset="0"/>
              </a:rPr>
              <a:t>: „In </a:t>
            </a:r>
            <a:r>
              <a:rPr lang="de-DE" sz="1200" dirty="0" err="1">
                <a:solidFill>
                  <a:srgbClr val="002080"/>
                </a:solidFill>
                <a:latin typeface="Arial" panose="020B0604020202020204" pitchFamily="34" charset="0"/>
              </a:rPr>
              <a:t>case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of</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entering</a:t>
            </a:r>
            <a:r>
              <a:rPr lang="de-DE" sz="1200" dirty="0">
                <a:solidFill>
                  <a:srgbClr val="002080"/>
                </a:solidFill>
                <a:latin typeface="Arial" panose="020B0604020202020204" pitchFamily="34" charset="0"/>
              </a:rPr>
              <a:t> a </a:t>
            </a:r>
            <a:r>
              <a:rPr lang="de-DE" sz="1200" dirty="0" err="1">
                <a:solidFill>
                  <a:srgbClr val="002080"/>
                </a:solidFill>
                <a:latin typeface="Arial" panose="020B0604020202020204" pitchFamily="34" charset="0"/>
              </a:rPr>
              <a:t>wrong</a:t>
            </a:r>
            <a:r>
              <a:rPr lang="de-DE" sz="1200" dirty="0">
                <a:solidFill>
                  <a:srgbClr val="002080"/>
                </a:solidFill>
                <a:latin typeface="Arial" panose="020B0604020202020204" pitchFamily="34" charset="0"/>
              </a:rPr>
              <a:t> social </a:t>
            </a:r>
            <a:r>
              <a:rPr lang="de-DE" sz="1200" dirty="0" err="1">
                <a:solidFill>
                  <a:srgbClr val="002080"/>
                </a:solidFill>
                <a:latin typeface="Arial" panose="020B0604020202020204" pitchFamily="34" charset="0"/>
              </a:rPr>
              <a:t>security</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number</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system</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indicates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error</a:t>
            </a:r>
            <a:r>
              <a:rPr lang="de-DE" sz="1200" dirty="0">
                <a:solidFill>
                  <a:srgbClr val="002080"/>
                </a:solidFill>
                <a:latin typeface="Arial" panose="020B0604020202020204" pitchFamily="34" charset="0"/>
              </a:rPr>
              <a:t> and </a:t>
            </a:r>
            <a:r>
              <a:rPr lang="de-DE" sz="1200" dirty="0" err="1">
                <a:solidFill>
                  <a:srgbClr val="002080"/>
                </a:solidFill>
                <a:latin typeface="Arial" panose="020B0604020202020204" pitchFamily="34" charset="0"/>
              </a:rPr>
              <a:t>tells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me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that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the</a:t>
            </a:r>
            <a:r>
              <a:rPr lang="de-DE" sz="1200" dirty="0">
                <a:solidFill>
                  <a:srgbClr val="002080"/>
                </a:solidFill>
                <a:latin typeface="Arial" panose="020B0604020202020204" pitchFamily="34" charset="0"/>
              </a:rPr>
              <a:t> SSN </a:t>
            </a:r>
            <a:r>
              <a:rPr lang="de-DE" sz="1200" dirty="0" err="1">
                <a:solidFill>
                  <a:srgbClr val="002080"/>
                </a:solidFill>
                <a:latin typeface="Arial" panose="020B0604020202020204" pitchFamily="34" charset="0"/>
              </a:rPr>
              <a:t>should</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be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nine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digits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without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blanks</a:t>
            </a:r>
            <a:r>
              <a:rPr lang="de-DE" sz="1200" dirty="0">
                <a:solidFill>
                  <a:srgbClr val="002080"/>
                </a:solidFill>
                <a:latin typeface="Arial" panose="020B0604020202020204" pitchFamily="34" charset="0"/>
              </a:rPr>
              <a:t>.“</a:t>
            </a:r>
            <a:endParaRPr lang="en-US" sz="1200" dirty="0"/>
          </a:p>
        </p:txBody>
      </p:sp>
    </p:spTree>
    <p:extLst>
      <p:ext uri="{BB962C8B-B14F-4D97-AF65-F5344CB8AC3E}">
        <p14:creationId xmlns:p14="http://schemas.microsoft.com/office/powerpoint/2010/main" val="73820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2E163-23DD-71ED-BB51-68141C31BFB1}"/>
              </a:ext>
            </a:extLst>
          </p:cNvPr>
          <p:cNvSpPr>
            <a:spLocks noGrp="1"/>
          </p:cNvSpPr>
          <p:nvPr>
            <p:ph type="title"/>
          </p:nvPr>
        </p:nvSpPr>
        <p:spPr>
          <a:xfrm>
            <a:off x="527848" y="224049"/>
            <a:ext cx="10515600" cy="623239"/>
          </a:xfrm>
        </p:spPr>
        <p:txBody>
          <a:bodyPr>
            <a:normAutofit fontScale="90000"/>
          </a:bodyPr>
          <a:lstStyle/>
          <a:p>
            <a:r>
              <a:rPr lang="en-US" dirty="0"/>
              <a:t>Q42 METAMODEL USAGE (3)</a:t>
            </a:r>
          </a:p>
        </p:txBody>
      </p:sp>
      <p:sp>
        <p:nvSpPr>
          <p:cNvPr id="5" name="Rechteck 4">
            <a:extLst>
              <a:ext uri="{FF2B5EF4-FFF2-40B4-BE49-F238E27FC236}">
                <a16:creationId xmlns:a16="http://schemas.microsoft.com/office/drawing/2014/main" id="{9FE23E0B-BB5B-4E79-E8FD-EEA16E46817D}"/>
              </a:ext>
            </a:extLst>
          </p:cNvPr>
          <p:cNvSpPr/>
          <p:nvPr/>
        </p:nvSpPr>
        <p:spPr>
          <a:xfrm>
            <a:off x="2154141" y="2698623"/>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Specific </a:t>
            </a:r>
            <a:r>
              <a:rPr lang="en-US" dirty="0">
                <a:solidFill>
                  <a:srgbClr val="FFFF00"/>
                </a:solidFill>
              </a:rPr>
              <a:t>Quality </a:t>
            </a:r>
            <a:r>
              <a:rPr lang="en-US" dirty="0"/>
              <a:t>Property</a:t>
            </a:r>
          </a:p>
        </p:txBody>
      </p:sp>
      <p:sp>
        <p:nvSpPr>
          <p:cNvPr id="12" name="Rechteck 11">
            <a:extLst>
              <a:ext uri="{FF2B5EF4-FFF2-40B4-BE49-F238E27FC236}">
                <a16:creationId xmlns:a16="http://schemas.microsoft.com/office/drawing/2014/main" id="{0B11B728-B159-1C8C-D0A7-B8A915DCFC23}"/>
              </a:ext>
            </a:extLst>
          </p:cNvPr>
          <p:cNvSpPr/>
          <p:nvPr/>
        </p:nvSpPr>
        <p:spPr>
          <a:xfrm>
            <a:off x="2188720" y="5092636"/>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Example </a:t>
            </a:r>
            <a:r>
              <a:rPr lang="en-US" dirty="0"/>
              <a:t>Requirements</a:t>
            </a:r>
          </a:p>
        </p:txBody>
      </p:sp>
      <p:sp>
        <p:nvSpPr>
          <p:cNvPr id="26" name="Rechteck 25">
            <a:extLst>
              <a:ext uri="{FF2B5EF4-FFF2-40B4-BE49-F238E27FC236}">
                <a16:creationId xmlns:a16="http://schemas.microsoft.com/office/drawing/2014/main" id="{71858DF8-25C9-4233-A467-AC291BDE8C05}"/>
              </a:ext>
            </a:extLst>
          </p:cNvPr>
          <p:cNvSpPr/>
          <p:nvPr/>
        </p:nvSpPr>
        <p:spPr>
          <a:xfrm>
            <a:off x="5022184" y="2698623"/>
            <a:ext cx="1512096" cy="88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Stakeholder</a:t>
            </a:r>
          </a:p>
        </p:txBody>
      </p:sp>
      <p:cxnSp>
        <p:nvCxnSpPr>
          <p:cNvPr id="31" name="Gerade Verbindung 30">
            <a:extLst>
              <a:ext uri="{FF2B5EF4-FFF2-40B4-BE49-F238E27FC236}">
                <a16:creationId xmlns:a16="http://schemas.microsoft.com/office/drawing/2014/main" id="{686D3C7D-C949-45CA-9B0E-A6D32AD57226}"/>
              </a:ext>
            </a:extLst>
          </p:cNvPr>
          <p:cNvCxnSpPr>
            <a:cxnSpLocks/>
            <a:endCxn id="26" idx="1"/>
          </p:cNvCxnSpPr>
          <p:nvPr/>
        </p:nvCxnSpPr>
        <p:spPr>
          <a:xfrm flipV="1">
            <a:off x="3638258" y="3138678"/>
            <a:ext cx="1383926" cy="5920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44336F38-D343-176D-0A1B-54997A35AD9F}"/>
              </a:ext>
            </a:extLst>
          </p:cNvPr>
          <p:cNvSpPr txBox="1"/>
          <p:nvPr/>
        </p:nvSpPr>
        <p:spPr>
          <a:xfrm>
            <a:off x="7107016" y="432037"/>
            <a:ext cx="4802661" cy="646331"/>
          </a:xfrm>
          <a:prstGeom prst="rect">
            <a:avLst/>
          </a:prstGeom>
          <a:noFill/>
        </p:spPr>
        <p:txBody>
          <a:bodyPr wrap="none" rtlCol="0">
            <a:spAutoFit/>
          </a:bodyPr>
          <a:lstStyle/>
          <a:p>
            <a:r>
              <a:rPr lang="en-US" dirty="0"/>
              <a:t>3.    from certain stakeholders to typical demands</a:t>
            </a:r>
          </a:p>
          <a:p>
            <a:r>
              <a:rPr lang="en-US" dirty="0"/>
              <a:t>       they will have.</a:t>
            </a:r>
          </a:p>
        </p:txBody>
      </p:sp>
      <p:cxnSp>
        <p:nvCxnSpPr>
          <p:cNvPr id="7" name="Gerade Verbindung 6">
            <a:extLst>
              <a:ext uri="{FF2B5EF4-FFF2-40B4-BE49-F238E27FC236}">
                <a16:creationId xmlns:a16="http://schemas.microsoft.com/office/drawing/2014/main" id="{27B7DBDE-FC1A-3BDB-770A-C806A496FACB}"/>
              </a:ext>
            </a:extLst>
          </p:cNvPr>
          <p:cNvCxnSpPr>
            <a:cxnSpLocks/>
            <a:stCxn id="5" idx="2"/>
            <a:endCxn id="12" idx="0"/>
          </p:cNvCxnSpPr>
          <p:nvPr/>
        </p:nvCxnSpPr>
        <p:spPr>
          <a:xfrm>
            <a:off x="2910189" y="3578733"/>
            <a:ext cx="34579" cy="1513903"/>
          </a:xfrm>
          <a:prstGeom prst="line">
            <a:avLst/>
          </a:prstGeom>
        </p:spPr>
        <p:style>
          <a:lnRef idx="1">
            <a:schemeClr val="accent1"/>
          </a:lnRef>
          <a:fillRef idx="0">
            <a:schemeClr val="accent1"/>
          </a:fillRef>
          <a:effectRef idx="0">
            <a:schemeClr val="accent1"/>
          </a:effectRef>
          <a:fontRef idx="minor">
            <a:schemeClr val="tx1"/>
          </a:fontRef>
        </p:style>
      </p:cxnSp>
      <p:sp>
        <p:nvSpPr>
          <p:cNvPr id="11" name="Pfeil nach oben 10">
            <a:extLst>
              <a:ext uri="{FF2B5EF4-FFF2-40B4-BE49-F238E27FC236}">
                <a16:creationId xmlns:a16="http://schemas.microsoft.com/office/drawing/2014/main" id="{3789D785-C843-9287-583E-7536844950D3}"/>
              </a:ext>
            </a:extLst>
          </p:cNvPr>
          <p:cNvSpPr/>
          <p:nvPr/>
        </p:nvSpPr>
        <p:spPr>
          <a:xfrm rot="16200000">
            <a:off x="3942185" y="1157615"/>
            <a:ext cx="444500" cy="2439334"/>
          </a:xfrm>
          <a:prstGeom prs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16" name="Nach rechts gekrümmter Pfeil 15">
            <a:extLst>
              <a:ext uri="{FF2B5EF4-FFF2-40B4-BE49-F238E27FC236}">
                <a16:creationId xmlns:a16="http://schemas.microsoft.com/office/drawing/2014/main" id="{5E929541-EF28-3005-C494-86C841BD34D9}"/>
              </a:ext>
            </a:extLst>
          </p:cNvPr>
          <p:cNvSpPr/>
          <p:nvPr/>
        </p:nvSpPr>
        <p:spPr>
          <a:xfrm>
            <a:off x="1168908" y="2791333"/>
            <a:ext cx="800100" cy="787400"/>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Pfeil nach oben 22">
            <a:extLst>
              <a:ext uri="{FF2B5EF4-FFF2-40B4-BE49-F238E27FC236}">
                <a16:creationId xmlns:a16="http://schemas.microsoft.com/office/drawing/2014/main" id="{071F1D72-F766-28B7-F63C-1F708FC4DBAD}"/>
              </a:ext>
            </a:extLst>
          </p:cNvPr>
          <p:cNvSpPr/>
          <p:nvPr/>
        </p:nvSpPr>
        <p:spPr>
          <a:xfrm rot="10800000">
            <a:off x="2500268" y="3968845"/>
            <a:ext cx="444500" cy="683736"/>
          </a:xfrm>
          <a:prstGeom prs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32" name="Textfeld 31">
            <a:extLst>
              <a:ext uri="{FF2B5EF4-FFF2-40B4-BE49-F238E27FC236}">
                <a16:creationId xmlns:a16="http://schemas.microsoft.com/office/drawing/2014/main" id="{507F083B-F240-DCE4-BF8D-1369330FBE80}"/>
              </a:ext>
            </a:extLst>
          </p:cNvPr>
          <p:cNvSpPr txBox="1"/>
          <p:nvPr/>
        </p:nvSpPr>
        <p:spPr>
          <a:xfrm>
            <a:off x="7449312" y="1078368"/>
            <a:ext cx="4632960" cy="646331"/>
          </a:xfrm>
          <a:prstGeom prst="rect">
            <a:avLst/>
          </a:prstGeom>
          <a:noFill/>
        </p:spPr>
        <p:txBody>
          <a:bodyPr wrap="square">
            <a:spAutoFit/>
          </a:bodyPr>
          <a:lstStyle/>
          <a:p>
            <a:r>
              <a:rPr lang="en-US" sz="1200" dirty="0"/>
              <a:t>Start with the list of stakeholders. Pick your role and find the typical qualities for your role. Write your requirements for these typical qualities (potentially verify via examples).</a:t>
            </a:r>
          </a:p>
        </p:txBody>
      </p:sp>
      <p:sp>
        <p:nvSpPr>
          <p:cNvPr id="41" name="Textfeld 40">
            <a:extLst>
              <a:ext uri="{FF2B5EF4-FFF2-40B4-BE49-F238E27FC236}">
                <a16:creationId xmlns:a16="http://schemas.microsoft.com/office/drawing/2014/main" id="{836D6074-611F-C858-D78E-50202965E989}"/>
              </a:ext>
            </a:extLst>
          </p:cNvPr>
          <p:cNvSpPr txBox="1"/>
          <p:nvPr/>
        </p:nvSpPr>
        <p:spPr>
          <a:xfrm>
            <a:off x="7393541" y="2371030"/>
            <a:ext cx="4596384" cy="3231654"/>
          </a:xfrm>
          <a:prstGeom prst="rect">
            <a:avLst/>
          </a:prstGeom>
          <a:noFill/>
        </p:spPr>
        <p:txBody>
          <a:bodyPr wrap="square">
            <a:spAutoFit/>
          </a:bodyPr>
          <a:lstStyle/>
          <a:p>
            <a:r>
              <a:rPr lang="en-US" sz="1200" dirty="0"/>
              <a:t>E.G.:  I work as a developer, extending an existing system.</a:t>
            </a:r>
          </a:p>
          <a:p>
            <a:r>
              <a:rPr lang="en-US" sz="1200" dirty="0"/>
              <a:t>The list of specific qualities suggested contain “analyzability”, “Modifiability”, “Portability”, </a:t>
            </a:r>
            <a:r>
              <a:rPr lang="en-US" sz="1200" dirty="0" err="1"/>
              <a:t>Replaceabliity</a:t>
            </a:r>
            <a:r>
              <a:rPr lang="en-US" sz="1200" dirty="0"/>
              <a:t>” and others.</a:t>
            </a:r>
          </a:p>
          <a:p>
            <a:endParaRPr lang="en-US" sz="1200" dirty="0"/>
          </a:p>
          <a:p>
            <a:r>
              <a:rPr lang="en-US" sz="1200" dirty="0"/>
              <a:t>Portability is my main concern. (defined as: </a:t>
            </a:r>
            <a:r>
              <a:rPr lang="de-DE" sz="1200" b="0" i="0" u="none" strike="noStrike" dirty="0">
                <a:solidFill>
                  <a:srgbClr val="777777"/>
                </a:solidFill>
                <a:effectLst/>
              </a:rPr>
              <a:t>A </a:t>
            </a:r>
            <a:r>
              <a:rPr lang="de-DE" sz="1200" b="0" i="0" u="none" strike="noStrike" dirty="0" err="1">
                <a:solidFill>
                  <a:srgbClr val="777777"/>
                </a:solidFill>
                <a:effectLst/>
              </a:rPr>
              <a:t>computer</a:t>
            </a:r>
            <a:r>
              <a:rPr lang="de-DE" sz="1200" b="0" i="0" u="none" strike="noStrike" dirty="0">
                <a:solidFill>
                  <a:srgbClr val="777777"/>
                </a:solidFill>
                <a:effectLst/>
              </a:rPr>
              <a:t> </a:t>
            </a:r>
            <a:r>
              <a:rPr lang="de-DE" sz="1200" b="0" i="0" u="none" strike="noStrike" dirty="0" err="1">
                <a:solidFill>
                  <a:srgbClr val="777777"/>
                </a:solidFill>
                <a:effectLst/>
              </a:rPr>
              <a:t>program</a:t>
            </a:r>
            <a:r>
              <a:rPr lang="de-DE" sz="1200" b="0" i="0" u="none" strike="noStrike" dirty="0">
                <a:solidFill>
                  <a:srgbClr val="777777"/>
                </a:solidFill>
                <a:effectLst/>
              </a:rPr>
              <a:t> </a:t>
            </a:r>
            <a:r>
              <a:rPr lang="de-DE" sz="1200" b="0" i="0" u="none" strike="noStrike" dirty="0" err="1">
                <a:solidFill>
                  <a:srgbClr val="777777"/>
                </a:solidFill>
                <a:effectLst/>
              </a:rPr>
              <a:t>is</a:t>
            </a:r>
            <a:r>
              <a:rPr lang="de-DE" sz="1200" b="0" i="0" u="none" strike="noStrike" dirty="0">
                <a:solidFill>
                  <a:srgbClr val="777777"/>
                </a:solidFill>
                <a:effectLst/>
              </a:rPr>
              <a:t> </a:t>
            </a:r>
            <a:r>
              <a:rPr lang="de-DE" sz="1200" b="0" i="0" u="none" strike="noStrike" dirty="0" err="1">
                <a:solidFill>
                  <a:srgbClr val="777777"/>
                </a:solidFill>
                <a:effectLst/>
              </a:rPr>
              <a:t>said</a:t>
            </a:r>
            <a:r>
              <a:rPr lang="de-DE" sz="1200" b="0" i="0" u="none" strike="noStrike" dirty="0">
                <a:solidFill>
                  <a:srgbClr val="777777"/>
                </a:solidFill>
                <a:effectLst/>
              </a:rPr>
              <a:t> </a:t>
            </a:r>
            <a:r>
              <a:rPr lang="de-DE" sz="1200" b="0" i="0" u="none" strike="noStrike" dirty="0" err="1">
                <a:solidFill>
                  <a:srgbClr val="777777"/>
                </a:solidFill>
                <a:effectLst/>
              </a:rPr>
              <a:t>to</a:t>
            </a:r>
            <a:r>
              <a:rPr lang="de-DE" sz="1200" b="0" i="0" u="none" strike="noStrike" dirty="0">
                <a:solidFill>
                  <a:srgbClr val="777777"/>
                </a:solidFill>
                <a:effectLst/>
              </a:rPr>
              <a:t> </a:t>
            </a:r>
            <a:r>
              <a:rPr lang="de-DE" sz="1200" b="0" i="0" u="none" strike="noStrike" dirty="0" err="1">
                <a:solidFill>
                  <a:srgbClr val="777777"/>
                </a:solidFill>
                <a:effectLst/>
              </a:rPr>
              <a:t>be</a:t>
            </a:r>
            <a:r>
              <a:rPr lang="de-DE" sz="1200" b="0" i="0" u="none" strike="noStrike" dirty="0">
                <a:solidFill>
                  <a:srgbClr val="777777"/>
                </a:solidFill>
                <a:effectLst/>
              </a:rPr>
              <a:t> portable </a:t>
            </a:r>
            <a:r>
              <a:rPr lang="de-DE" sz="1200" b="0" i="0" u="none" strike="noStrike" dirty="0" err="1">
                <a:solidFill>
                  <a:srgbClr val="777777"/>
                </a:solidFill>
                <a:effectLst/>
              </a:rPr>
              <a:t>if</a:t>
            </a:r>
            <a:r>
              <a:rPr lang="de-DE" sz="1200" b="0" i="0" u="none" strike="noStrike" dirty="0">
                <a:solidFill>
                  <a:srgbClr val="777777"/>
                </a:solidFill>
                <a:effectLst/>
              </a:rPr>
              <a:t> </a:t>
            </a:r>
            <a:r>
              <a:rPr lang="de-DE" sz="1200" b="0" i="0" u="none" strike="noStrike" dirty="0" err="1">
                <a:solidFill>
                  <a:srgbClr val="777777"/>
                </a:solidFill>
                <a:effectLst/>
              </a:rPr>
              <a:t>there</a:t>
            </a:r>
            <a:r>
              <a:rPr lang="de-DE" sz="1200" b="0" i="0" u="none" strike="noStrike" dirty="0">
                <a:solidFill>
                  <a:srgbClr val="777777"/>
                </a:solidFill>
                <a:effectLst/>
              </a:rPr>
              <a:t> </a:t>
            </a:r>
            <a:r>
              <a:rPr lang="de-DE" sz="1200" b="0" i="0" u="none" strike="noStrike" dirty="0" err="1">
                <a:solidFill>
                  <a:srgbClr val="777777"/>
                </a:solidFill>
                <a:effectLst/>
              </a:rPr>
              <a:t>is</a:t>
            </a:r>
            <a:r>
              <a:rPr lang="de-DE" sz="1200" b="0" i="0" u="none" strike="noStrike" dirty="0">
                <a:solidFill>
                  <a:srgbClr val="777777"/>
                </a:solidFill>
                <a:effectLst/>
              </a:rPr>
              <a:t> </a:t>
            </a:r>
            <a:r>
              <a:rPr lang="de-DE" sz="1200" b="0" i="0" u="none" strike="noStrike" dirty="0" err="1">
                <a:solidFill>
                  <a:srgbClr val="777777"/>
                </a:solidFill>
                <a:effectLst/>
              </a:rPr>
              <a:t>low</a:t>
            </a:r>
            <a:r>
              <a:rPr lang="de-DE" sz="1200" b="0" i="0" u="none" strike="noStrike" dirty="0">
                <a:solidFill>
                  <a:srgbClr val="777777"/>
                </a:solidFill>
                <a:effectLst/>
              </a:rPr>
              <a:t> </a:t>
            </a:r>
            <a:r>
              <a:rPr lang="de-DE" sz="1200" b="0" i="0" u="none" strike="noStrike" dirty="0" err="1">
                <a:solidFill>
                  <a:srgbClr val="777777"/>
                </a:solidFill>
                <a:effectLst/>
              </a:rPr>
              <a:t>effort</a:t>
            </a:r>
            <a:r>
              <a:rPr lang="de-DE" sz="1200" b="0" i="0" u="none" strike="noStrike" dirty="0">
                <a:solidFill>
                  <a:srgbClr val="777777"/>
                </a:solidFill>
                <a:effectLst/>
              </a:rPr>
              <a:t> </a:t>
            </a:r>
            <a:r>
              <a:rPr lang="de-DE" sz="1200" b="0" i="0" u="none" strike="noStrike" dirty="0" err="1">
                <a:solidFill>
                  <a:srgbClr val="777777"/>
                </a:solidFill>
                <a:effectLst/>
              </a:rPr>
              <a:t>required</a:t>
            </a:r>
            <a:r>
              <a:rPr lang="de-DE" sz="1200" b="0" i="0" u="none" strike="noStrike" dirty="0">
                <a:solidFill>
                  <a:srgbClr val="777777"/>
                </a:solidFill>
                <a:effectLst/>
              </a:rPr>
              <a:t> </a:t>
            </a:r>
            <a:r>
              <a:rPr lang="de-DE" sz="1200" b="0" i="0" u="none" strike="noStrike" dirty="0" err="1">
                <a:solidFill>
                  <a:srgbClr val="777777"/>
                </a:solidFill>
                <a:effectLst/>
              </a:rPr>
              <a:t>to</a:t>
            </a:r>
            <a:r>
              <a:rPr lang="de-DE" sz="1200" b="0" i="0" u="none" strike="noStrike" dirty="0">
                <a:solidFill>
                  <a:srgbClr val="777777"/>
                </a:solidFill>
                <a:effectLst/>
              </a:rPr>
              <a:t> </a:t>
            </a:r>
            <a:r>
              <a:rPr lang="de-DE" sz="1200" b="0" i="0" u="none" strike="noStrike" dirty="0" err="1">
                <a:solidFill>
                  <a:srgbClr val="777777"/>
                </a:solidFill>
                <a:effectLst/>
              </a:rPr>
              <a:t>make</a:t>
            </a:r>
            <a:r>
              <a:rPr lang="de-DE" sz="1200" b="0" i="0" u="none" strike="noStrike" dirty="0">
                <a:solidFill>
                  <a:srgbClr val="777777"/>
                </a:solidFill>
                <a:effectLst/>
              </a:rPr>
              <a:t> </a:t>
            </a:r>
            <a:r>
              <a:rPr lang="de-DE" sz="1200" b="0" i="0" u="none" strike="noStrike" dirty="0" err="1">
                <a:solidFill>
                  <a:srgbClr val="777777"/>
                </a:solidFill>
                <a:effectLst/>
              </a:rPr>
              <a:t>it</a:t>
            </a:r>
            <a:r>
              <a:rPr lang="de-DE" sz="1200" b="0" i="0" u="none" strike="noStrike" dirty="0">
                <a:solidFill>
                  <a:srgbClr val="777777"/>
                </a:solidFill>
                <a:effectLst/>
              </a:rPr>
              <a:t> </a:t>
            </a:r>
            <a:r>
              <a:rPr lang="de-DE" sz="1200" b="0" i="0" u="none" strike="noStrike" dirty="0" err="1">
                <a:solidFill>
                  <a:srgbClr val="777777"/>
                </a:solidFill>
                <a:effectLst/>
              </a:rPr>
              <a:t>run</a:t>
            </a:r>
            <a:r>
              <a:rPr lang="de-DE" sz="1200" b="0" i="0" u="none" strike="noStrike" dirty="0">
                <a:solidFill>
                  <a:srgbClr val="777777"/>
                </a:solidFill>
                <a:effectLst/>
              </a:rPr>
              <a:t> on different </a:t>
            </a:r>
            <a:r>
              <a:rPr lang="de-DE" sz="1200" b="0" i="0" u="none" strike="noStrike" dirty="0" err="1">
                <a:solidFill>
                  <a:srgbClr val="777777"/>
                </a:solidFill>
                <a:effectLst/>
              </a:rPr>
              <a:t>environments</a:t>
            </a:r>
            <a:r>
              <a:rPr lang="de-DE" sz="1200" b="0" i="0" u="none" strike="noStrike" dirty="0">
                <a:solidFill>
                  <a:srgbClr val="777777"/>
                </a:solidFill>
                <a:effectLst/>
              </a:rPr>
              <a:t>, </a:t>
            </a:r>
            <a:r>
              <a:rPr lang="de-DE" sz="1200" b="0" i="0" u="none" strike="noStrike" dirty="0" err="1">
                <a:solidFill>
                  <a:srgbClr val="777777"/>
                </a:solidFill>
                <a:effectLst/>
              </a:rPr>
              <a:t>operating</a:t>
            </a:r>
            <a:r>
              <a:rPr lang="de-DE" sz="1200" b="0" i="0" u="none" strike="noStrike" dirty="0">
                <a:solidFill>
                  <a:srgbClr val="777777"/>
                </a:solidFill>
                <a:effectLst/>
              </a:rPr>
              <a:t> </a:t>
            </a:r>
            <a:r>
              <a:rPr lang="de-DE" sz="1200" b="0" i="0" u="none" strike="noStrike" dirty="0" err="1">
                <a:solidFill>
                  <a:srgbClr val="777777"/>
                </a:solidFill>
                <a:effectLst/>
              </a:rPr>
              <a:t>systems</a:t>
            </a:r>
            <a:r>
              <a:rPr lang="de-DE" sz="1200" b="0" i="0" u="none" strike="noStrike" dirty="0">
                <a:solidFill>
                  <a:srgbClr val="777777"/>
                </a:solidFill>
                <a:effectLst/>
              </a:rPr>
              <a:t>, </a:t>
            </a:r>
            <a:r>
              <a:rPr lang="de-DE" sz="1200" b="0" i="0" u="none" strike="noStrike" dirty="0" err="1">
                <a:solidFill>
                  <a:srgbClr val="777777"/>
                </a:solidFill>
                <a:effectLst/>
              </a:rPr>
              <a:t>infrastructures</a:t>
            </a:r>
            <a:r>
              <a:rPr lang="de-DE" sz="1200" b="0" i="0" u="none" strike="noStrike" dirty="0">
                <a:solidFill>
                  <a:srgbClr val="777777"/>
                </a:solidFill>
                <a:effectLst/>
              </a:rPr>
              <a:t> </a:t>
            </a:r>
            <a:r>
              <a:rPr lang="de-DE" sz="1200" b="0" i="0" u="none" strike="noStrike" dirty="0" err="1">
                <a:solidFill>
                  <a:srgbClr val="777777"/>
                </a:solidFill>
                <a:effectLst/>
              </a:rPr>
              <a:t>or</a:t>
            </a:r>
            <a:r>
              <a:rPr lang="de-DE" sz="1200" b="0" i="0" u="none" strike="noStrike" dirty="0">
                <a:solidFill>
                  <a:srgbClr val="777777"/>
                </a:solidFill>
                <a:effectLst/>
              </a:rPr>
              <a:t> </a:t>
            </a:r>
            <a:r>
              <a:rPr lang="de-DE" sz="1200" b="0" i="0" u="none" strike="noStrike" dirty="0" err="1">
                <a:solidFill>
                  <a:srgbClr val="777777"/>
                </a:solidFill>
                <a:effectLst/>
              </a:rPr>
              <a:t>platforms</a:t>
            </a:r>
            <a:r>
              <a:rPr lang="de-DE" sz="1200" b="0" i="0" u="none" strike="noStrike" dirty="0">
                <a:solidFill>
                  <a:srgbClr val="777777"/>
                </a:solidFill>
                <a:effectLst/>
              </a:rPr>
              <a:t>.)</a:t>
            </a:r>
          </a:p>
          <a:p>
            <a:endParaRPr lang="de-DE" sz="1200" dirty="0">
              <a:solidFill>
                <a:srgbClr val="777777"/>
              </a:solidFill>
              <a:latin typeface="Arial" panose="020B0604020202020204" pitchFamily="34" charset="0"/>
            </a:endParaRPr>
          </a:p>
          <a:p>
            <a:r>
              <a:rPr lang="de-DE" sz="1200" b="0" i="0" u="none" strike="noStrike" dirty="0">
                <a:solidFill>
                  <a:srgbClr val="777777"/>
                </a:solidFill>
                <a:effectLst/>
                <a:latin typeface="Arial" panose="020B0604020202020204" pitchFamily="34" charset="0"/>
              </a:rPr>
              <a:t>I find </a:t>
            </a:r>
            <a:r>
              <a:rPr lang="de-DE" sz="1200" b="0" i="0" u="none" strike="noStrike" dirty="0" err="1">
                <a:solidFill>
                  <a:srgbClr val="777777"/>
                </a:solidFill>
                <a:effectLst/>
                <a:latin typeface="Arial" panose="020B0604020202020204" pitchFamily="34" charset="0"/>
              </a:rPr>
              <a:t>the</a:t>
            </a:r>
            <a:r>
              <a:rPr lang="de-DE" sz="1200" b="0" i="0" u="none" strike="noStrike" dirty="0">
                <a:solidFill>
                  <a:srgbClr val="777777"/>
                </a:solidFill>
                <a:effectLst/>
                <a:latin typeface="Arial" panose="020B0604020202020204" pitchFamily="34" charset="0"/>
              </a:rPr>
              <a:t> </a:t>
            </a:r>
            <a:r>
              <a:rPr lang="de-DE" sz="1200" b="0" i="0" u="none" strike="noStrike" dirty="0" err="1">
                <a:solidFill>
                  <a:srgbClr val="777777"/>
                </a:solidFill>
                <a:effectLst/>
                <a:latin typeface="Arial" panose="020B0604020202020204" pitchFamily="34" charset="0"/>
              </a:rPr>
              <a:t>example</a:t>
            </a:r>
            <a:r>
              <a:rPr lang="de-DE" sz="1200" b="0" i="0" u="none" strike="noStrike" dirty="0">
                <a:solidFill>
                  <a:srgbClr val="777777"/>
                </a:solidFill>
                <a:effectLst/>
                <a:latin typeface="Arial" panose="020B0604020202020204" pitchFamily="34" charset="0"/>
              </a:rPr>
              <a:t>: „</a:t>
            </a:r>
            <a:r>
              <a:rPr lang="de-DE" sz="1200" b="0" i="0" u="none" strike="noStrike" dirty="0">
                <a:solidFill>
                  <a:srgbClr val="002080"/>
                </a:solidFill>
                <a:effectLst/>
                <a:latin typeface="Arial" panose="020B0604020202020204" pitchFamily="34" charset="0"/>
              </a:rPr>
              <a:t>Moving </a:t>
            </a:r>
            <a:r>
              <a:rPr lang="de-DE" sz="1200" b="0" i="0" u="none" strike="noStrike" dirty="0" err="1">
                <a:solidFill>
                  <a:srgbClr val="002080"/>
                </a:solidFill>
                <a:effectLst/>
                <a:latin typeface="Arial" panose="020B0604020202020204" pitchFamily="34" charset="0"/>
              </a:rPr>
              <a:t>our</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application</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to</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another</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cloud</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provider</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shall</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need</a:t>
            </a:r>
            <a:r>
              <a:rPr lang="de-DE" sz="1200" b="0" i="0" u="none" strike="noStrike" dirty="0">
                <a:solidFill>
                  <a:srgbClr val="002080"/>
                </a:solidFill>
                <a:effectLst/>
                <a:latin typeface="Arial" panose="020B0604020202020204" pitchFamily="34" charset="0"/>
              </a:rPr>
              <a:t> at </a:t>
            </a:r>
            <a:r>
              <a:rPr lang="de-DE" sz="1200" b="0" i="0" u="none" strike="noStrike" dirty="0" err="1">
                <a:solidFill>
                  <a:srgbClr val="002080"/>
                </a:solidFill>
                <a:effectLst/>
                <a:latin typeface="Arial" panose="020B0604020202020204" pitchFamily="34" charset="0"/>
              </a:rPr>
              <a:t>most</a:t>
            </a:r>
            <a:r>
              <a:rPr lang="de-DE" sz="1200" b="0" i="0" u="none" strike="noStrike" dirty="0">
                <a:solidFill>
                  <a:srgbClr val="002080"/>
                </a:solidFill>
                <a:effectLst/>
                <a:latin typeface="Arial" panose="020B0604020202020204" pitchFamily="34" charset="0"/>
              </a:rPr>
              <a:t> 15 </a:t>
            </a:r>
            <a:r>
              <a:rPr lang="de-DE" sz="1200" b="0" i="0" u="none" strike="noStrike" dirty="0" err="1">
                <a:solidFill>
                  <a:srgbClr val="002080"/>
                </a:solidFill>
                <a:effectLst/>
                <a:latin typeface="Arial" panose="020B0604020202020204" pitchFamily="34" charset="0"/>
              </a:rPr>
              <a:t>person</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days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of</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development</a:t>
            </a:r>
            <a:r>
              <a:rPr lang="de-DE" sz="1200" b="0" i="0" u="none" strike="noStrike" dirty="0">
                <a:solidFill>
                  <a:srgbClr val="002080"/>
                </a:solidFill>
                <a:effectLst/>
                <a:latin typeface="Arial" panose="020B0604020202020204" pitchFamily="34" charset="0"/>
              </a:rPr>
              <a:t> and </a:t>
            </a:r>
            <a:r>
              <a:rPr lang="de-DE" sz="1200" b="0" i="0" u="none" strike="noStrike" dirty="0" err="1">
                <a:solidFill>
                  <a:srgbClr val="002080"/>
                </a:solidFill>
                <a:effectLst/>
                <a:latin typeface="Arial" panose="020B0604020202020204" pitchFamily="34" charset="0"/>
              </a:rPr>
              <a:t>administration</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effort</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which</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is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exactly</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what</a:t>
            </a:r>
            <a:r>
              <a:rPr lang="de-DE" sz="1200" b="0" i="0" u="none" strike="noStrike" dirty="0">
                <a:solidFill>
                  <a:srgbClr val="002080"/>
                </a:solidFill>
                <a:effectLst/>
                <a:latin typeface="Arial" panose="020B0604020202020204" pitchFamily="34" charset="0"/>
              </a:rPr>
              <a:t> I </a:t>
            </a:r>
            <a:r>
              <a:rPr lang="de-DE" sz="1200" b="0" i="0" u="none" strike="noStrike" dirty="0" err="1">
                <a:solidFill>
                  <a:srgbClr val="002080"/>
                </a:solidFill>
                <a:effectLst/>
                <a:latin typeface="Arial" panose="020B0604020202020204" pitchFamily="34" charset="0"/>
              </a:rPr>
              <a:t>want</a:t>
            </a:r>
            <a:r>
              <a:rPr lang="de-DE" sz="1200" b="0" i="0" u="none" strike="noStrike" dirty="0">
                <a:solidFill>
                  <a:srgbClr val="002080"/>
                </a:solidFill>
                <a:effectLst/>
                <a:latin typeface="Arial" panose="020B0604020202020204" pitchFamily="34" charset="0"/>
              </a:rPr>
              <a:t>, but </a:t>
            </a:r>
            <a:r>
              <a:rPr lang="de-DE" sz="1200" b="0" i="0" u="none" strike="noStrike" dirty="0" err="1">
                <a:solidFill>
                  <a:srgbClr val="002080"/>
                </a:solidFill>
                <a:effectLst/>
                <a:latin typeface="Arial" panose="020B0604020202020204" pitchFamily="34" charset="0"/>
              </a:rPr>
              <a:t>the</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technical</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work</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should</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only</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take</a:t>
            </a:r>
            <a:r>
              <a:rPr lang="de-DE" sz="1200" b="0" i="0" u="none" strike="noStrike" dirty="0">
                <a:solidFill>
                  <a:srgbClr val="002080"/>
                </a:solidFill>
                <a:effectLst/>
                <a:latin typeface="Arial" panose="020B0604020202020204" pitchFamily="34" charset="0"/>
              </a:rPr>
              <a:t> 5 </a:t>
            </a:r>
            <a:r>
              <a:rPr lang="de-DE" sz="1200" b="0" i="0" u="none" strike="noStrike" dirty="0" err="1">
                <a:solidFill>
                  <a:srgbClr val="002080"/>
                </a:solidFill>
                <a:effectLst/>
                <a:latin typeface="Arial" panose="020B0604020202020204" pitchFamily="34" charset="0"/>
              </a:rPr>
              <a:t>persons</a:t>
            </a:r>
            <a:r>
              <a:rPr lang="de-DE" sz="1200" b="0" i="0" u="none" strike="noStrike" dirty="0">
                <a:solidFill>
                  <a:srgbClr val="002080"/>
                </a:solidFill>
                <a:effectLst/>
                <a:latin typeface="Arial" panose="020B0604020202020204" pitchFamily="34" charset="0"/>
              </a:rPr>
              <a:t> </a:t>
            </a:r>
            <a:r>
              <a:rPr lang="de-DE" sz="1200" b="0" i="0" u="none" strike="noStrike" dirty="0" err="1">
                <a:solidFill>
                  <a:srgbClr val="002080"/>
                </a:solidFill>
                <a:effectLst/>
                <a:latin typeface="Arial" panose="020B0604020202020204" pitchFamily="34" charset="0"/>
              </a:rPr>
              <a:t>days</a:t>
            </a:r>
            <a:r>
              <a:rPr lang="de-DE" sz="1200" dirty="0">
                <a:solidFill>
                  <a:srgbClr val="002080"/>
                </a:solidFill>
                <a:latin typeface="Arial" panose="020B0604020202020204" pitchFamily="34" charset="0"/>
              </a:rPr>
              <a:t>. The </a:t>
            </a:r>
            <a:r>
              <a:rPr lang="de-DE" sz="1200" dirty="0" err="1">
                <a:solidFill>
                  <a:srgbClr val="002080"/>
                </a:solidFill>
                <a:latin typeface="Arial" panose="020B0604020202020204" pitchFamily="34" charset="0"/>
              </a:rPr>
              <a:t>example</a:t>
            </a:r>
            <a:r>
              <a:rPr lang="de-DE" sz="1200" dirty="0">
                <a:solidFill>
                  <a:srgbClr val="002080"/>
                </a:solidFill>
                <a:latin typeface="Arial" panose="020B0604020202020204" pitchFamily="34" charset="0"/>
              </a:rPr>
              <a:t> also </a:t>
            </a:r>
            <a:r>
              <a:rPr lang="de-DE" sz="1200" dirty="0" err="1">
                <a:solidFill>
                  <a:srgbClr val="002080"/>
                </a:solidFill>
                <a:latin typeface="Arial" panose="020B0604020202020204" pitchFamily="34" charset="0"/>
              </a:rPr>
              <a:t>warns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me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to</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exclude</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account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creation</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contract</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negotations</a:t>
            </a:r>
            <a:r>
              <a:rPr lang="de-DE" sz="1200" dirty="0">
                <a:solidFill>
                  <a:srgbClr val="002080"/>
                </a:solidFill>
                <a:latin typeface="Arial" panose="020B0604020202020204" pitchFamily="34" charset="0"/>
              </a:rPr>
              <a:t> and </a:t>
            </a:r>
            <a:r>
              <a:rPr lang="de-DE" sz="1200" dirty="0" err="1">
                <a:solidFill>
                  <a:srgbClr val="002080"/>
                </a:solidFill>
                <a:latin typeface="Arial" panose="020B0604020202020204" pitchFamily="34" charset="0"/>
              </a:rPr>
              <a:t>other</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commercial</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stuff</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from</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this</a:t>
            </a:r>
            <a:r>
              <a:rPr lang="de-DE" sz="1200" dirty="0">
                <a:solidFill>
                  <a:srgbClr val="002080"/>
                </a:solidFill>
                <a:latin typeface="Arial" panose="020B0604020202020204" pitchFamily="34" charset="0"/>
              </a:rPr>
              <a:t> </a:t>
            </a:r>
            <a:r>
              <a:rPr lang="de-DE" sz="1200" dirty="0" err="1">
                <a:solidFill>
                  <a:srgbClr val="002080"/>
                </a:solidFill>
                <a:latin typeface="Arial" panose="020B0604020202020204" pitchFamily="34" charset="0"/>
              </a:rPr>
              <a:t>requirement</a:t>
            </a:r>
            <a:r>
              <a:rPr lang="de-DE" sz="1200" dirty="0">
                <a:solidFill>
                  <a:srgbClr val="002080"/>
                </a:solidFill>
                <a:latin typeface="Arial" panose="020B0604020202020204" pitchFamily="34" charset="0"/>
              </a:rPr>
              <a:t>.</a:t>
            </a:r>
            <a:endParaRPr lang="de-DE" sz="1200" b="0" i="0" u="none" strike="noStrike" dirty="0">
              <a:solidFill>
                <a:srgbClr val="777777"/>
              </a:solidFill>
              <a:effectLst/>
              <a:latin typeface="Arial" panose="020B0604020202020204" pitchFamily="34" charset="0"/>
            </a:endParaRPr>
          </a:p>
          <a:p>
            <a:endParaRPr lang="de-DE" sz="1200" dirty="0">
              <a:solidFill>
                <a:srgbClr val="777777"/>
              </a:solidFill>
              <a:latin typeface="Arial" panose="020B0604020202020204" pitchFamily="34" charset="0"/>
            </a:endParaRPr>
          </a:p>
          <a:p>
            <a:endParaRPr lang="en-US" sz="1200" dirty="0"/>
          </a:p>
          <a:p>
            <a:endParaRPr lang="en-US" sz="1200" dirty="0"/>
          </a:p>
        </p:txBody>
      </p:sp>
    </p:spTree>
    <p:extLst>
      <p:ext uri="{BB962C8B-B14F-4D97-AF65-F5344CB8AC3E}">
        <p14:creationId xmlns:p14="http://schemas.microsoft.com/office/powerpoint/2010/main" val="100571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85BE201-F84D-2733-8E6B-D76364501ABE}"/>
              </a:ext>
            </a:extLst>
          </p:cNvPr>
          <p:cNvSpPr/>
          <p:nvPr/>
        </p:nvSpPr>
        <p:spPr>
          <a:xfrm>
            <a:off x="-145254" y="928109"/>
            <a:ext cx="9639300" cy="35687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9482023-F97D-835A-397A-BAD0312D2116}"/>
              </a:ext>
            </a:extLst>
          </p:cNvPr>
          <p:cNvSpPr/>
          <p:nvPr/>
        </p:nvSpPr>
        <p:spPr>
          <a:xfrm>
            <a:off x="2372691" y="169386"/>
            <a:ext cx="5054600" cy="51435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3">
            <a:extLst>
              <a:ext uri="{FF2B5EF4-FFF2-40B4-BE49-F238E27FC236}">
                <a16:creationId xmlns:a16="http://schemas.microsoft.com/office/drawing/2014/main" id="{BD7C0835-4412-7A51-74E1-F05E5AB963DA}"/>
              </a:ext>
            </a:extLst>
          </p:cNvPr>
          <p:cNvSpPr/>
          <p:nvPr/>
        </p:nvSpPr>
        <p:spPr>
          <a:xfrm>
            <a:off x="2717800" y="1883886"/>
            <a:ext cx="44323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Top-Level-</a:t>
            </a:r>
            <a:r>
              <a:rPr lang="en-US" dirty="0" err="1"/>
              <a:t>Kategorien</a:t>
            </a:r>
            <a:endParaRPr lang="en-US" dirty="0"/>
          </a:p>
        </p:txBody>
      </p:sp>
      <p:sp>
        <p:nvSpPr>
          <p:cNvPr id="6" name="Textfeld 5">
            <a:extLst>
              <a:ext uri="{FF2B5EF4-FFF2-40B4-BE49-F238E27FC236}">
                <a16:creationId xmlns:a16="http://schemas.microsoft.com/office/drawing/2014/main" id="{09FC8D37-38D8-FCD9-28FD-9D210C8AAD0D}"/>
              </a:ext>
            </a:extLst>
          </p:cNvPr>
          <p:cNvSpPr txBox="1"/>
          <p:nvPr/>
        </p:nvSpPr>
        <p:spPr>
          <a:xfrm>
            <a:off x="3983093" y="632576"/>
            <a:ext cx="2341218" cy="646331"/>
          </a:xfrm>
          <a:prstGeom prst="rect">
            <a:avLst/>
          </a:prstGeom>
          <a:noFill/>
        </p:spPr>
        <p:txBody>
          <a:bodyPr wrap="none" rtlCol="0">
            <a:spAutoFit/>
          </a:bodyPr>
          <a:lstStyle/>
          <a:p>
            <a:r>
              <a:rPr lang="en-US" dirty="0" err="1"/>
              <a:t>Spezifische</a:t>
            </a:r>
            <a:r>
              <a:rPr lang="en-US" dirty="0"/>
              <a:t> </a:t>
            </a:r>
          </a:p>
          <a:p>
            <a:r>
              <a:rPr lang="en-US" dirty="0" err="1"/>
              <a:t>Qualitätseigenschaften</a:t>
            </a:r>
            <a:endParaRPr lang="en-US" dirty="0"/>
          </a:p>
        </p:txBody>
      </p:sp>
      <p:sp>
        <p:nvSpPr>
          <p:cNvPr id="7" name="Textfeld 6">
            <a:extLst>
              <a:ext uri="{FF2B5EF4-FFF2-40B4-BE49-F238E27FC236}">
                <a16:creationId xmlns:a16="http://schemas.microsoft.com/office/drawing/2014/main" id="{78A5CA03-E8A7-7296-428D-ED729F3B68E8}"/>
              </a:ext>
            </a:extLst>
          </p:cNvPr>
          <p:cNvSpPr txBox="1"/>
          <p:nvPr/>
        </p:nvSpPr>
        <p:spPr>
          <a:xfrm>
            <a:off x="513048" y="2177871"/>
            <a:ext cx="1585627" cy="923330"/>
          </a:xfrm>
          <a:prstGeom prst="rect">
            <a:avLst/>
          </a:prstGeom>
          <a:noFill/>
        </p:spPr>
        <p:txBody>
          <a:bodyPr wrap="none" rtlCol="0">
            <a:spAutoFit/>
          </a:bodyPr>
          <a:lstStyle/>
          <a:p>
            <a:r>
              <a:rPr lang="en-US" dirty="0" err="1"/>
              <a:t>Beispiele</a:t>
            </a:r>
            <a:endParaRPr lang="en-US" dirty="0"/>
          </a:p>
          <a:p>
            <a:r>
              <a:rPr lang="en-US" dirty="0"/>
              <a:t>für </a:t>
            </a:r>
            <a:r>
              <a:rPr lang="en-US" dirty="0" err="1"/>
              <a:t>Qualitäts</a:t>
            </a:r>
            <a:r>
              <a:rPr lang="en-US" dirty="0"/>
              <a:t>-</a:t>
            </a:r>
          </a:p>
          <a:p>
            <a:r>
              <a:rPr lang="en-US" dirty="0" err="1"/>
              <a:t>anforderungen</a:t>
            </a:r>
            <a:endParaRPr lang="en-US" dirty="0"/>
          </a:p>
        </p:txBody>
      </p:sp>
      <p:sp>
        <p:nvSpPr>
          <p:cNvPr id="9" name="Textfeld 8">
            <a:extLst>
              <a:ext uri="{FF2B5EF4-FFF2-40B4-BE49-F238E27FC236}">
                <a16:creationId xmlns:a16="http://schemas.microsoft.com/office/drawing/2014/main" id="{3F099391-C750-F400-FD0B-C7A586D731B4}"/>
              </a:ext>
            </a:extLst>
          </p:cNvPr>
          <p:cNvSpPr txBox="1"/>
          <p:nvPr/>
        </p:nvSpPr>
        <p:spPr>
          <a:xfrm>
            <a:off x="3239293" y="4092138"/>
            <a:ext cx="3427413" cy="369332"/>
          </a:xfrm>
          <a:prstGeom prst="rect">
            <a:avLst/>
          </a:prstGeom>
          <a:noFill/>
        </p:spPr>
        <p:txBody>
          <a:bodyPr wrap="none" rtlCol="0">
            <a:spAutoFit/>
          </a:bodyPr>
          <a:lstStyle/>
          <a:p>
            <a:r>
              <a:rPr lang="en-US" dirty="0" err="1"/>
              <a:t>Spezifische</a:t>
            </a:r>
            <a:r>
              <a:rPr lang="en-US" dirty="0"/>
              <a:t> </a:t>
            </a:r>
            <a:r>
              <a:rPr lang="en-US" dirty="0" err="1"/>
              <a:t>Qualitätseigenschaften</a:t>
            </a:r>
            <a:endParaRPr lang="en-US" dirty="0"/>
          </a:p>
        </p:txBody>
      </p:sp>
      <p:sp>
        <p:nvSpPr>
          <p:cNvPr id="10" name="Textfeld 9">
            <a:extLst>
              <a:ext uri="{FF2B5EF4-FFF2-40B4-BE49-F238E27FC236}">
                <a16:creationId xmlns:a16="http://schemas.microsoft.com/office/drawing/2014/main" id="{6AA7A5AF-A268-50FF-2474-0638FAF413EB}"/>
              </a:ext>
            </a:extLst>
          </p:cNvPr>
          <p:cNvSpPr txBox="1"/>
          <p:nvPr/>
        </p:nvSpPr>
        <p:spPr>
          <a:xfrm>
            <a:off x="8006048" y="2069921"/>
            <a:ext cx="1585627" cy="923330"/>
          </a:xfrm>
          <a:prstGeom prst="rect">
            <a:avLst/>
          </a:prstGeom>
          <a:noFill/>
        </p:spPr>
        <p:txBody>
          <a:bodyPr wrap="none" rtlCol="0">
            <a:spAutoFit/>
          </a:bodyPr>
          <a:lstStyle/>
          <a:p>
            <a:r>
              <a:rPr lang="en-US" dirty="0" err="1"/>
              <a:t>Beispiele</a:t>
            </a:r>
            <a:endParaRPr lang="en-US" dirty="0"/>
          </a:p>
          <a:p>
            <a:r>
              <a:rPr lang="en-US" dirty="0"/>
              <a:t>für </a:t>
            </a:r>
            <a:r>
              <a:rPr lang="en-US" dirty="0" err="1"/>
              <a:t>Qualitäts</a:t>
            </a:r>
            <a:r>
              <a:rPr lang="en-US" dirty="0"/>
              <a:t>-</a:t>
            </a:r>
          </a:p>
          <a:p>
            <a:r>
              <a:rPr lang="en-US" dirty="0" err="1"/>
              <a:t>anforderungen</a:t>
            </a:r>
            <a:endParaRPr lang="en-US" dirty="0"/>
          </a:p>
        </p:txBody>
      </p:sp>
      <p:sp>
        <p:nvSpPr>
          <p:cNvPr id="15" name="Pfeil nach oben 14">
            <a:extLst>
              <a:ext uri="{FF2B5EF4-FFF2-40B4-BE49-F238E27FC236}">
                <a16:creationId xmlns:a16="http://schemas.microsoft.com/office/drawing/2014/main" id="{788477A0-2E98-79E4-3AF9-52B594DA53B7}"/>
              </a:ext>
            </a:extLst>
          </p:cNvPr>
          <p:cNvSpPr/>
          <p:nvPr/>
        </p:nvSpPr>
        <p:spPr>
          <a:xfrm>
            <a:off x="4635500" y="1281152"/>
            <a:ext cx="520700" cy="602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Pfeil nach oben 15">
            <a:extLst>
              <a:ext uri="{FF2B5EF4-FFF2-40B4-BE49-F238E27FC236}">
                <a16:creationId xmlns:a16="http://schemas.microsoft.com/office/drawing/2014/main" id="{BE550884-8ACB-8D8F-7B22-05B943C92340}"/>
              </a:ext>
            </a:extLst>
          </p:cNvPr>
          <p:cNvSpPr/>
          <p:nvPr/>
        </p:nvSpPr>
        <p:spPr>
          <a:xfrm rot="18284868">
            <a:off x="1998664" y="2711104"/>
            <a:ext cx="657393" cy="2025889"/>
          </a:xfrm>
          <a:prstGeom prst="upArrow">
            <a:avLst>
              <a:gd name="adj1" fmla="val 31595"/>
              <a:gd name="adj2" fmla="val 5000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rPr>
              <a:t>2</a:t>
            </a:r>
          </a:p>
        </p:txBody>
      </p:sp>
      <p:sp>
        <p:nvSpPr>
          <p:cNvPr id="18" name="Pfeil nach oben 17">
            <a:extLst>
              <a:ext uri="{FF2B5EF4-FFF2-40B4-BE49-F238E27FC236}">
                <a16:creationId xmlns:a16="http://schemas.microsoft.com/office/drawing/2014/main" id="{4FD86558-EC2B-5C35-BEE9-EF248ADBDD60}"/>
              </a:ext>
            </a:extLst>
          </p:cNvPr>
          <p:cNvSpPr/>
          <p:nvPr/>
        </p:nvSpPr>
        <p:spPr>
          <a:xfrm>
            <a:off x="6986314" y="4614386"/>
            <a:ext cx="444500" cy="602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Pfeil nach oben 18">
            <a:extLst>
              <a:ext uri="{FF2B5EF4-FFF2-40B4-BE49-F238E27FC236}">
                <a16:creationId xmlns:a16="http://schemas.microsoft.com/office/drawing/2014/main" id="{B7FA7776-7F29-FFCC-6BAF-F7494DCFF8E4}"/>
              </a:ext>
            </a:extLst>
          </p:cNvPr>
          <p:cNvSpPr/>
          <p:nvPr/>
        </p:nvSpPr>
        <p:spPr>
          <a:xfrm>
            <a:off x="7024414" y="5361285"/>
            <a:ext cx="444500" cy="683736"/>
          </a:xfrm>
          <a:prstGeom prs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rPr>
              <a:t>2</a:t>
            </a:r>
          </a:p>
        </p:txBody>
      </p:sp>
      <p:sp>
        <p:nvSpPr>
          <p:cNvPr id="20" name="Nach rechts gekrümmter Pfeil 19">
            <a:extLst>
              <a:ext uri="{FF2B5EF4-FFF2-40B4-BE49-F238E27FC236}">
                <a16:creationId xmlns:a16="http://schemas.microsoft.com/office/drawing/2014/main" id="{8DA2A3DD-8742-79C1-1EA1-4779FFB11AA7}"/>
              </a:ext>
            </a:extLst>
          </p:cNvPr>
          <p:cNvSpPr/>
          <p:nvPr/>
        </p:nvSpPr>
        <p:spPr>
          <a:xfrm rot="15966033">
            <a:off x="4533900" y="4460574"/>
            <a:ext cx="800100" cy="787400"/>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feld 20">
            <a:extLst>
              <a:ext uri="{FF2B5EF4-FFF2-40B4-BE49-F238E27FC236}">
                <a16:creationId xmlns:a16="http://schemas.microsoft.com/office/drawing/2014/main" id="{3EB7538C-D93B-2DF7-8018-895B619AD27B}"/>
              </a:ext>
            </a:extLst>
          </p:cNvPr>
          <p:cNvSpPr txBox="1"/>
          <p:nvPr/>
        </p:nvSpPr>
        <p:spPr>
          <a:xfrm>
            <a:off x="4943866" y="4646136"/>
            <a:ext cx="301686" cy="369332"/>
          </a:xfrm>
          <a:prstGeom prst="rect">
            <a:avLst/>
          </a:prstGeom>
          <a:noFill/>
        </p:spPr>
        <p:txBody>
          <a:bodyPr wrap="none" rtlCol="0">
            <a:spAutoFit/>
          </a:bodyPr>
          <a:lstStyle/>
          <a:p>
            <a:r>
              <a:rPr lang="en-US" dirty="0"/>
              <a:t>2</a:t>
            </a:r>
          </a:p>
        </p:txBody>
      </p:sp>
      <p:sp>
        <p:nvSpPr>
          <p:cNvPr id="23" name="Pfeil nach rechts 22">
            <a:extLst>
              <a:ext uri="{FF2B5EF4-FFF2-40B4-BE49-F238E27FC236}">
                <a16:creationId xmlns:a16="http://schemas.microsoft.com/office/drawing/2014/main" id="{7AD42C4A-4A8A-E7A2-3255-3814615391F1}"/>
              </a:ext>
            </a:extLst>
          </p:cNvPr>
          <p:cNvSpPr/>
          <p:nvPr/>
        </p:nvSpPr>
        <p:spPr>
          <a:xfrm>
            <a:off x="6806926" y="6250285"/>
            <a:ext cx="879475" cy="45720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rPr>
              <a:t>3</a:t>
            </a:r>
          </a:p>
        </p:txBody>
      </p:sp>
      <p:sp>
        <p:nvSpPr>
          <p:cNvPr id="24" name="Textfeld 23">
            <a:extLst>
              <a:ext uri="{FF2B5EF4-FFF2-40B4-BE49-F238E27FC236}">
                <a16:creationId xmlns:a16="http://schemas.microsoft.com/office/drawing/2014/main" id="{EBBB0D0E-F3F8-8327-FBD1-81AA076BCE8A}"/>
              </a:ext>
            </a:extLst>
          </p:cNvPr>
          <p:cNvSpPr txBox="1"/>
          <p:nvPr/>
        </p:nvSpPr>
        <p:spPr>
          <a:xfrm>
            <a:off x="7562548" y="4611985"/>
            <a:ext cx="3846309" cy="646331"/>
          </a:xfrm>
          <a:prstGeom prst="rect">
            <a:avLst/>
          </a:prstGeom>
          <a:noFill/>
        </p:spPr>
        <p:txBody>
          <a:bodyPr wrap="none" rtlCol="0">
            <a:spAutoFit/>
          </a:bodyPr>
          <a:lstStyle/>
          <a:p>
            <a:r>
              <a:rPr lang="en-US" dirty="0"/>
              <a:t>Von </a:t>
            </a:r>
            <a:r>
              <a:rPr lang="en-US" dirty="0" err="1"/>
              <a:t>groben</a:t>
            </a:r>
            <a:r>
              <a:rPr lang="en-US" dirty="0"/>
              <a:t> </a:t>
            </a:r>
            <a:r>
              <a:rPr lang="en-US" dirty="0" err="1"/>
              <a:t>Kategorien</a:t>
            </a:r>
            <a:r>
              <a:rPr lang="en-US" dirty="0"/>
              <a:t> </a:t>
            </a:r>
            <a:r>
              <a:rPr lang="en-US" dirty="0" err="1"/>
              <a:t>zu</a:t>
            </a:r>
            <a:r>
              <a:rPr lang="en-US" dirty="0"/>
              <a:t> </a:t>
            </a:r>
            <a:r>
              <a:rPr lang="en-US" dirty="0" err="1"/>
              <a:t>spezifischen</a:t>
            </a:r>
            <a:r>
              <a:rPr lang="en-US" dirty="0"/>
              <a:t> </a:t>
            </a:r>
          </a:p>
          <a:p>
            <a:r>
              <a:rPr lang="en-US" dirty="0" err="1"/>
              <a:t>Qualitätseigenschaften</a:t>
            </a:r>
            <a:r>
              <a:rPr lang="en-US" dirty="0"/>
              <a:t> und </a:t>
            </a:r>
            <a:r>
              <a:rPr lang="en-US" dirty="0" err="1"/>
              <a:t>Beispielen</a:t>
            </a:r>
            <a:endParaRPr lang="en-US" dirty="0"/>
          </a:p>
        </p:txBody>
      </p:sp>
      <p:sp>
        <p:nvSpPr>
          <p:cNvPr id="25" name="Textfeld 24">
            <a:extLst>
              <a:ext uri="{FF2B5EF4-FFF2-40B4-BE49-F238E27FC236}">
                <a16:creationId xmlns:a16="http://schemas.microsoft.com/office/drawing/2014/main" id="{29426E18-07EE-3DE1-DDD5-C811C2E71BD3}"/>
              </a:ext>
            </a:extLst>
          </p:cNvPr>
          <p:cNvSpPr txBox="1"/>
          <p:nvPr/>
        </p:nvSpPr>
        <p:spPr>
          <a:xfrm>
            <a:off x="7562547" y="5398690"/>
            <a:ext cx="4416465" cy="646331"/>
          </a:xfrm>
          <a:prstGeom prst="rect">
            <a:avLst/>
          </a:prstGeom>
          <a:noFill/>
        </p:spPr>
        <p:txBody>
          <a:bodyPr wrap="none" rtlCol="0">
            <a:spAutoFit/>
          </a:bodyPr>
          <a:lstStyle/>
          <a:p>
            <a:r>
              <a:rPr lang="en-US" dirty="0"/>
              <a:t>Von </a:t>
            </a:r>
            <a:r>
              <a:rPr lang="en-US" dirty="0" err="1"/>
              <a:t>Ihren</a:t>
            </a:r>
            <a:r>
              <a:rPr lang="en-US" dirty="0"/>
              <a:t> </a:t>
            </a:r>
            <a:r>
              <a:rPr lang="en-US" dirty="0" err="1"/>
              <a:t>Lieblingsqualitäten</a:t>
            </a:r>
            <a:r>
              <a:rPr lang="en-US" dirty="0"/>
              <a:t> </a:t>
            </a:r>
            <a:r>
              <a:rPr lang="en-US" dirty="0" err="1"/>
              <a:t>zu</a:t>
            </a:r>
            <a:r>
              <a:rPr lang="en-US" dirty="0"/>
              <a:t> </a:t>
            </a:r>
            <a:r>
              <a:rPr lang="en-US" dirty="0" err="1"/>
              <a:t>verwandten</a:t>
            </a:r>
            <a:r>
              <a:rPr lang="en-US" dirty="0"/>
              <a:t> </a:t>
            </a:r>
          </a:p>
          <a:p>
            <a:r>
              <a:rPr lang="en-US" dirty="0" err="1"/>
              <a:t>Qualitäten</a:t>
            </a:r>
            <a:r>
              <a:rPr lang="en-US" dirty="0"/>
              <a:t> </a:t>
            </a:r>
            <a:r>
              <a:rPr lang="en-US" dirty="0" err="1"/>
              <a:t>oder</a:t>
            </a:r>
            <a:r>
              <a:rPr lang="en-US" dirty="0"/>
              <a:t> </a:t>
            </a:r>
            <a:r>
              <a:rPr lang="en-US" dirty="0" err="1"/>
              <a:t>Beispielen</a:t>
            </a:r>
            <a:endParaRPr lang="en-US" dirty="0"/>
          </a:p>
        </p:txBody>
      </p:sp>
      <p:sp>
        <p:nvSpPr>
          <p:cNvPr id="27" name="Pfeil nach rechts 26">
            <a:extLst>
              <a:ext uri="{FF2B5EF4-FFF2-40B4-BE49-F238E27FC236}">
                <a16:creationId xmlns:a16="http://schemas.microsoft.com/office/drawing/2014/main" id="{54F7A41F-EA71-2161-E2FB-97E88528A578}"/>
              </a:ext>
            </a:extLst>
          </p:cNvPr>
          <p:cNvSpPr/>
          <p:nvPr/>
        </p:nvSpPr>
        <p:spPr>
          <a:xfrm rot="9288914">
            <a:off x="6066574" y="3419273"/>
            <a:ext cx="2614404" cy="45720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28" name="Textfeld 27">
            <a:extLst>
              <a:ext uri="{FF2B5EF4-FFF2-40B4-BE49-F238E27FC236}">
                <a16:creationId xmlns:a16="http://schemas.microsoft.com/office/drawing/2014/main" id="{E751F6D5-1A58-B986-39EA-A3E4E7B4E37F}"/>
              </a:ext>
            </a:extLst>
          </p:cNvPr>
          <p:cNvSpPr txBox="1"/>
          <p:nvPr/>
        </p:nvSpPr>
        <p:spPr>
          <a:xfrm>
            <a:off x="7468914" y="3353653"/>
            <a:ext cx="113380" cy="369332"/>
          </a:xfrm>
          <a:prstGeom prst="rect">
            <a:avLst/>
          </a:prstGeom>
          <a:noFill/>
        </p:spPr>
        <p:txBody>
          <a:bodyPr wrap="square" rtlCol="0">
            <a:spAutoFit/>
          </a:bodyPr>
          <a:lstStyle/>
          <a:p>
            <a:r>
              <a:rPr lang="en-US" dirty="0"/>
              <a:t>3</a:t>
            </a:r>
          </a:p>
        </p:txBody>
      </p:sp>
      <p:sp>
        <p:nvSpPr>
          <p:cNvPr id="29" name="Textfeld 28">
            <a:extLst>
              <a:ext uri="{FF2B5EF4-FFF2-40B4-BE49-F238E27FC236}">
                <a16:creationId xmlns:a16="http://schemas.microsoft.com/office/drawing/2014/main" id="{4F1505BE-FEE0-24ED-BA67-B0294BB6B611}"/>
              </a:ext>
            </a:extLst>
          </p:cNvPr>
          <p:cNvSpPr txBox="1"/>
          <p:nvPr/>
        </p:nvSpPr>
        <p:spPr>
          <a:xfrm>
            <a:off x="7764685" y="6155719"/>
            <a:ext cx="3441648" cy="646331"/>
          </a:xfrm>
          <a:prstGeom prst="rect">
            <a:avLst/>
          </a:prstGeom>
          <a:noFill/>
        </p:spPr>
        <p:txBody>
          <a:bodyPr wrap="none" rtlCol="0">
            <a:spAutoFit/>
          </a:bodyPr>
          <a:lstStyle/>
          <a:p>
            <a:r>
              <a:rPr lang="en-US" dirty="0"/>
              <a:t>Von  </a:t>
            </a:r>
            <a:r>
              <a:rPr lang="en-US" dirty="0" err="1"/>
              <a:t>Beispielen</a:t>
            </a:r>
            <a:r>
              <a:rPr lang="en-US" dirty="0"/>
              <a:t> </a:t>
            </a:r>
            <a:r>
              <a:rPr lang="en-US" dirty="0" err="1"/>
              <a:t>zu</a:t>
            </a:r>
            <a:endParaRPr lang="en-US" dirty="0"/>
          </a:p>
          <a:p>
            <a:r>
              <a:rPr lang="en-US" dirty="0" err="1"/>
              <a:t>geeigneten</a:t>
            </a:r>
            <a:r>
              <a:rPr lang="en-US" dirty="0"/>
              <a:t> </a:t>
            </a:r>
            <a:r>
              <a:rPr lang="en-US" dirty="0" err="1"/>
              <a:t>Qualitätseigenschaften</a:t>
            </a:r>
            <a:endParaRPr lang="en-US" dirty="0"/>
          </a:p>
        </p:txBody>
      </p:sp>
      <p:sp>
        <p:nvSpPr>
          <p:cNvPr id="30" name="Pfeil nach rechts 29">
            <a:extLst>
              <a:ext uri="{FF2B5EF4-FFF2-40B4-BE49-F238E27FC236}">
                <a16:creationId xmlns:a16="http://schemas.microsoft.com/office/drawing/2014/main" id="{D88D0944-20E4-7996-B306-CF3BDA62C550}"/>
              </a:ext>
            </a:extLst>
          </p:cNvPr>
          <p:cNvSpPr/>
          <p:nvPr/>
        </p:nvSpPr>
        <p:spPr>
          <a:xfrm rot="9288914">
            <a:off x="1319291" y="1475532"/>
            <a:ext cx="2614404"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feld 31">
            <a:extLst>
              <a:ext uri="{FF2B5EF4-FFF2-40B4-BE49-F238E27FC236}">
                <a16:creationId xmlns:a16="http://schemas.microsoft.com/office/drawing/2014/main" id="{674A1216-4519-AACC-0798-339120DA1B3C}"/>
              </a:ext>
            </a:extLst>
          </p:cNvPr>
          <p:cNvSpPr txBox="1"/>
          <p:nvPr/>
        </p:nvSpPr>
        <p:spPr>
          <a:xfrm>
            <a:off x="2098675" y="1699220"/>
            <a:ext cx="301686" cy="369332"/>
          </a:xfrm>
          <a:prstGeom prst="rect">
            <a:avLst/>
          </a:prstGeom>
          <a:noFill/>
        </p:spPr>
        <p:txBody>
          <a:bodyPr wrap="none" rtlCol="0">
            <a:spAutoFit/>
          </a:bodyPr>
          <a:lstStyle/>
          <a:p>
            <a:r>
              <a:rPr lang="en-US" dirty="0">
                <a:solidFill>
                  <a:schemeClr val="bg1"/>
                </a:solidFill>
              </a:rPr>
              <a:t>1</a:t>
            </a:r>
          </a:p>
        </p:txBody>
      </p:sp>
      <p:sp>
        <p:nvSpPr>
          <p:cNvPr id="2" name="Nach rechts gekrümmter Pfeil 1">
            <a:extLst>
              <a:ext uri="{FF2B5EF4-FFF2-40B4-BE49-F238E27FC236}">
                <a16:creationId xmlns:a16="http://schemas.microsoft.com/office/drawing/2014/main" id="{61873D8F-8C8C-B4EA-DD4A-E673C1D73EA3}"/>
              </a:ext>
            </a:extLst>
          </p:cNvPr>
          <p:cNvSpPr/>
          <p:nvPr/>
        </p:nvSpPr>
        <p:spPr>
          <a:xfrm rot="15966033">
            <a:off x="5397231" y="4437102"/>
            <a:ext cx="800100" cy="787400"/>
          </a:xfrm>
          <a:prstGeom prst="curved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endParaRPr>
          </a:p>
        </p:txBody>
      </p:sp>
      <p:sp>
        <p:nvSpPr>
          <p:cNvPr id="8" name="Textfeld 7">
            <a:extLst>
              <a:ext uri="{FF2B5EF4-FFF2-40B4-BE49-F238E27FC236}">
                <a16:creationId xmlns:a16="http://schemas.microsoft.com/office/drawing/2014/main" id="{8BEE9C32-E8AD-63BC-8008-BFE9D154CBC6}"/>
              </a:ext>
            </a:extLst>
          </p:cNvPr>
          <p:cNvSpPr txBox="1"/>
          <p:nvPr/>
        </p:nvSpPr>
        <p:spPr>
          <a:xfrm>
            <a:off x="8653994" y="632576"/>
            <a:ext cx="3131606" cy="923330"/>
          </a:xfrm>
          <a:prstGeom prst="rect">
            <a:avLst/>
          </a:prstGeom>
          <a:noFill/>
        </p:spPr>
        <p:txBody>
          <a:bodyPr wrap="square" rtlCol="0">
            <a:spAutoFit/>
          </a:bodyPr>
          <a:lstStyle/>
          <a:p>
            <a:pPr marL="342900" indent="-342900">
              <a:buAutoNum type="arabicPeriod" startAt="4"/>
            </a:pPr>
            <a:r>
              <a:rPr lang="de-DE" dirty="0"/>
              <a:t>Von Stakeholdern zu spez. Qualitätseigenschaften mit Beispielen</a:t>
            </a:r>
          </a:p>
        </p:txBody>
      </p:sp>
    </p:spTree>
    <p:extLst>
      <p:ext uri="{BB962C8B-B14F-4D97-AF65-F5344CB8AC3E}">
        <p14:creationId xmlns:p14="http://schemas.microsoft.com/office/powerpoint/2010/main" val="4754861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Macintosh PowerPoint</Application>
  <PresentationFormat>Breitbild</PresentationFormat>
  <Paragraphs>173</Paragraphs>
  <Slides>8</Slides>
  <Notes>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Q42 META MODEL and USERS GUIDE</vt:lpstr>
      <vt:lpstr>Q42: A pragmatic quality model, supporting requirements engineering and system architecture</vt:lpstr>
      <vt:lpstr>Q42 and Requirements</vt:lpstr>
      <vt:lpstr>Q42 METAMODEL</vt:lpstr>
      <vt:lpstr>Q42 METAMODEL USAGE (1):</vt:lpstr>
      <vt:lpstr>Q42 METAMODEL USAGE (2)</vt:lpstr>
      <vt:lpstr>Q42 METAMODEL USAGE (3)</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&amp; Requirements</dc:title>
  <dc:creator>Peter Hruschka</dc:creator>
  <cp:lastModifiedBy>Peter Hruschka</cp:lastModifiedBy>
  <cp:revision>27</cp:revision>
  <dcterms:created xsi:type="dcterms:W3CDTF">2023-02-01T08:47:07Z</dcterms:created>
  <dcterms:modified xsi:type="dcterms:W3CDTF">2023-03-02T14:29:10Z</dcterms:modified>
</cp:coreProperties>
</file>