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0" r:id="rId8"/>
    <p:sldId id="261" r:id="rId9"/>
    <p:sldId id="262" r:id="rId10"/>
  </p:sldIdLst>
  <p:sldSz cx="12192000" cy="6858000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Tw Cen MT" panose="020B0602020104020603" pitchFamily="34" charset="0"/>
      <p:regular r:id="rId15"/>
      <p:bold r:id="rId16"/>
      <p:italic r:id="rId17"/>
      <p:boldItalic r:id="rId18"/>
    </p:embeddedFont>
    <p:embeddedFont>
      <p:font typeface="Angsana New" panose="02020603050405020304" pitchFamily="18" charset="-34"/>
      <p:regular r:id="rId19"/>
      <p:bold r:id="rId20"/>
      <p:italic r:id="rId21"/>
      <p:boldItalic r:id="rId22"/>
    </p:embeddedFont>
    <p:embeddedFont>
      <p:font typeface="KodchiangUPC" panose="02020603050405020304" pitchFamily="18" charset="-34"/>
      <p:regular r:id="rId23"/>
      <p:bold r:id="rId24"/>
      <p:italic r:id="rId25"/>
      <p:boldItalic r:id="rId26"/>
    </p:embeddedFont>
    <p:embeddedFont>
      <p:font typeface="Cordia New" panose="020B0304020202020204" pitchFamily="34" charset="-34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2"/>
            <a:ext cx="5124885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2" y="5410200"/>
            <a:ext cx="771090" cy="365125"/>
          </a:xfrm>
        </p:spPr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4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5"/>
            <a:ext cx="991235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40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0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73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903513" y="73239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01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2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195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90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7" y="2677635"/>
            <a:ext cx="318438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19496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1" y="3360263"/>
            <a:ext cx="319496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54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4" y="4404596"/>
            <a:ext cx="31952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4" y="2666998"/>
            <a:ext cx="3195241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4" y="4980859"/>
            <a:ext cx="3195241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4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3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1" y="4980855"/>
            <a:ext cx="3194969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246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052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0"/>
            <a:ext cx="2005012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0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9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808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1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7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073398"/>
            <a:ext cx="4875211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59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652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39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7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7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150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3" y="609602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1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F46B-6702-4386-A0C0-133AFD58A98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5"/>
            <a:ext cx="7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74AC-DDB7-464C-B9BB-5427CDAAABE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136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assembly language logo">
            <a:extLst>
              <a:ext uri="{FF2B5EF4-FFF2-40B4-BE49-F238E27FC236}">
                <a16:creationId xmlns:a16="http://schemas.microsoft.com/office/drawing/2014/main" xmlns="" id="{6ECF1029-3EF4-4691-A0D1-8B083366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96" y="2064685"/>
            <a:ext cx="5150711" cy="479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xmlns="" id="{8D2CE3D2-9460-43FF-896B-4EBBC7BD5D7F}"/>
              </a:ext>
            </a:extLst>
          </p:cNvPr>
          <p:cNvSpPr txBox="1"/>
          <p:nvPr/>
        </p:nvSpPr>
        <p:spPr>
          <a:xfrm>
            <a:off x="731521" y="197348"/>
            <a:ext cx="10972800" cy="589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380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   </a:t>
            </a:r>
            <a:r>
              <a:rPr lang="en-US" sz="1380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CALL &amp; RETURN     </a:t>
            </a:r>
            <a:r>
              <a:rPr lang="en-US" sz="13801" dirty="0">
                <a:latin typeface="KodchiangUPC" panose="02020603050405020304" pitchFamily="18" charset="-34"/>
                <a:cs typeface="KodchiangUPC" panose="02020603050405020304" pitchFamily="18" charset="-34"/>
              </a:rPr>
              <a:t/>
            </a:r>
            <a:br>
              <a:rPr lang="en-US" sz="13801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en-US" sz="1380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en-US" sz="2390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Assembly</a:t>
            </a:r>
            <a:endParaRPr lang="th-TH" sz="1380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xmlns="" id="{4F19BC75-93CF-4184-838B-F9B95C8B38CA}"/>
              </a:ext>
            </a:extLst>
          </p:cNvPr>
          <p:cNvSpPr txBox="1"/>
          <p:nvPr/>
        </p:nvSpPr>
        <p:spPr>
          <a:xfrm>
            <a:off x="3317966" y="5780782"/>
            <a:ext cx="434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   นาย สิทธิ  สิทธิผล  </a:t>
            </a:r>
            <a:b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                    รหัส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 61222420005</a:t>
            </a:r>
            <a:endParaRPr lang="th-TH" sz="32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56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44087A62-D6EF-42E6-9D8E-50890708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xmlns="" id="{9D6CB538-FAFA-483B-AA69-49D99815E096}"/>
              </a:ext>
            </a:extLst>
          </p:cNvPr>
          <p:cNvSpPr/>
          <p:nvPr/>
        </p:nvSpPr>
        <p:spPr>
          <a:xfrm>
            <a:off x="561703" y="2419437"/>
            <a:ext cx="11251474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 “คำสั่ง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 </a:t>
            </a:r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เป็นคำสั่งที่ใช้ในการเรียกโปรแกรมย่อย ของโปรแกรม ในภาษา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Assembly”</a:t>
            </a:r>
            <a:endParaRPr lang="th-TH" sz="6601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05AAF906-59D1-4B6D-88B9-EA9E246004A4}"/>
              </a:ext>
            </a:extLst>
          </p:cNvPr>
          <p:cNvSpPr/>
          <p:nvPr/>
        </p:nvSpPr>
        <p:spPr>
          <a:xfrm>
            <a:off x="4025371" y="98919"/>
            <a:ext cx="7249180" cy="221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คำสั่ง </a:t>
            </a:r>
            <a:r>
              <a:rPr lang="en-US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CALL ?  </a:t>
            </a:r>
            <a:endParaRPr lang="th-TH" sz="1380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91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44087A62-D6EF-42E6-9D8E-50890708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05AAF906-59D1-4B6D-88B9-EA9E246004A4}"/>
              </a:ext>
            </a:extLst>
          </p:cNvPr>
          <p:cNvSpPr/>
          <p:nvPr/>
        </p:nvSpPr>
        <p:spPr>
          <a:xfrm>
            <a:off x="4025371" y="98919"/>
            <a:ext cx="7249180" cy="221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คำสั่ง </a:t>
            </a:r>
            <a:r>
              <a:rPr lang="en-US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CALL ?  </a:t>
            </a:r>
            <a:endParaRPr lang="th-TH" sz="1380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xmlns="" id="{08812224-BCFB-430F-A1AC-D48E573E4E44}"/>
              </a:ext>
            </a:extLst>
          </p:cNvPr>
          <p:cNvSpPr/>
          <p:nvPr/>
        </p:nvSpPr>
        <p:spPr>
          <a:xfrm>
            <a:off x="185930" y="1859341"/>
            <a:ext cx="101990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	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เป็นคำสั่งเรียกใช้หรือส่งผ่านการทำงานไปยังโปรแกรมย่อยที่กำหนด และเมื่อโปรแกรมย่อยทำงานเสร็จและส่งผ่านการทำงานคืนกลับให้ จะต้องสามารถทำงานตามคำสั่งที่อยู่ถัดคำสั่ง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ได้อย่างถูกต้อง 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มีรูปแบบการใช้งานหลายแบบทั้งนี้ขึ้นอยู่กับตำแหน่งของโปรแกรมย่อยในหน่วยความจำเป็นสำคัญ </a:t>
            </a:r>
          </a:p>
          <a:p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	เมื่อมีการตามคำสั่ง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หน่วยคำนวณและตรรกะจะทำการเก็บค่าของ</a:t>
            </a:r>
            <a:r>
              <a:rPr lang="th-TH" sz="280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เรจิสเต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อร์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IP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ลงใน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stack (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ค่าของ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IP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คือตำแหน่งในหน่วย ความจำของคำสั่งที่อยู่ถัดจากคำสั่ง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) และนำ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address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ที่ผู้เขียนโปรแกรมกำหนดไว้ในคำสั่ง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บรรจุเข้าใน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IP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ดังนั้นเมื่อทำงานตามคำสั่ง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เสร็จแล้ว คำสั่งต่อไปที่จะทำการ </a:t>
            </a:r>
            <a:r>
              <a:rPr lang="en-US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fetch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คือคำสั่งแรกของโปรแกรมย่อยนั้น การทำงานในลำดับต่อไปจะเป็นอย่างไรขึ้นอยู่กับคำสั่งในโปรแกรมย่อยนั้น </a:t>
            </a:r>
          </a:p>
        </p:txBody>
      </p:sp>
    </p:spTree>
    <p:extLst>
      <p:ext uri="{BB962C8B-B14F-4D97-AF65-F5344CB8AC3E}">
        <p14:creationId xmlns:p14="http://schemas.microsoft.com/office/powerpoint/2010/main" val="3217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44087A62-D6EF-42E6-9D8E-50890708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xmlns="" id="{9D6CB538-FAFA-483B-AA69-49D99815E096}"/>
              </a:ext>
            </a:extLst>
          </p:cNvPr>
          <p:cNvSpPr/>
          <p:nvPr/>
        </p:nvSpPr>
        <p:spPr>
          <a:xfrm>
            <a:off x="561703" y="2419437"/>
            <a:ext cx="11251474" cy="415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 “คำสั่ง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RETURN  </a:t>
            </a:r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เป็นคำสั่งที่ใช้ในการจบการทำงานของคำสั่ง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CALL </a:t>
            </a:r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ให้มายังตำแหน่งเดิมที่เรียก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procedure </a:t>
            </a:r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ก่อนหน้าของโปรแกรม ในภาษา </a:t>
            </a:r>
            <a:r>
              <a:rPr lang="en-US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Assembly”</a:t>
            </a:r>
            <a:endParaRPr lang="th-TH" sz="6601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05AAF906-59D1-4B6D-88B9-EA9E246004A4}"/>
              </a:ext>
            </a:extLst>
          </p:cNvPr>
          <p:cNvSpPr/>
          <p:nvPr/>
        </p:nvSpPr>
        <p:spPr>
          <a:xfrm>
            <a:off x="2156346" y="98919"/>
            <a:ext cx="9118205" cy="221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คำสั่ง </a:t>
            </a:r>
            <a:r>
              <a:rPr lang="en-US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RETURN ?  </a:t>
            </a:r>
            <a:endParaRPr lang="th-TH" sz="1380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96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99E1142D-3F64-411F-A26C-30B47CFD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8B634FFA-2C46-47AD-A7CB-80D018A9E44E}"/>
              </a:ext>
            </a:extLst>
          </p:cNvPr>
          <p:cNvSpPr/>
          <p:nvPr/>
        </p:nvSpPr>
        <p:spPr>
          <a:xfrm>
            <a:off x="561703" y="2419435"/>
            <a:ext cx="11251474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1" dirty="0"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th-TH" sz="44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รูปแบบการใช้งาน</a:t>
            </a:r>
            <a:r>
              <a:rPr lang="th-TH" sz="4400" dirty="0"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en-US" sz="4400" dirty="0">
                <a:latin typeface="KodchiangUPC" panose="02020603050405020304" pitchFamily="18" charset="-34"/>
                <a:cs typeface="KodchiangUPC" panose="02020603050405020304" pitchFamily="18" charset="-34"/>
              </a:rPr>
              <a:t>: CALL   </a:t>
            </a:r>
            <a:r>
              <a:rPr lang="th-TH" sz="44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ตำแหน่ง (</a:t>
            </a:r>
            <a:r>
              <a:rPr lang="en-US" sz="4400" dirty="0">
                <a:latin typeface="KodchiangUPC" panose="02020603050405020304" pitchFamily="18" charset="-34"/>
                <a:cs typeface="KodchiangUPC" panose="02020603050405020304" pitchFamily="18" charset="-34"/>
              </a:rPr>
              <a:t>address) </a:t>
            </a:r>
            <a:r>
              <a:rPr lang="th-TH" sz="44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เริ่มต้นของโปรแกรมย่อย </a:t>
            </a:r>
            <a:endParaRPr lang="en-US" sz="1801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xmlns="" id="{61E30A2B-9BEB-4A03-AD0C-1D73140F6DE2}"/>
              </a:ext>
            </a:extLst>
          </p:cNvPr>
          <p:cNvSpPr/>
          <p:nvPr/>
        </p:nvSpPr>
        <p:spPr>
          <a:xfrm>
            <a:off x="4025371" y="98918"/>
            <a:ext cx="7249180" cy="221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380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วิธีการใช้งาน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12270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1528E0D0-5E1A-4A25-8ECC-7C93A6619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7"/>
          <a:stretch/>
        </p:blipFill>
        <p:spPr>
          <a:xfrm>
            <a:off x="6589207" y="1588933"/>
            <a:ext cx="4891869" cy="509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78FB5D01-3FFC-4BBB-877E-D07AAAC45D7F}"/>
              </a:ext>
            </a:extLst>
          </p:cNvPr>
          <p:cNvSpPr/>
          <p:nvPr/>
        </p:nvSpPr>
        <p:spPr>
          <a:xfrm>
            <a:off x="1097284" y="16654"/>
            <a:ext cx="107781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8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การทำงานของ </a:t>
            </a:r>
            <a:r>
              <a:rPr lang="en-US" sz="8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CALL &amp; RETURN</a:t>
            </a:r>
            <a:endParaRPr lang="th-TH" sz="88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xmlns="" id="{AF5AC8FD-5D23-4207-A551-3E71E20B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84"/>
          <a:stretch/>
        </p:blipFill>
        <p:spPr>
          <a:xfrm>
            <a:off x="710924" y="1463204"/>
            <a:ext cx="5639217" cy="2308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9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B66B0AAF-E85F-4A15-8E52-92479DD1811D}"/>
              </a:ext>
            </a:extLst>
          </p:cNvPr>
          <p:cNvSpPr/>
          <p:nvPr/>
        </p:nvSpPr>
        <p:spPr>
          <a:xfrm>
            <a:off x="3986182" y="-279907"/>
            <a:ext cx="6673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9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ตัวอย่างโปรแกรม</a:t>
            </a:r>
          </a:p>
        </p:txBody>
      </p:sp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xmlns="" id="{8A8FD3B1-594F-4496-9990-587F88CC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107914"/>
            <a:ext cx="9598151" cy="5750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57FB3FD6-9625-457C-AA21-042E8C1F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5C1B6CC4-047C-49E1-9044-48B1CB4CB89E}"/>
              </a:ext>
            </a:extLst>
          </p:cNvPr>
          <p:cNvSpPr/>
          <p:nvPr/>
        </p:nvSpPr>
        <p:spPr>
          <a:xfrm>
            <a:off x="3986182" y="-279907"/>
            <a:ext cx="6673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9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dchiangUPC" panose="02020603050405020304" pitchFamily="18" charset="-34"/>
                <a:cs typeface="KodchiangUPC" panose="02020603050405020304" pitchFamily="18" charset="-34"/>
              </a:rPr>
              <a:t>ตัวอย่างโปรแกรม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xmlns="" id="{C9A404EF-59D1-4F59-8C1B-11406D41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5" y="1433332"/>
            <a:ext cx="9540963" cy="349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xmlns="" id="{6EF6D7D3-5C09-4DE6-8C53-2C5D7824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247" y="4049958"/>
            <a:ext cx="3018825" cy="28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xmlns="" id="{A6ABDF90-EA13-4176-8D75-929501D046A4}"/>
              </a:ext>
            </a:extLst>
          </p:cNvPr>
          <p:cNvSpPr txBox="1"/>
          <p:nvPr/>
        </p:nvSpPr>
        <p:spPr>
          <a:xfrm>
            <a:off x="2704011" y="1854928"/>
            <a:ext cx="88566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THANK YOU</a:t>
            </a:r>
            <a:endParaRPr lang="th-TH" sz="11500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4C7F98FB-D98B-4474-AF41-3301181EF841}"/>
              </a:ext>
            </a:extLst>
          </p:cNvPr>
          <p:cNvSpPr/>
          <p:nvPr/>
        </p:nvSpPr>
        <p:spPr>
          <a:xfrm>
            <a:off x="2704011" y="2050870"/>
            <a:ext cx="7602583" cy="1306286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xmlns="" id="{D99D5026-CB4F-43F1-B08E-AFDD94B737E0}"/>
              </a:ext>
            </a:extLst>
          </p:cNvPr>
          <p:cNvSpPr txBox="1"/>
          <p:nvPr/>
        </p:nvSpPr>
        <p:spPr>
          <a:xfrm>
            <a:off x="7265390" y="3604499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By : SITTHI   SITTHIPHOL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51807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สลิปสตรี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วงจร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วงจร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TM04033919[[fn=วงจร]]</Template>
  <TotalTime>194</TotalTime>
  <Words>101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Tw Cen MT</vt:lpstr>
      <vt:lpstr>Angsana New</vt:lpstr>
      <vt:lpstr>Arial</vt:lpstr>
      <vt:lpstr>KodchiangUPC</vt:lpstr>
      <vt:lpstr>Cordia New</vt:lpstr>
      <vt:lpstr>วงจร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BoSs</dc:creator>
  <cp:lastModifiedBy>VRU-COMPUTER</cp:lastModifiedBy>
  <cp:revision>10</cp:revision>
  <dcterms:created xsi:type="dcterms:W3CDTF">2020-02-14T16:21:52Z</dcterms:created>
  <dcterms:modified xsi:type="dcterms:W3CDTF">2020-02-22T10:26:37Z</dcterms:modified>
</cp:coreProperties>
</file>