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8" r:id="rId3"/>
    <p:sldId id="257" r:id="rId4"/>
    <p:sldId id="258" r:id="rId5"/>
    <p:sldId id="260" r:id="rId6"/>
    <p:sldId id="259" r:id="rId7"/>
    <p:sldId id="263" r:id="rId8"/>
    <p:sldId id="269" r:id="rId9"/>
    <p:sldId id="262" r:id="rId10"/>
    <p:sldId id="261" r:id="rId11"/>
    <p:sldId id="264" r:id="rId12"/>
    <p:sldId id="265" r:id="rId13"/>
    <p:sldId id="27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89" autoAdjust="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62A73B7-E90B-4A8D-BCEB-7DB01CEED5BE}" type="datetimeFigureOut">
              <a:rPr lang="en-IN" smtClean="0"/>
              <a:t>15-02-2022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05058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343055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71934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71291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62527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62A73B7-E90B-4A8D-BCEB-7DB01CEED5BE}" type="datetimeFigureOut">
              <a:rPr lang="en-IN" smtClean="0"/>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168879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62A73B7-E90B-4A8D-BCEB-7DB01CEED5BE}" type="datetimeFigureOut">
              <a:rPr lang="en-IN" smtClean="0"/>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3764714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A73B7-E90B-4A8D-BCEB-7DB01CEED5BE}"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704757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A73B7-E90B-4A8D-BCEB-7DB01CEED5BE}"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3933606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A73B7-E90B-4A8D-BCEB-7DB01CEED5BE}"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86223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2A73B7-E90B-4A8D-BCEB-7DB01CEED5BE}"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260010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2A73B7-E90B-4A8D-BCEB-7DB01CEED5BE}"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2557448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2A73B7-E90B-4A8D-BCEB-7DB01CEED5BE}" type="datetimeFigureOut">
              <a:rPr lang="en-IN" smtClean="0"/>
              <a:t>15-02-2022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986448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2A73B7-E90B-4A8D-BCEB-7DB01CEED5BE}" type="datetimeFigureOut">
              <a:rPr lang="en-IN" smtClean="0"/>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2216461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2A73B7-E90B-4A8D-BCEB-7DB01CEED5BE}" type="datetimeFigureOut">
              <a:rPr lang="en-IN" smtClean="0"/>
              <a:t>15-02-2022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33728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84661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2749154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2A73B7-E90B-4A8D-BCEB-7DB01CEED5BE}" type="datetimeFigureOut">
              <a:rPr lang="en-IN" smtClean="0"/>
              <a:t>15-02-2022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B8965C-A0D8-49B6-B421-1BCD2A8BA57F}" type="slidenum">
              <a:rPr lang="en-IN" smtClean="0"/>
              <a:t>‹#›</a:t>
            </a:fld>
            <a:endParaRPr lang="en-IN"/>
          </a:p>
        </p:txBody>
      </p:sp>
    </p:spTree>
    <p:extLst>
      <p:ext uri="{BB962C8B-B14F-4D97-AF65-F5344CB8AC3E}">
        <p14:creationId xmlns:p14="http://schemas.microsoft.com/office/powerpoint/2010/main" val="3958849322"/>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B6768B-5DAB-44CD-AF7C-8585662C7AC0}"/>
              </a:ext>
            </a:extLst>
          </p:cNvPr>
          <p:cNvSpPr txBox="1"/>
          <p:nvPr/>
        </p:nvSpPr>
        <p:spPr>
          <a:xfrm>
            <a:off x="2234499" y="2067056"/>
            <a:ext cx="8126963" cy="1107996"/>
          </a:xfrm>
          <a:prstGeom prst="rect">
            <a:avLst/>
          </a:prstGeom>
          <a:noFill/>
        </p:spPr>
        <p:txBody>
          <a:bodyPr wrap="square" rtlCol="0">
            <a:spAutoFit/>
          </a:bodyPr>
          <a:lstStyle/>
          <a:p>
            <a:r>
              <a:rPr lang="en-IN" sz="6600" u="sng" dirty="0">
                <a:latin typeface="Algerian" panose="04020705040A02060702" pitchFamily="82" charset="0"/>
              </a:rPr>
              <a:t>Josephus problem</a:t>
            </a:r>
          </a:p>
        </p:txBody>
      </p:sp>
      <p:sp>
        <p:nvSpPr>
          <p:cNvPr id="8" name="TextBox 7">
            <a:extLst>
              <a:ext uri="{FF2B5EF4-FFF2-40B4-BE49-F238E27FC236}">
                <a16:creationId xmlns:a16="http://schemas.microsoft.com/office/drawing/2014/main" id="{EB5D2433-8405-4988-A99A-1FB1D1422A6D}"/>
              </a:ext>
            </a:extLst>
          </p:cNvPr>
          <p:cNvSpPr txBox="1"/>
          <p:nvPr/>
        </p:nvSpPr>
        <p:spPr>
          <a:xfrm>
            <a:off x="2234499" y="3429000"/>
            <a:ext cx="4250277" cy="1754326"/>
          </a:xfrm>
          <a:prstGeom prst="rect">
            <a:avLst/>
          </a:prstGeom>
          <a:noFill/>
        </p:spPr>
        <p:txBody>
          <a:bodyPr wrap="square" rtlCol="0">
            <a:spAutoFit/>
          </a:bodyPr>
          <a:lstStyle/>
          <a:p>
            <a:r>
              <a:rPr lang="en-US" dirty="0"/>
              <a:t>Teacher	:	Sharmila KP</a:t>
            </a:r>
          </a:p>
          <a:p>
            <a:r>
              <a:rPr lang="en-US" dirty="0"/>
              <a:t>Team	:  	Kumar Aashish Raj</a:t>
            </a:r>
          </a:p>
          <a:p>
            <a:r>
              <a:rPr lang="en-US" dirty="0"/>
              <a:t>			Md. Akhtar Ali</a:t>
            </a:r>
          </a:p>
          <a:p>
            <a:r>
              <a:rPr lang="en-US" dirty="0"/>
              <a:t>			</a:t>
            </a:r>
            <a:r>
              <a:rPr lang="en-US" dirty="0" err="1"/>
              <a:t>Ayushman</a:t>
            </a:r>
            <a:r>
              <a:rPr lang="en-US" dirty="0"/>
              <a:t> Sinha</a:t>
            </a:r>
          </a:p>
          <a:p>
            <a:r>
              <a:rPr lang="en-US" dirty="0"/>
              <a:t>			Shreyanshu Shubham</a:t>
            </a:r>
          </a:p>
          <a:p>
            <a:endParaRPr lang="en-US" dirty="0"/>
          </a:p>
        </p:txBody>
      </p:sp>
    </p:spTree>
    <p:extLst>
      <p:ext uri="{BB962C8B-B14F-4D97-AF65-F5344CB8AC3E}">
        <p14:creationId xmlns:p14="http://schemas.microsoft.com/office/powerpoint/2010/main" val="3815328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05044A-70D9-48DD-975B-B5D2C9E9A5F8}"/>
              </a:ext>
            </a:extLst>
          </p:cNvPr>
          <p:cNvSpPr txBox="1"/>
          <p:nvPr/>
        </p:nvSpPr>
        <p:spPr>
          <a:xfrm>
            <a:off x="2729204" y="2459504"/>
            <a:ext cx="6733592" cy="1938992"/>
          </a:xfrm>
          <a:prstGeom prst="rect">
            <a:avLst/>
          </a:prstGeom>
          <a:noFill/>
        </p:spPr>
        <p:txBody>
          <a:bodyPr wrap="square" rtlCol="0">
            <a:spAutoFit/>
          </a:bodyPr>
          <a:lstStyle/>
          <a:p>
            <a:pPr algn="ctr"/>
            <a:r>
              <a:rPr lang="en-US" sz="6000" dirty="0">
                <a:latin typeface="+mj-lt"/>
              </a:rPr>
              <a:t>Code Using Recursion:</a:t>
            </a:r>
            <a:endParaRPr lang="en-IN" sz="6000" dirty="0">
              <a:latin typeface="+mj-lt"/>
            </a:endParaRPr>
          </a:p>
        </p:txBody>
      </p:sp>
    </p:spTree>
    <p:extLst>
      <p:ext uri="{BB962C8B-B14F-4D97-AF65-F5344CB8AC3E}">
        <p14:creationId xmlns:p14="http://schemas.microsoft.com/office/powerpoint/2010/main" val="1489645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28352F-F483-46E1-B854-686BCFD8AAAE}"/>
              </a:ext>
            </a:extLst>
          </p:cNvPr>
          <p:cNvPicPr>
            <a:picLocks noChangeAspect="1"/>
          </p:cNvPicPr>
          <p:nvPr/>
        </p:nvPicPr>
        <p:blipFill rotWithShape="1">
          <a:blip r:embed="rId2"/>
          <a:srcRect r="13878" b="13878"/>
          <a:stretch/>
        </p:blipFill>
        <p:spPr>
          <a:xfrm>
            <a:off x="0" y="0"/>
            <a:ext cx="12192000" cy="6858000"/>
          </a:xfrm>
          <a:prstGeom prst="rect">
            <a:avLst/>
          </a:prstGeom>
        </p:spPr>
      </p:pic>
    </p:spTree>
    <p:extLst>
      <p:ext uri="{BB962C8B-B14F-4D97-AF65-F5344CB8AC3E}">
        <p14:creationId xmlns:p14="http://schemas.microsoft.com/office/powerpoint/2010/main" val="2865177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639D5C-6637-4295-B113-7A3433EBD41C}"/>
              </a:ext>
            </a:extLst>
          </p:cNvPr>
          <p:cNvSpPr txBox="1"/>
          <p:nvPr/>
        </p:nvSpPr>
        <p:spPr>
          <a:xfrm>
            <a:off x="2663066" y="2921168"/>
            <a:ext cx="6865867" cy="1015663"/>
          </a:xfrm>
          <a:prstGeom prst="rect">
            <a:avLst/>
          </a:prstGeom>
          <a:noFill/>
        </p:spPr>
        <p:txBody>
          <a:bodyPr wrap="square" rtlCol="0">
            <a:spAutoFit/>
          </a:bodyPr>
          <a:lstStyle/>
          <a:p>
            <a:pPr algn="ctr"/>
            <a:r>
              <a:rPr lang="en-US" sz="6000" dirty="0">
                <a:latin typeface="+mj-lt"/>
              </a:rPr>
              <a:t>Output:</a:t>
            </a:r>
            <a:endParaRPr lang="en-IN" sz="6000" dirty="0">
              <a:latin typeface="+mj-lt"/>
            </a:endParaRPr>
          </a:p>
        </p:txBody>
      </p:sp>
    </p:spTree>
    <p:extLst>
      <p:ext uri="{BB962C8B-B14F-4D97-AF65-F5344CB8AC3E}">
        <p14:creationId xmlns:p14="http://schemas.microsoft.com/office/powerpoint/2010/main" val="337336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C47217-A429-41F8-95C0-8A665126E204}"/>
              </a:ext>
            </a:extLst>
          </p:cNvPr>
          <p:cNvPicPr>
            <a:picLocks noChangeAspect="1"/>
          </p:cNvPicPr>
          <p:nvPr/>
        </p:nvPicPr>
        <p:blipFill rotWithShape="1">
          <a:blip r:embed="rId2"/>
          <a:srcRect b="7500"/>
          <a:stretch/>
        </p:blipFill>
        <p:spPr>
          <a:xfrm>
            <a:off x="-1" y="-1"/>
            <a:ext cx="6095999" cy="3390901"/>
          </a:xfrm>
          <a:prstGeom prst="rect">
            <a:avLst/>
          </a:prstGeom>
        </p:spPr>
      </p:pic>
      <p:pic>
        <p:nvPicPr>
          <p:cNvPr id="3" name="Picture 2">
            <a:extLst>
              <a:ext uri="{FF2B5EF4-FFF2-40B4-BE49-F238E27FC236}">
                <a16:creationId xmlns:a16="http://schemas.microsoft.com/office/drawing/2014/main" id="{AF579A2C-F557-4BCB-9675-FA8429FC5E32}"/>
              </a:ext>
            </a:extLst>
          </p:cNvPr>
          <p:cNvPicPr>
            <a:picLocks noChangeAspect="1"/>
          </p:cNvPicPr>
          <p:nvPr/>
        </p:nvPicPr>
        <p:blipFill>
          <a:blip r:embed="rId3"/>
          <a:stretch>
            <a:fillRect/>
          </a:stretch>
        </p:blipFill>
        <p:spPr>
          <a:xfrm>
            <a:off x="0" y="3390900"/>
            <a:ext cx="6096000" cy="3467100"/>
          </a:xfrm>
          <a:prstGeom prst="rect">
            <a:avLst/>
          </a:prstGeom>
        </p:spPr>
      </p:pic>
      <p:pic>
        <p:nvPicPr>
          <p:cNvPr id="5" name="Picture 4">
            <a:extLst>
              <a:ext uri="{FF2B5EF4-FFF2-40B4-BE49-F238E27FC236}">
                <a16:creationId xmlns:a16="http://schemas.microsoft.com/office/drawing/2014/main" id="{54F186E0-E418-45CA-AB96-C076B3A7AA49}"/>
              </a:ext>
            </a:extLst>
          </p:cNvPr>
          <p:cNvPicPr>
            <a:picLocks noChangeAspect="1"/>
          </p:cNvPicPr>
          <p:nvPr/>
        </p:nvPicPr>
        <p:blipFill rotWithShape="1">
          <a:blip r:embed="rId4"/>
          <a:srcRect b="49772"/>
          <a:stretch/>
        </p:blipFill>
        <p:spPr>
          <a:xfrm>
            <a:off x="6095998" y="0"/>
            <a:ext cx="6095999" cy="3390900"/>
          </a:xfrm>
          <a:prstGeom prst="rect">
            <a:avLst/>
          </a:prstGeom>
        </p:spPr>
      </p:pic>
      <p:pic>
        <p:nvPicPr>
          <p:cNvPr id="6" name="Picture 5">
            <a:extLst>
              <a:ext uri="{FF2B5EF4-FFF2-40B4-BE49-F238E27FC236}">
                <a16:creationId xmlns:a16="http://schemas.microsoft.com/office/drawing/2014/main" id="{3991841F-BBA8-4FD2-ADF2-5E95D11F6439}"/>
              </a:ext>
            </a:extLst>
          </p:cNvPr>
          <p:cNvPicPr>
            <a:picLocks noChangeAspect="1"/>
          </p:cNvPicPr>
          <p:nvPr/>
        </p:nvPicPr>
        <p:blipFill rotWithShape="1">
          <a:blip r:embed="rId5"/>
          <a:srcRect b="10037"/>
          <a:stretch/>
        </p:blipFill>
        <p:spPr>
          <a:xfrm>
            <a:off x="6095998" y="3390901"/>
            <a:ext cx="6095998" cy="3467100"/>
          </a:xfrm>
          <a:prstGeom prst="rect">
            <a:avLst/>
          </a:prstGeom>
        </p:spPr>
      </p:pic>
    </p:spTree>
    <p:extLst>
      <p:ext uri="{BB962C8B-B14F-4D97-AF65-F5344CB8AC3E}">
        <p14:creationId xmlns:p14="http://schemas.microsoft.com/office/powerpoint/2010/main" val="606045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639D5C-6637-4295-B113-7A3433EBD41C}"/>
              </a:ext>
            </a:extLst>
          </p:cNvPr>
          <p:cNvSpPr txBox="1"/>
          <p:nvPr/>
        </p:nvSpPr>
        <p:spPr>
          <a:xfrm>
            <a:off x="2663066" y="2921168"/>
            <a:ext cx="6865867" cy="1015663"/>
          </a:xfrm>
          <a:prstGeom prst="rect">
            <a:avLst/>
          </a:prstGeom>
          <a:noFill/>
        </p:spPr>
        <p:txBody>
          <a:bodyPr wrap="square" rtlCol="0">
            <a:spAutoFit/>
          </a:bodyPr>
          <a:lstStyle/>
          <a:p>
            <a:pPr algn="ctr"/>
            <a:r>
              <a:rPr lang="en-US" sz="6000" dirty="0">
                <a:latin typeface="+mj-lt"/>
              </a:rPr>
              <a:t>The End.</a:t>
            </a:r>
            <a:endParaRPr lang="en-IN" sz="6000" dirty="0">
              <a:latin typeface="+mj-lt"/>
            </a:endParaRPr>
          </a:p>
        </p:txBody>
      </p:sp>
    </p:spTree>
    <p:extLst>
      <p:ext uri="{BB962C8B-B14F-4D97-AF65-F5344CB8AC3E}">
        <p14:creationId xmlns:p14="http://schemas.microsoft.com/office/powerpoint/2010/main" val="3402046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B6768B-5DAB-44CD-AF7C-8585662C7AC0}"/>
              </a:ext>
            </a:extLst>
          </p:cNvPr>
          <p:cNvSpPr txBox="1"/>
          <p:nvPr/>
        </p:nvSpPr>
        <p:spPr>
          <a:xfrm>
            <a:off x="0" y="539937"/>
            <a:ext cx="12192000" cy="1015663"/>
          </a:xfrm>
          <a:prstGeom prst="rect">
            <a:avLst/>
          </a:prstGeom>
          <a:noFill/>
        </p:spPr>
        <p:txBody>
          <a:bodyPr wrap="square" rtlCol="0">
            <a:spAutoFit/>
          </a:bodyPr>
          <a:lstStyle/>
          <a:p>
            <a:pPr algn="ctr"/>
            <a:r>
              <a:rPr lang="en-IN" sz="6000" dirty="0">
                <a:latin typeface="+mj-lt"/>
              </a:rPr>
              <a:t>Acknowledgement </a:t>
            </a:r>
          </a:p>
        </p:txBody>
      </p:sp>
      <p:sp>
        <p:nvSpPr>
          <p:cNvPr id="2" name="TextBox 1">
            <a:extLst>
              <a:ext uri="{FF2B5EF4-FFF2-40B4-BE49-F238E27FC236}">
                <a16:creationId xmlns:a16="http://schemas.microsoft.com/office/drawing/2014/main" id="{54579CBE-C2DB-4129-BED7-B48103B34CDC}"/>
              </a:ext>
            </a:extLst>
          </p:cNvPr>
          <p:cNvSpPr txBox="1"/>
          <p:nvPr/>
        </p:nvSpPr>
        <p:spPr>
          <a:xfrm>
            <a:off x="2136710" y="1702391"/>
            <a:ext cx="9206205" cy="3693319"/>
          </a:xfrm>
          <a:prstGeom prst="rect">
            <a:avLst/>
          </a:prstGeom>
          <a:noFill/>
        </p:spPr>
        <p:txBody>
          <a:bodyPr wrap="square" rtlCol="0">
            <a:spAutoFit/>
          </a:bodyPr>
          <a:lstStyle/>
          <a:p>
            <a:pPr algn="just"/>
            <a:r>
              <a:rPr lang="en-US" dirty="0"/>
              <a:t>First and foremost, I would like to thank our Teacher Mrs. Sharmila KP who guided us through out this assignment. </a:t>
            </a:r>
          </a:p>
          <a:p>
            <a:pPr algn="just"/>
            <a:endParaRPr lang="en-US" dirty="0"/>
          </a:p>
          <a:p>
            <a:pPr algn="just"/>
            <a:r>
              <a:rPr lang="en-US" dirty="0"/>
              <a:t>She provided us with invaluable advice and helped us a lot. </a:t>
            </a:r>
          </a:p>
          <a:p>
            <a:pPr algn="just"/>
            <a:endParaRPr lang="en-US" dirty="0"/>
          </a:p>
          <a:p>
            <a:pPr algn="just"/>
            <a:r>
              <a:rPr lang="en-US" dirty="0"/>
              <a:t>Her motivation and help contributed tremendously to the successful completion of the assignment. </a:t>
            </a:r>
          </a:p>
          <a:p>
            <a:pPr algn="just"/>
            <a:endParaRPr lang="en-US" dirty="0"/>
          </a:p>
          <a:p>
            <a:pPr algn="just"/>
            <a:r>
              <a:rPr lang="en-US" dirty="0"/>
              <a:t>Besides, we would like to thank our fellow members who helped us by giving us advice and providing the valuable strategy which we needed.</a:t>
            </a:r>
          </a:p>
          <a:p>
            <a:pPr algn="just"/>
            <a:endParaRPr lang="en-US" dirty="0"/>
          </a:p>
          <a:p>
            <a:pPr algn="just"/>
            <a:r>
              <a:rPr lang="en-US" dirty="0"/>
              <a:t>At last but not least, we would like to thank everyone who helped and motivated us to work on this assignment.</a:t>
            </a:r>
            <a:endParaRPr lang="en-IN" dirty="0"/>
          </a:p>
        </p:txBody>
      </p:sp>
    </p:spTree>
    <p:extLst>
      <p:ext uri="{BB962C8B-B14F-4D97-AF65-F5344CB8AC3E}">
        <p14:creationId xmlns:p14="http://schemas.microsoft.com/office/powerpoint/2010/main" val="12674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BBBA1-7F47-4493-826E-E9CA5803353A}"/>
              </a:ext>
            </a:extLst>
          </p:cNvPr>
          <p:cNvSpPr txBox="1"/>
          <p:nvPr/>
        </p:nvSpPr>
        <p:spPr>
          <a:xfrm>
            <a:off x="5414179" y="1997839"/>
            <a:ext cx="5875861" cy="2862322"/>
          </a:xfrm>
          <a:prstGeom prst="rect">
            <a:avLst/>
          </a:prstGeom>
          <a:noFill/>
        </p:spPr>
        <p:txBody>
          <a:bodyPr wrap="square" rtlCol="0">
            <a:spAutoFit/>
          </a:bodyPr>
          <a:lstStyle/>
          <a:p>
            <a:pPr algn="r"/>
            <a:r>
              <a:rPr lang="en-US" sz="6000" dirty="0">
                <a:latin typeface="+mj-lt"/>
              </a:rPr>
              <a:t>What is </a:t>
            </a:r>
            <a:r>
              <a:rPr lang="en-IN" sz="6000" b="1" dirty="0">
                <a:latin typeface="+mj-lt"/>
              </a:rPr>
              <a:t>Josephus </a:t>
            </a:r>
          </a:p>
          <a:p>
            <a:pPr algn="r"/>
            <a:r>
              <a:rPr lang="en-IN" sz="6000" b="1" dirty="0">
                <a:latin typeface="+mj-lt"/>
              </a:rPr>
              <a:t>problem?</a:t>
            </a:r>
          </a:p>
        </p:txBody>
      </p:sp>
      <p:pic>
        <p:nvPicPr>
          <p:cNvPr id="6" name="Picture 5">
            <a:extLst>
              <a:ext uri="{FF2B5EF4-FFF2-40B4-BE49-F238E27FC236}">
                <a16:creationId xmlns:a16="http://schemas.microsoft.com/office/drawing/2014/main" id="{DA882D9A-7889-4C84-8DFB-FF88AD4E0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459" y="1047750"/>
            <a:ext cx="4762500" cy="4762500"/>
          </a:xfrm>
          <a:prstGeom prst="rect">
            <a:avLst/>
          </a:prstGeom>
        </p:spPr>
      </p:pic>
    </p:spTree>
    <p:extLst>
      <p:ext uri="{BB962C8B-B14F-4D97-AF65-F5344CB8AC3E}">
        <p14:creationId xmlns:p14="http://schemas.microsoft.com/office/powerpoint/2010/main" val="408457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B9E158-F30B-4E58-A9E7-1B209DC43DF3}"/>
              </a:ext>
            </a:extLst>
          </p:cNvPr>
          <p:cNvSpPr txBox="1"/>
          <p:nvPr/>
        </p:nvSpPr>
        <p:spPr>
          <a:xfrm>
            <a:off x="1129005" y="653144"/>
            <a:ext cx="10189028" cy="4893647"/>
          </a:xfrm>
          <a:prstGeom prst="rect">
            <a:avLst/>
          </a:prstGeom>
          <a:noFill/>
        </p:spPr>
        <p:txBody>
          <a:bodyPr wrap="square" rtlCol="0">
            <a:spAutoFit/>
          </a:bodyPr>
          <a:lstStyle/>
          <a:p>
            <a:r>
              <a:rPr lang="en-US" sz="3600" dirty="0"/>
              <a:t>Problem statement:</a:t>
            </a:r>
          </a:p>
          <a:p>
            <a:endParaRPr lang="en-US" dirty="0"/>
          </a:p>
          <a:p>
            <a:endParaRPr lang="en-US" dirty="0"/>
          </a:p>
          <a:p>
            <a:pPr algn="just"/>
            <a:r>
              <a:rPr lang="en-US" sz="2400" dirty="0"/>
              <a:t>There are n people standing in a circle waiting to be executed. The counting out begins at some point in the circle and proceeds around the circle in a fixed direction. In each step, a certain number of people are skipped and the next person is executed. The elimination proceeds around the circle (which is becoming smaller and smaller as the executed people are removed), until only the last person remains, who is given freedom. Given the total number of persons n and a number k which indicates that k-1 persons are skipped and kth person is killed in circle. The task is to choose the place in the initial circle so that you are the last one remaining and so survive.</a:t>
            </a:r>
            <a:endParaRPr lang="en-IN" sz="2400" dirty="0"/>
          </a:p>
        </p:txBody>
      </p:sp>
    </p:spTree>
    <p:extLst>
      <p:ext uri="{BB962C8B-B14F-4D97-AF65-F5344CB8AC3E}">
        <p14:creationId xmlns:p14="http://schemas.microsoft.com/office/powerpoint/2010/main" val="2752098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9F99E-214E-488F-A9AF-806BB252574A}"/>
              </a:ext>
            </a:extLst>
          </p:cNvPr>
          <p:cNvSpPr txBox="1"/>
          <p:nvPr/>
        </p:nvSpPr>
        <p:spPr>
          <a:xfrm>
            <a:off x="770965" y="2459504"/>
            <a:ext cx="10650070" cy="1938992"/>
          </a:xfrm>
          <a:prstGeom prst="rect">
            <a:avLst/>
          </a:prstGeom>
          <a:noFill/>
        </p:spPr>
        <p:txBody>
          <a:bodyPr wrap="square" rtlCol="0">
            <a:spAutoFit/>
          </a:bodyPr>
          <a:lstStyle/>
          <a:p>
            <a:pPr algn="ctr"/>
            <a:r>
              <a:rPr lang="en-US" sz="6000" dirty="0">
                <a:latin typeface="+mj-lt"/>
              </a:rPr>
              <a:t>Example:</a:t>
            </a:r>
          </a:p>
          <a:p>
            <a:pPr algn="ctr"/>
            <a:r>
              <a:rPr lang="en-US" sz="6000" dirty="0">
                <a:latin typeface="+mj-lt"/>
              </a:rPr>
              <a:t>If we take n=8 and k=3</a:t>
            </a:r>
            <a:endParaRPr lang="en-IN" sz="6000" dirty="0">
              <a:latin typeface="+mj-lt"/>
            </a:endParaRPr>
          </a:p>
        </p:txBody>
      </p:sp>
    </p:spTree>
    <p:extLst>
      <p:ext uri="{BB962C8B-B14F-4D97-AF65-F5344CB8AC3E}">
        <p14:creationId xmlns:p14="http://schemas.microsoft.com/office/powerpoint/2010/main" val="1787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B9A8DCB6-61AB-4F55-8E71-A2CD4A6CC6AB}"/>
              </a:ext>
            </a:extLst>
          </p:cNvPr>
          <p:cNvGrpSpPr/>
          <p:nvPr/>
        </p:nvGrpSpPr>
        <p:grpSpPr>
          <a:xfrm>
            <a:off x="3659753" y="993246"/>
            <a:ext cx="4809332" cy="4806198"/>
            <a:chOff x="3513574" y="1263834"/>
            <a:chExt cx="4809332" cy="4806198"/>
          </a:xfrm>
        </p:grpSpPr>
        <p:sp>
          <p:nvSpPr>
            <p:cNvPr id="31" name="Circle: Hollow 30">
              <a:extLst>
                <a:ext uri="{FF2B5EF4-FFF2-40B4-BE49-F238E27FC236}">
                  <a16:creationId xmlns:a16="http://schemas.microsoft.com/office/drawing/2014/main" id="{FE2C8271-8ACC-4206-B12A-0B7929B3110B}"/>
                </a:ext>
              </a:extLst>
            </p:cNvPr>
            <p:cNvSpPr/>
            <p:nvPr/>
          </p:nvSpPr>
          <p:spPr>
            <a:xfrm>
              <a:off x="3513574" y="1263834"/>
              <a:ext cx="4806198" cy="4806198"/>
            </a:xfrm>
            <a:prstGeom prst="donut">
              <a:avLst>
                <a:gd name="adj" fmla="val 137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29" name="Group 28">
              <a:extLst>
                <a:ext uri="{FF2B5EF4-FFF2-40B4-BE49-F238E27FC236}">
                  <a16:creationId xmlns:a16="http://schemas.microsoft.com/office/drawing/2014/main" id="{B8613E29-4526-4F4B-8C7E-15D812819BF3}"/>
                </a:ext>
              </a:extLst>
            </p:cNvPr>
            <p:cNvGrpSpPr/>
            <p:nvPr/>
          </p:nvGrpSpPr>
          <p:grpSpPr>
            <a:xfrm>
              <a:off x="5613918" y="1278293"/>
              <a:ext cx="634482" cy="634482"/>
              <a:chOff x="5613918" y="1278293"/>
              <a:chExt cx="634482" cy="634482"/>
            </a:xfrm>
          </p:grpSpPr>
          <p:sp>
            <p:nvSpPr>
              <p:cNvPr id="7" name="Oval 6">
                <a:extLst>
                  <a:ext uri="{FF2B5EF4-FFF2-40B4-BE49-F238E27FC236}">
                    <a16:creationId xmlns:a16="http://schemas.microsoft.com/office/drawing/2014/main" id="{D96E83E2-19BF-4D25-ABE8-7758226E2B8C}"/>
                  </a:ext>
                </a:extLst>
              </p:cNvPr>
              <p:cNvSpPr/>
              <p:nvPr/>
            </p:nvSpPr>
            <p:spPr>
              <a:xfrm>
                <a:off x="5613918" y="127829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5" name="TextBox 14">
                <a:extLst>
                  <a:ext uri="{FF2B5EF4-FFF2-40B4-BE49-F238E27FC236}">
                    <a16:creationId xmlns:a16="http://schemas.microsoft.com/office/drawing/2014/main" id="{1AB40B6E-24A0-4372-ABB7-FAE600F7D33E}"/>
                  </a:ext>
                </a:extLst>
              </p:cNvPr>
              <p:cNvSpPr txBox="1"/>
              <p:nvPr/>
            </p:nvSpPr>
            <p:spPr>
              <a:xfrm>
                <a:off x="5753877" y="1425065"/>
                <a:ext cx="354564" cy="369332"/>
              </a:xfrm>
              <a:prstGeom prst="rect">
                <a:avLst/>
              </a:prstGeom>
              <a:noFill/>
            </p:spPr>
            <p:txBody>
              <a:bodyPr wrap="square" rtlCol="0">
                <a:spAutoFit/>
              </a:bodyPr>
              <a:lstStyle/>
              <a:p>
                <a:pPr algn="ctr"/>
                <a:r>
                  <a:rPr lang="en-US" dirty="0"/>
                  <a:t>8</a:t>
                </a:r>
                <a:endParaRPr lang="en-IN" dirty="0"/>
              </a:p>
            </p:txBody>
          </p:sp>
        </p:grpSp>
        <p:grpSp>
          <p:nvGrpSpPr>
            <p:cNvPr id="28" name="Group 27">
              <a:extLst>
                <a:ext uri="{FF2B5EF4-FFF2-40B4-BE49-F238E27FC236}">
                  <a16:creationId xmlns:a16="http://schemas.microsoft.com/office/drawing/2014/main" id="{B7B85B03-30C2-44EF-9921-DF454C5A826F}"/>
                </a:ext>
              </a:extLst>
            </p:cNvPr>
            <p:cNvGrpSpPr/>
            <p:nvPr/>
          </p:nvGrpSpPr>
          <p:grpSpPr>
            <a:xfrm>
              <a:off x="7078824" y="1894113"/>
              <a:ext cx="634482" cy="634482"/>
              <a:chOff x="7060162" y="1912775"/>
              <a:chExt cx="634482" cy="634482"/>
            </a:xfrm>
          </p:grpSpPr>
          <p:sp>
            <p:nvSpPr>
              <p:cNvPr id="3" name="Oval 2">
                <a:extLst>
                  <a:ext uri="{FF2B5EF4-FFF2-40B4-BE49-F238E27FC236}">
                    <a16:creationId xmlns:a16="http://schemas.microsoft.com/office/drawing/2014/main" id="{F32BC110-5843-48A4-828E-632BD4661128}"/>
                  </a:ext>
                </a:extLst>
              </p:cNvPr>
              <p:cNvSpPr/>
              <p:nvPr/>
            </p:nvSpPr>
            <p:spPr>
              <a:xfrm>
                <a:off x="7060162"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6" name="TextBox 15">
                <a:extLst>
                  <a:ext uri="{FF2B5EF4-FFF2-40B4-BE49-F238E27FC236}">
                    <a16:creationId xmlns:a16="http://schemas.microsoft.com/office/drawing/2014/main" id="{1EB37122-2B24-40FB-A24F-3174392E0085}"/>
                  </a:ext>
                </a:extLst>
              </p:cNvPr>
              <p:cNvSpPr txBox="1"/>
              <p:nvPr/>
            </p:nvSpPr>
            <p:spPr>
              <a:xfrm>
                <a:off x="7200121" y="2045350"/>
                <a:ext cx="354564" cy="369332"/>
              </a:xfrm>
              <a:prstGeom prst="rect">
                <a:avLst/>
              </a:prstGeom>
              <a:noFill/>
            </p:spPr>
            <p:txBody>
              <a:bodyPr wrap="square" rtlCol="0">
                <a:spAutoFit/>
              </a:bodyPr>
              <a:lstStyle/>
              <a:p>
                <a:pPr algn="ctr"/>
                <a:r>
                  <a:rPr lang="en-US" dirty="0"/>
                  <a:t>7</a:t>
                </a:r>
                <a:endParaRPr lang="en-IN" dirty="0"/>
              </a:p>
            </p:txBody>
          </p:sp>
        </p:grpSp>
        <p:grpSp>
          <p:nvGrpSpPr>
            <p:cNvPr id="27" name="Group 26">
              <a:extLst>
                <a:ext uri="{FF2B5EF4-FFF2-40B4-BE49-F238E27FC236}">
                  <a16:creationId xmlns:a16="http://schemas.microsoft.com/office/drawing/2014/main" id="{0C8AB305-8B40-4CAF-9AC6-EEDE6E606285}"/>
                </a:ext>
              </a:extLst>
            </p:cNvPr>
            <p:cNvGrpSpPr/>
            <p:nvPr/>
          </p:nvGrpSpPr>
          <p:grpSpPr>
            <a:xfrm>
              <a:off x="7688424" y="3352799"/>
              <a:ext cx="634482" cy="634482"/>
              <a:chOff x="7688424" y="3352799"/>
              <a:chExt cx="634482" cy="634482"/>
            </a:xfrm>
          </p:grpSpPr>
          <p:sp>
            <p:nvSpPr>
              <p:cNvPr id="8" name="Oval 7">
                <a:extLst>
                  <a:ext uri="{FF2B5EF4-FFF2-40B4-BE49-F238E27FC236}">
                    <a16:creationId xmlns:a16="http://schemas.microsoft.com/office/drawing/2014/main" id="{7F314175-2DDA-4DC8-B1C8-AB14AB8453A9}"/>
                  </a:ext>
                </a:extLst>
              </p:cNvPr>
              <p:cNvSpPr/>
              <p:nvPr/>
            </p:nvSpPr>
            <p:spPr>
              <a:xfrm>
                <a:off x="7688424"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7" name="TextBox 16">
                <a:extLst>
                  <a:ext uri="{FF2B5EF4-FFF2-40B4-BE49-F238E27FC236}">
                    <a16:creationId xmlns:a16="http://schemas.microsoft.com/office/drawing/2014/main" id="{9C2DC44B-8FF3-42A7-93F4-BF5B087D7633}"/>
                  </a:ext>
                </a:extLst>
              </p:cNvPr>
              <p:cNvSpPr txBox="1"/>
              <p:nvPr/>
            </p:nvSpPr>
            <p:spPr>
              <a:xfrm>
                <a:off x="7828383" y="3485374"/>
                <a:ext cx="354564" cy="369332"/>
              </a:xfrm>
              <a:prstGeom prst="rect">
                <a:avLst/>
              </a:prstGeom>
              <a:noFill/>
            </p:spPr>
            <p:txBody>
              <a:bodyPr wrap="square" rtlCol="0">
                <a:spAutoFit/>
              </a:bodyPr>
              <a:lstStyle/>
              <a:p>
                <a:pPr algn="ctr"/>
                <a:r>
                  <a:rPr lang="en-US" dirty="0"/>
                  <a:t>6</a:t>
                </a:r>
              </a:p>
            </p:txBody>
          </p:sp>
        </p:grpSp>
        <p:grpSp>
          <p:nvGrpSpPr>
            <p:cNvPr id="26" name="Group 25">
              <a:extLst>
                <a:ext uri="{FF2B5EF4-FFF2-40B4-BE49-F238E27FC236}">
                  <a16:creationId xmlns:a16="http://schemas.microsoft.com/office/drawing/2014/main" id="{A7828955-1AE4-4D3F-A1DF-9E835AF5D411}"/>
                </a:ext>
              </a:extLst>
            </p:cNvPr>
            <p:cNvGrpSpPr/>
            <p:nvPr/>
          </p:nvGrpSpPr>
          <p:grpSpPr>
            <a:xfrm>
              <a:off x="7078824" y="4811485"/>
              <a:ext cx="634482" cy="634482"/>
              <a:chOff x="7060162" y="4792823"/>
              <a:chExt cx="634482" cy="634482"/>
            </a:xfrm>
          </p:grpSpPr>
          <p:sp>
            <p:nvSpPr>
              <p:cNvPr id="4" name="Oval 3">
                <a:extLst>
                  <a:ext uri="{FF2B5EF4-FFF2-40B4-BE49-F238E27FC236}">
                    <a16:creationId xmlns:a16="http://schemas.microsoft.com/office/drawing/2014/main" id="{6E7590F4-1F9F-49EC-82AB-CF68E771B635}"/>
                  </a:ext>
                </a:extLst>
              </p:cNvPr>
              <p:cNvSpPr/>
              <p:nvPr/>
            </p:nvSpPr>
            <p:spPr>
              <a:xfrm>
                <a:off x="7060162"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8" name="TextBox 17">
                <a:extLst>
                  <a:ext uri="{FF2B5EF4-FFF2-40B4-BE49-F238E27FC236}">
                    <a16:creationId xmlns:a16="http://schemas.microsoft.com/office/drawing/2014/main" id="{E162D769-82B8-4E71-B216-2B24718464C4}"/>
                  </a:ext>
                </a:extLst>
              </p:cNvPr>
              <p:cNvSpPr txBox="1"/>
              <p:nvPr/>
            </p:nvSpPr>
            <p:spPr>
              <a:xfrm>
                <a:off x="7200121" y="4925398"/>
                <a:ext cx="354564" cy="369332"/>
              </a:xfrm>
              <a:prstGeom prst="rect">
                <a:avLst/>
              </a:prstGeom>
              <a:noFill/>
            </p:spPr>
            <p:txBody>
              <a:bodyPr wrap="square" rtlCol="0">
                <a:spAutoFit/>
              </a:bodyPr>
              <a:lstStyle/>
              <a:p>
                <a:pPr algn="ctr"/>
                <a:r>
                  <a:rPr lang="en-US" dirty="0"/>
                  <a:t>5</a:t>
                </a:r>
                <a:endParaRPr lang="en-IN" dirty="0"/>
              </a:p>
            </p:txBody>
          </p:sp>
        </p:grpSp>
        <p:grpSp>
          <p:nvGrpSpPr>
            <p:cNvPr id="25" name="Group 24">
              <a:extLst>
                <a:ext uri="{FF2B5EF4-FFF2-40B4-BE49-F238E27FC236}">
                  <a16:creationId xmlns:a16="http://schemas.microsoft.com/office/drawing/2014/main" id="{A3F04456-D6F8-4E98-A188-37F7D9A8E98A}"/>
                </a:ext>
              </a:extLst>
            </p:cNvPr>
            <p:cNvGrpSpPr/>
            <p:nvPr/>
          </p:nvGrpSpPr>
          <p:grpSpPr>
            <a:xfrm>
              <a:off x="5613918" y="5427305"/>
              <a:ext cx="634482" cy="634482"/>
              <a:chOff x="5613918" y="5427305"/>
              <a:chExt cx="634482" cy="634482"/>
            </a:xfrm>
          </p:grpSpPr>
          <p:sp>
            <p:nvSpPr>
              <p:cNvPr id="6" name="Oval 5">
                <a:extLst>
                  <a:ext uri="{FF2B5EF4-FFF2-40B4-BE49-F238E27FC236}">
                    <a16:creationId xmlns:a16="http://schemas.microsoft.com/office/drawing/2014/main" id="{509BF7CB-DBCE-4579-8547-3C3E0357D951}"/>
                  </a:ext>
                </a:extLst>
              </p:cNvPr>
              <p:cNvSpPr/>
              <p:nvPr/>
            </p:nvSpPr>
            <p:spPr>
              <a:xfrm>
                <a:off x="5613918" y="542730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9" name="TextBox 18">
                <a:extLst>
                  <a:ext uri="{FF2B5EF4-FFF2-40B4-BE49-F238E27FC236}">
                    <a16:creationId xmlns:a16="http://schemas.microsoft.com/office/drawing/2014/main" id="{997232A3-73A6-4A0A-9D49-92F2E18CF957}"/>
                  </a:ext>
                </a:extLst>
              </p:cNvPr>
              <p:cNvSpPr txBox="1"/>
              <p:nvPr/>
            </p:nvSpPr>
            <p:spPr>
              <a:xfrm>
                <a:off x="5753877" y="5559880"/>
                <a:ext cx="354564" cy="369332"/>
              </a:xfrm>
              <a:prstGeom prst="rect">
                <a:avLst/>
              </a:prstGeom>
              <a:noFill/>
            </p:spPr>
            <p:txBody>
              <a:bodyPr wrap="square" rtlCol="0">
                <a:spAutoFit/>
              </a:bodyPr>
              <a:lstStyle/>
              <a:p>
                <a:pPr algn="ctr"/>
                <a:r>
                  <a:rPr lang="en-US" dirty="0"/>
                  <a:t>4</a:t>
                </a:r>
                <a:endParaRPr lang="en-IN" dirty="0"/>
              </a:p>
            </p:txBody>
          </p:sp>
        </p:grpSp>
        <p:grpSp>
          <p:nvGrpSpPr>
            <p:cNvPr id="24" name="Group 23">
              <a:extLst>
                <a:ext uri="{FF2B5EF4-FFF2-40B4-BE49-F238E27FC236}">
                  <a16:creationId xmlns:a16="http://schemas.microsoft.com/office/drawing/2014/main" id="{38D33250-0F26-49B4-8B78-AA3348D4BDB9}"/>
                </a:ext>
              </a:extLst>
            </p:cNvPr>
            <p:cNvGrpSpPr/>
            <p:nvPr/>
          </p:nvGrpSpPr>
          <p:grpSpPr>
            <a:xfrm>
              <a:off x="4149012" y="4811485"/>
              <a:ext cx="634482" cy="634482"/>
              <a:chOff x="4167674" y="4792823"/>
              <a:chExt cx="634482" cy="634482"/>
            </a:xfrm>
          </p:grpSpPr>
          <p:sp>
            <p:nvSpPr>
              <p:cNvPr id="5" name="Oval 4">
                <a:extLst>
                  <a:ext uri="{FF2B5EF4-FFF2-40B4-BE49-F238E27FC236}">
                    <a16:creationId xmlns:a16="http://schemas.microsoft.com/office/drawing/2014/main" id="{884CCD89-6287-401C-A321-B771021DEF3F}"/>
                  </a:ext>
                </a:extLst>
              </p:cNvPr>
              <p:cNvSpPr/>
              <p:nvPr/>
            </p:nvSpPr>
            <p:spPr>
              <a:xfrm>
                <a:off x="4167674"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0" name="TextBox 19">
                <a:extLst>
                  <a:ext uri="{FF2B5EF4-FFF2-40B4-BE49-F238E27FC236}">
                    <a16:creationId xmlns:a16="http://schemas.microsoft.com/office/drawing/2014/main" id="{EC31C21C-A18A-40E9-A2AE-E439084CF6CC}"/>
                  </a:ext>
                </a:extLst>
              </p:cNvPr>
              <p:cNvSpPr txBox="1"/>
              <p:nvPr/>
            </p:nvSpPr>
            <p:spPr>
              <a:xfrm>
                <a:off x="4307633" y="4925398"/>
                <a:ext cx="354564" cy="369332"/>
              </a:xfrm>
              <a:prstGeom prst="rect">
                <a:avLst/>
              </a:prstGeom>
              <a:noFill/>
            </p:spPr>
            <p:txBody>
              <a:bodyPr wrap="square" rtlCol="0">
                <a:spAutoFit/>
              </a:bodyPr>
              <a:lstStyle/>
              <a:p>
                <a:pPr algn="ctr"/>
                <a:r>
                  <a:rPr lang="en-US" dirty="0"/>
                  <a:t>3</a:t>
                </a:r>
                <a:endParaRPr lang="en-IN" dirty="0"/>
              </a:p>
            </p:txBody>
          </p:sp>
        </p:grpSp>
        <p:grpSp>
          <p:nvGrpSpPr>
            <p:cNvPr id="23" name="Group 22">
              <a:extLst>
                <a:ext uri="{FF2B5EF4-FFF2-40B4-BE49-F238E27FC236}">
                  <a16:creationId xmlns:a16="http://schemas.microsoft.com/office/drawing/2014/main" id="{FBA71CDA-DEEA-4B63-B72C-4175F8F568AB}"/>
                </a:ext>
              </a:extLst>
            </p:cNvPr>
            <p:cNvGrpSpPr/>
            <p:nvPr/>
          </p:nvGrpSpPr>
          <p:grpSpPr>
            <a:xfrm>
              <a:off x="3539412" y="3352799"/>
              <a:ext cx="634482" cy="634482"/>
              <a:chOff x="3539412" y="3352799"/>
              <a:chExt cx="634482" cy="634482"/>
            </a:xfrm>
          </p:grpSpPr>
          <p:sp>
            <p:nvSpPr>
              <p:cNvPr id="9" name="Oval 8">
                <a:extLst>
                  <a:ext uri="{FF2B5EF4-FFF2-40B4-BE49-F238E27FC236}">
                    <a16:creationId xmlns:a16="http://schemas.microsoft.com/office/drawing/2014/main" id="{44F9134B-5660-4893-A83B-9C1B05A115E9}"/>
                  </a:ext>
                </a:extLst>
              </p:cNvPr>
              <p:cNvSpPr/>
              <p:nvPr/>
            </p:nvSpPr>
            <p:spPr>
              <a:xfrm>
                <a:off x="3539412"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1" name="TextBox 20">
                <a:extLst>
                  <a:ext uri="{FF2B5EF4-FFF2-40B4-BE49-F238E27FC236}">
                    <a16:creationId xmlns:a16="http://schemas.microsoft.com/office/drawing/2014/main" id="{F905D455-F0B3-40D5-B488-54501FA849FF}"/>
                  </a:ext>
                </a:extLst>
              </p:cNvPr>
              <p:cNvSpPr txBox="1"/>
              <p:nvPr/>
            </p:nvSpPr>
            <p:spPr>
              <a:xfrm>
                <a:off x="3679371" y="3485374"/>
                <a:ext cx="354564" cy="369332"/>
              </a:xfrm>
              <a:prstGeom prst="rect">
                <a:avLst/>
              </a:prstGeom>
              <a:noFill/>
            </p:spPr>
            <p:txBody>
              <a:bodyPr wrap="square" rtlCol="0">
                <a:spAutoFit/>
              </a:bodyPr>
              <a:lstStyle/>
              <a:p>
                <a:pPr algn="ctr"/>
                <a:r>
                  <a:rPr lang="en-US" dirty="0"/>
                  <a:t>2</a:t>
                </a:r>
                <a:endParaRPr lang="en-IN" dirty="0"/>
              </a:p>
            </p:txBody>
          </p:sp>
        </p:grpSp>
        <p:grpSp>
          <p:nvGrpSpPr>
            <p:cNvPr id="30" name="Group 29">
              <a:extLst>
                <a:ext uri="{FF2B5EF4-FFF2-40B4-BE49-F238E27FC236}">
                  <a16:creationId xmlns:a16="http://schemas.microsoft.com/office/drawing/2014/main" id="{D52C1440-006A-4CA0-B6C6-5936A3011A26}"/>
                </a:ext>
              </a:extLst>
            </p:cNvPr>
            <p:cNvGrpSpPr/>
            <p:nvPr/>
          </p:nvGrpSpPr>
          <p:grpSpPr>
            <a:xfrm>
              <a:off x="4149012" y="1894113"/>
              <a:ext cx="634482" cy="634482"/>
              <a:chOff x="4167674" y="1912775"/>
              <a:chExt cx="634482" cy="634482"/>
            </a:xfrm>
          </p:grpSpPr>
          <p:sp>
            <p:nvSpPr>
              <p:cNvPr id="11" name="Oval 10">
                <a:extLst>
                  <a:ext uri="{FF2B5EF4-FFF2-40B4-BE49-F238E27FC236}">
                    <a16:creationId xmlns:a16="http://schemas.microsoft.com/office/drawing/2014/main" id="{4AF7E5E4-B016-4C3A-98F4-83A72A0C02BB}"/>
                  </a:ext>
                </a:extLst>
              </p:cNvPr>
              <p:cNvSpPr/>
              <p:nvPr/>
            </p:nvSpPr>
            <p:spPr>
              <a:xfrm>
                <a:off x="4167674"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2" name="TextBox 21">
                <a:extLst>
                  <a:ext uri="{FF2B5EF4-FFF2-40B4-BE49-F238E27FC236}">
                    <a16:creationId xmlns:a16="http://schemas.microsoft.com/office/drawing/2014/main" id="{C72A9B5B-75F9-4D3E-9BF9-D8BA7D88A236}"/>
                  </a:ext>
                </a:extLst>
              </p:cNvPr>
              <p:cNvSpPr txBox="1"/>
              <p:nvPr/>
            </p:nvSpPr>
            <p:spPr>
              <a:xfrm>
                <a:off x="4307633" y="2045350"/>
                <a:ext cx="354564" cy="369332"/>
              </a:xfrm>
              <a:prstGeom prst="rect">
                <a:avLst/>
              </a:prstGeom>
              <a:noFill/>
            </p:spPr>
            <p:txBody>
              <a:bodyPr wrap="square" rtlCol="0">
                <a:spAutoFit/>
              </a:bodyPr>
              <a:lstStyle/>
              <a:p>
                <a:pPr algn="ctr"/>
                <a:r>
                  <a:rPr lang="en-US" dirty="0"/>
                  <a:t>1</a:t>
                </a:r>
                <a:endParaRPr lang="en-IN" dirty="0"/>
              </a:p>
            </p:txBody>
          </p:sp>
        </p:grpSp>
      </p:grpSp>
      <p:sp>
        <p:nvSpPr>
          <p:cNvPr id="34" name="Arrow: Right 33">
            <a:extLst>
              <a:ext uri="{FF2B5EF4-FFF2-40B4-BE49-F238E27FC236}">
                <a16:creationId xmlns:a16="http://schemas.microsoft.com/office/drawing/2014/main" id="{4297A304-7871-464D-8F82-BEA38DEC3FAF}"/>
              </a:ext>
            </a:extLst>
          </p:cNvPr>
          <p:cNvSpPr/>
          <p:nvPr/>
        </p:nvSpPr>
        <p:spPr>
          <a:xfrm rot="1851953">
            <a:off x="3349865" y="1167354"/>
            <a:ext cx="975608" cy="48324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Curved Right 49">
            <a:extLst>
              <a:ext uri="{FF2B5EF4-FFF2-40B4-BE49-F238E27FC236}">
                <a16:creationId xmlns:a16="http://schemas.microsoft.com/office/drawing/2014/main" id="{A9F2AD5D-04CB-4AA0-B2A6-266C95913E02}"/>
              </a:ext>
            </a:extLst>
          </p:cNvPr>
          <p:cNvSpPr/>
          <p:nvPr/>
        </p:nvSpPr>
        <p:spPr>
          <a:xfrm rot="1311491">
            <a:off x="3330728" y="1436950"/>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1" name="Arrow: Curved Right 50">
            <a:extLst>
              <a:ext uri="{FF2B5EF4-FFF2-40B4-BE49-F238E27FC236}">
                <a16:creationId xmlns:a16="http://schemas.microsoft.com/office/drawing/2014/main" id="{48D707C8-0E6B-4C60-9361-A0D8AAEF66E6}"/>
              </a:ext>
            </a:extLst>
          </p:cNvPr>
          <p:cNvSpPr/>
          <p:nvPr/>
        </p:nvSpPr>
        <p:spPr>
          <a:xfrm rot="20054306">
            <a:off x="3406610" y="3481614"/>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3" name="Multiplication Sign 52">
            <a:extLst>
              <a:ext uri="{FF2B5EF4-FFF2-40B4-BE49-F238E27FC236}">
                <a16:creationId xmlns:a16="http://schemas.microsoft.com/office/drawing/2014/main" id="{E12B23FE-8072-41B3-BF20-BDF935211E60}"/>
              </a:ext>
            </a:extLst>
          </p:cNvPr>
          <p:cNvSpPr/>
          <p:nvPr/>
        </p:nvSpPr>
        <p:spPr>
          <a:xfrm>
            <a:off x="6972415" y="4262227"/>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Curved Right 53">
            <a:extLst>
              <a:ext uri="{FF2B5EF4-FFF2-40B4-BE49-F238E27FC236}">
                <a16:creationId xmlns:a16="http://schemas.microsoft.com/office/drawing/2014/main" id="{FB169248-5CDD-49BC-B8E3-85C0D72968BA}"/>
              </a:ext>
            </a:extLst>
          </p:cNvPr>
          <p:cNvSpPr/>
          <p:nvPr/>
        </p:nvSpPr>
        <p:spPr>
          <a:xfrm rot="14688169">
            <a:off x="6895874" y="4859880"/>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5" name="Arrow: Curved Right 54">
            <a:extLst>
              <a:ext uri="{FF2B5EF4-FFF2-40B4-BE49-F238E27FC236}">
                <a16:creationId xmlns:a16="http://schemas.microsoft.com/office/drawing/2014/main" id="{1B27EEC7-2822-4B1E-A4D6-52D12D683495}"/>
              </a:ext>
            </a:extLst>
          </p:cNvPr>
          <p:cNvSpPr/>
          <p:nvPr/>
        </p:nvSpPr>
        <p:spPr>
          <a:xfrm rot="12034132">
            <a:off x="8273714" y="3413905"/>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8" name="Multiplication Sign 57">
            <a:extLst>
              <a:ext uri="{FF2B5EF4-FFF2-40B4-BE49-F238E27FC236}">
                <a16:creationId xmlns:a16="http://schemas.microsoft.com/office/drawing/2014/main" id="{4FCC75A5-044B-4975-A109-3F7318B121FE}"/>
              </a:ext>
            </a:extLst>
          </p:cNvPr>
          <p:cNvSpPr/>
          <p:nvPr/>
        </p:nvSpPr>
        <p:spPr>
          <a:xfrm>
            <a:off x="5475696" y="748030"/>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Curved Right 59">
            <a:extLst>
              <a:ext uri="{FF2B5EF4-FFF2-40B4-BE49-F238E27FC236}">
                <a16:creationId xmlns:a16="http://schemas.microsoft.com/office/drawing/2014/main" id="{C59F95AE-CDDF-4DC4-920E-795D2DD258A4}"/>
              </a:ext>
            </a:extLst>
          </p:cNvPr>
          <p:cNvSpPr/>
          <p:nvPr/>
        </p:nvSpPr>
        <p:spPr>
          <a:xfrm rot="6685987">
            <a:off x="6761602" y="17970"/>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1" name="Arrow: Curved Right 60">
            <a:extLst>
              <a:ext uri="{FF2B5EF4-FFF2-40B4-BE49-F238E27FC236}">
                <a16:creationId xmlns:a16="http://schemas.microsoft.com/office/drawing/2014/main" id="{AE77624A-C891-4B7D-A14F-B406157F755E}"/>
              </a:ext>
            </a:extLst>
          </p:cNvPr>
          <p:cNvSpPr/>
          <p:nvPr/>
        </p:nvSpPr>
        <p:spPr>
          <a:xfrm rot="4031950">
            <a:off x="4764845" y="112875"/>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3" name="Multiplication Sign 62">
            <a:extLst>
              <a:ext uri="{FF2B5EF4-FFF2-40B4-BE49-F238E27FC236}">
                <a16:creationId xmlns:a16="http://schemas.microsoft.com/office/drawing/2014/main" id="{108F0782-5BFF-4221-914D-7DF314DB85B9}"/>
              </a:ext>
            </a:extLst>
          </p:cNvPr>
          <p:cNvSpPr/>
          <p:nvPr/>
        </p:nvSpPr>
        <p:spPr>
          <a:xfrm>
            <a:off x="5508844" y="4879104"/>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Multiplication Sign 63">
            <a:extLst>
              <a:ext uri="{FF2B5EF4-FFF2-40B4-BE49-F238E27FC236}">
                <a16:creationId xmlns:a16="http://schemas.microsoft.com/office/drawing/2014/main" id="{278592E8-155E-4C31-961B-6C740C445FAD}"/>
              </a:ext>
            </a:extLst>
          </p:cNvPr>
          <p:cNvSpPr/>
          <p:nvPr/>
        </p:nvSpPr>
        <p:spPr>
          <a:xfrm>
            <a:off x="7564688" y="2812296"/>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Multiplication Sign 64">
            <a:extLst>
              <a:ext uri="{FF2B5EF4-FFF2-40B4-BE49-F238E27FC236}">
                <a16:creationId xmlns:a16="http://schemas.microsoft.com/office/drawing/2014/main" id="{9B53D553-4674-43F5-BFAD-A03BB3BC6094}"/>
              </a:ext>
            </a:extLst>
          </p:cNvPr>
          <p:cNvSpPr/>
          <p:nvPr/>
        </p:nvSpPr>
        <p:spPr>
          <a:xfrm>
            <a:off x="4025204" y="1356586"/>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Multiplication Sign 66">
            <a:extLst>
              <a:ext uri="{FF2B5EF4-FFF2-40B4-BE49-F238E27FC236}">
                <a16:creationId xmlns:a16="http://schemas.microsoft.com/office/drawing/2014/main" id="{466EE288-3100-40C9-82A2-C574A96CFB39}"/>
              </a:ext>
            </a:extLst>
          </p:cNvPr>
          <p:cNvSpPr/>
          <p:nvPr/>
        </p:nvSpPr>
        <p:spPr>
          <a:xfrm>
            <a:off x="3423988" y="2812735"/>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Multiplication Sign 67">
            <a:extLst>
              <a:ext uri="{FF2B5EF4-FFF2-40B4-BE49-F238E27FC236}">
                <a16:creationId xmlns:a16="http://schemas.microsoft.com/office/drawing/2014/main" id="{1E23BA50-E4FB-496E-81A2-E6688281034B}"/>
              </a:ext>
            </a:extLst>
          </p:cNvPr>
          <p:cNvSpPr/>
          <p:nvPr/>
        </p:nvSpPr>
        <p:spPr>
          <a:xfrm>
            <a:off x="4049926" y="4257130"/>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Arrow: Curved Right 70">
            <a:extLst>
              <a:ext uri="{FF2B5EF4-FFF2-40B4-BE49-F238E27FC236}">
                <a16:creationId xmlns:a16="http://schemas.microsoft.com/office/drawing/2014/main" id="{48A0F585-33B6-4B78-B7D5-9B121FDB74AA}"/>
              </a:ext>
            </a:extLst>
          </p:cNvPr>
          <p:cNvSpPr/>
          <p:nvPr/>
        </p:nvSpPr>
        <p:spPr>
          <a:xfrm rot="18779734">
            <a:off x="3972549" y="3243813"/>
            <a:ext cx="815595" cy="3713215"/>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2" name="Arrow: Curved Right 71">
            <a:extLst>
              <a:ext uri="{FF2B5EF4-FFF2-40B4-BE49-F238E27FC236}">
                <a16:creationId xmlns:a16="http://schemas.microsoft.com/office/drawing/2014/main" id="{65C8372B-7CB9-4A00-AB5D-C9C0656574AC}"/>
              </a:ext>
            </a:extLst>
          </p:cNvPr>
          <p:cNvSpPr/>
          <p:nvPr/>
        </p:nvSpPr>
        <p:spPr>
          <a:xfrm rot="2515472">
            <a:off x="3917058" y="-23783"/>
            <a:ext cx="815595" cy="3713215"/>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3" name="Arrow: Curved Right 72">
            <a:extLst>
              <a:ext uri="{FF2B5EF4-FFF2-40B4-BE49-F238E27FC236}">
                <a16:creationId xmlns:a16="http://schemas.microsoft.com/office/drawing/2014/main" id="{95313905-3C48-4317-ACFC-05443CE8CA74}"/>
              </a:ext>
            </a:extLst>
          </p:cNvPr>
          <p:cNvSpPr/>
          <p:nvPr/>
        </p:nvSpPr>
        <p:spPr>
          <a:xfrm rot="12077120">
            <a:off x="7336068" y="1753299"/>
            <a:ext cx="1748534" cy="4858890"/>
          </a:xfrm>
          <a:prstGeom prst="curvedRightArrow">
            <a:avLst>
              <a:gd name="adj1" fmla="val 12855"/>
              <a:gd name="adj2" fmla="val 39235"/>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5" name="Arrow: Curved Right 74">
            <a:extLst>
              <a:ext uri="{FF2B5EF4-FFF2-40B4-BE49-F238E27FC236}">
                <a16:creationId xmlns:a16="http://schemas.microsoft.com/office/drawing/2014/main" id="{AA40FF99-6FCD-45FD-840D-9D1092EA0E60}"/>
              </a:ext>
            </a:extLst>
          </p:cNvPr>
          <p:cNvSpPr/>
          <p:nvPr/>
        </p:nvSpPr>
        <p:spPr>
          <a:xfrm rot="1108374">
            <a:off x="5696646" y="1954344"/>
            <a:ext cx="829412" cy="3023209"/>
          </a:xfrm>
          <a:prstGeom prst="curvedRightArrow">
            <a:avLst>
              <a:gd name="adj1" fmla="val 12855"/>
              <a:gd name="adj2" fmla="val 39235"/>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6" name="Rectangle 75">
            <a:extLst>
              <a:ext uri="{FF2B5EF4-FFF2-40B4-BE49-F238E27FC236}">
                <a16:creationId xmlns:a16="http://schemas.microsoft.com/office/drawing/2014/main" id="{558902CD-6FB7-41B3-A987-0871E4DF427E}"/>
              </a:ext>
            </a:extLst>
          </p:cNvPr>
          <p:cNvSpPr/>
          <p:nvPr/>
        </p:nvSpPr>
        <p:spPr>
          <a:xfrm>
            <a:off x="7956148" y="1574249"/>
            <a:ext cx="2234907" cy="584775"/>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cap="none" spc="0" dirty="0">
                <a:ln/>
                <a:solidFill>
                  <a:srgbClr val="FFFF00"/>
                </a:solidFill>
                <a:effectLst/>
              </a:rPr>
              <a:t>Safe Place</a:t>
            </a:r>
          </a:p>
        </p:txBody>
      </p:sp>
    </p:spTree>
    <p:extLst>
      <p:ext uri="{BB962C8B-B14F-4D97-AF65-F5344CB8AC3E}">
        <p14:creationId xmlns:p14="http://schemas.microsoft.com/office/powerpoint/2010/main" val="230736438"/>
      </p:ext>
    </p:extLst>
  </p:cSld>
  <p:clrMapOvr>
    <a:masterClrMapping/>
  </p:clrMapOvr>
  <mc:AlternateContent xmlns:mc="http://schemas.openxmlformats.org/markup-compatibility/2006" xmlns:p14="http://schemas.microsoft.com/office/powerpoint/2010/main">
    <mc:Choice Requires="p14">
      <p:transition spd="slow" p14:dur="150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up)">
                                      <p:cBhvr>
                                        <p:cTn id="13" dur="500"/>
                                        <p:tgtEl>
                                          <p:spTgt spid="50"/>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up)">
                                      <p:cBhvr>
                                        <p:cTn id="17" dur="500"/>
                                        <p:tgtEl>
                                          <p:spTgt spid="51"/>
                                        </p:tgtEl>
                                      </p:cBhvr>
                                    </p:animEffect>
                                  </p:childTnLst>
                                </p:cTn>
                              </p:par>
                              <p:par>
                                <p:cTn id="18" presetID="10" presetClass="exit" presetSubtype="0" fill="hold" grpId="1" nodeType="withEffect">
                                  <p:stCondLst>
                                    <p:cond delay="0"/>
                                  </p:stCondLst>
                                  <p:childTnLst>
                                    <p:animEffect transition="out" filter="fade">
                                      <p:cBhvr>
                                        <p:cTn id="19" dur="500"/>
                                        <p:tgtEl>
                                          <p:spTgt spid="34"/>
                                        </p:tgtEl>
                                      </p:cBhvr>
                                    </p:animEffect>
                                    <p:set>
                                      <p:cBhvr>
                                        <p:cTn id="20" dur="1" fill="hold">
                                          <p:stCondLst>
                                            <p:cond delay="499"/>
                                          </p:stCondLst>
                                        </p:cTn>
                                        <p:tgtEl>
                                          <p:spTgt spid="34"/>
                                        </p:tgtEl>
                                        <p:attrNameLst>
                                          <p:attrName>style.visibility</p:attrName>
                                        </p:attrNameLst>
                                      </p:cBhvr>
                                      <p:to>
                                        <p:strVal val="hidden"/>
                                      </p:to>
                                    </p:set>
                                  </p:childTnLst>
                                </p:cTn>
                              </p:par>
                            </p:childTnLst>
                          </p:cTn>
                        </p:par>
                        <p:par>
                          <p:cTn id="21" fill="hold">
                            <p:stCondLst>
                              <p:cond delay="1000"/>
                            </p:stCondLst>
                            <p:childTnLst>
                              <p:par>
                                <p:cTn id="22" presetID="6" presetClass="entr" presetSubtype="32" fill="hold" grpId="0" nodeType="after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circle(out)">
                                      <p:cBhvr>
                                        <p:cTn id="24" dur="500"/>
                                        <p:tgtEl>
                                          <p:spTgt spid="6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50"/>
                                        </p:tgtEl>
                                      </p:cBhvr>
                                    </p:animEffect>
                                    <p:set>
                                      <p:cBhvr>
                                        <p:cTn id="29" dur="1" fill="hold">
                                          <p:stCondLst>
                                            <p:cond delay="499"/>
                                          </p:stCondLst>
                                        </p:cTn>
                                        <p:tgtEl>
                                          <p:spTgt spid="50"/>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51"/>
                                        </p:tgtEl>
                                      </p:cBhvr>
                                    </p:animEffect>
                                    <p:set>
                                      <p:cBhvr>
                                        <p:cTn id="32" dur="1" fill="hold">
                                          <p:stCondLst>
                                            <p:cond delay="499"/>
                                          </p:stCondLst>
                                        </p:cTn>
                                        <p:tgtEl>
                                          <p:spTgt spid="5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500"/>
                                  </p:stCondLst>
                                  <p:childTnLst>
                                    <p:set>
                                      <p:cBhvr>
                                        <p:cTn id="36" dur="1" fill="hold">
                                          <p:stCondLst>
                                            <p:cond delay="0"/>
                                          </p:stCondLst>
                                        </p:cTn>
                                        <p:tgtEl>
                                          <p:spTgt spid="54"/>
                                        </p:tgtEl>
                                        <p:attrNameLst>
                                          <p:attrName>style.visibility</p:attrName>
                                        </p:attrNameLst>
                                      </p:cBhvr>
                                      <p:to>
                                        <p:strVal val="visible"/>
                                      </p:to>
                                    </p:set>
                                    <p:animEffect transition="in" filter="wipe(down)">
                                      <p:cBhvr>
                                        <p:cTn id="37" dur="500"/>
                                        <p:tgtEl>
                                          <p:spTgt spid="54"/>
                                        </p:tgtEl>
                                      </p:cBhvr>
                                    </p:animEffect>
                                  </p:childTnLst>
                                </p:cTn>
                              </p:par>
                            </p:childTnLst>
                          </p:cTn>
                        </p:par>
                        <p:par>
                          <p:cTn id="38" fill="hold">
                            <p:stCondLst>
                              <p:cond delay="1000"/>
                            </p:stCondLst>
                            <p:childTnLst>
                              <p:par>
                                <p:cTn id="39" presetID="22" presetClass="entr" presetSubtype="4" fill="hold" grpId="0"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wipe(down)">
                                      <p:cBhvr>
                                        <p:cTn id="41" dur="500"/>
                                        <p:tgtEl>
                                          <p:spTgt spid="55"/>
                                        </p:tgtEl>
                                      </p:cBhvr>
                                    </p:animEffect>
                                  </p:childTnLst>
                                </p:cTn>
                              </p:par>
                            </p:childTnLst>
                          </p:cTn>
                        </p:par>
                        <p:par>
                          <p:cTn id="42" fill="hold">
                            <p:stCondLst>
                              <p:cond delay="1500"/>
                            </p:stCondLst>
                            <p:childTnLst>
                              <p:par>
                                <p:cTn id="43" presetID="6" presetClass="entr" presetSubtype="32" fill="hold" grpId="0" nodeType="after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circle(out)">
                                      <p:cBhvr>
                                        <p:cTn id="45" dur="500"/>
                                        <p:tgtEl>
                                          <p:spTgt spid="6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54"/>
                                        </p:tgtEl>
                                      </p:cBhvr>
                                    </p:animEffect>
                                    <p:set>
                                      <p:cBhvr>
                                        <p:cTn id="50" dur="1" fill="hold">
                                          <p:stCondLst>
                                            <p:cond delay="499"/>
                                          </p:stCondLst>
                                        </p:cTn>
                                        <p:tgtEl>
                                          <p:spTgt spid="54"/>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55"/>
                                        </p:tgtEl>
                                      </p:cBhvr>
                                    </p:animEffect>
                                    <p:set>
                                      <p:cBhvr>
                                        <p:cTn id="53" dur="1" fill="hold">
                                          <p:stCondLst>
                                            <p:cond delay="499"/>
                                          </p:stCondLst>
                                        </p:cTn>
                                        <p:tgtEl>
                                          <p:spTgt spid="5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grpId="0" nodeType="clickEffect">
                                  <p:stCondLst>
                                    <p:cond delay="500"/>
                                  </p:stCondLst>
                                  <p:childTnLst>
                                    <p:set>
                                      <p:cBhvr>
                                        <p:cTn id="57" dur="1" fill="hold">
                                          <p:stCondLst>
                                            <p:cond delay="0"/>
                                          </p:stCondLst>
                                        </p:cTn>
                                        <p:tgtEl>
                                          <p:spTgt spid="60"/>
                                        </p:tgtEl>
                                        <p:attrNameLst>
                                          <p:attrName>style.visibility</p:attrName>
                                        </p:attrNameLst>
                                      </p:cBhvr>
                                      <p:to>
                                        <p:strVal val="visible"/>
                                      </p:to>
                                    </p:set>
                                    <p:animEffect transition="in" filter="wipe(right)">
                                      <p:cBhvr>
                                        <p:cTn id="58" dur="500"/>
                                        <p:tgtEl>
                                          <p:spTgt spid="60"/>
                                        </p:tgtEl>
                                      </p:cBhvr>
                                    </p:animEffect>
                                  </p:childTnLst>
                                </p:cTn>
                              </p:par>
                            </p:childTnLst>
                          </p:cTn>
                        </p:par>
                        <p:par>
                          <p:cTn id="59" fill="hold">
                            <p:stCondLst>
                              <p:cond delay="1000"/>
                            </p:stCondLst>
                            <p:childTnLst>
                              <p:par>
                                <p:cTn id="60" presetID="22" presetClass="entr" presetSubtype="2" fill="hold" grpId="0" nodeType="after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wipe(right)">
                                      <p:cBhvr>
                                        <p:cTn id="62" dur="500"/>
                                        <p:tgtEl>
                                          <p:spTgt spid="61"/>
                                        </p:tgtEl>
                                      </p:cBhvr>
                                    </p:animEffect>
                                  </p:childTnLst>
                                </p:cTn>
                              </p:par>
                            </p:childTnLst>
                          </p:cTn>
                        </p:par>
                        <p:par>
                          <p:cTn id="63" fill="hold">
                            <p:stCondLst>
                              <p:cond delay="1500"/>
                            </p:stCondLst>
                            <p:childTnLst>
                              <p:par>
                                <p:cTn id="64" presetID="6" presetClass="entr" presetSubtype="32" fill="hold" grpId="0" nodeType="afterEffect">
                                  <p:stCondLst>
                                    <p:cond delay="0"/>
                                  </p:stCondLst>
                                  <p:childTnLst>
                                    <p:set>
                                      <p:cBhvr>
                                        <p:cTn id="65" dur="1" fill="hold">
                                          <p:stCondLst>
                                            <p:cond delay="0"/>
                                          </p:stCondLst>
                                        </p:cTn>
                                        <p:tgtEl>
                                          <p:spTgt spid="65"/>
                                        </p:tgtEl>
                                        <p:attrNameLst>
                                          <p:attrName>style.visibility</p:attrName>
                                        </p:attrNameLst>
                                      </p:cBhvr>
                                      <p:to>
                                        <p:strVal val="visible"/>
                                      </p:to>
                                    </p:set>
                                    <p:animEffect transition="in" filter="circle(out)">
                                      <p:cBhvr>
                                        <p:cTn id="66" dur="500"/>
                                        <p:tgtEl>
                                          <p:spTgt spid="6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60"/>
                                        </p:tgtEl>
                                      </p:cBhvr>
                                    </p:animEffect>
                                    <p:set>
                                      <p:cBhvr>
                                        <p:cTn id="71" dur="1" fill="hold">
                                          <p:stCondLst>
                                            <p:cond delay="499"/>
                                          </p:stCondLst>
                                        </p:cTn>
                                        <p:tgtEl>
                                          <p:spTgt spid="60"/>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61"/>
                                        </p:tgtEl>
                                      </p:cBhvr>
                                    </p:animEffect>
                                    <p:set>
                                      <p:cBhvr>
                                        <p:cTn id="74" dur="1" fill="hold">
                                          <p:stCondLst>
                                            <p:cond delay="499"/>
                                          </p:stCondLst>
                                        </p:cTn>
                                        <p:tgtEl>
                                          <p:spTgt spid="6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500"/>
                                  </p:stCondLst>
                                  <p:childTnLst>
                                    <p:set>
                                      <p:cBhvr>
                                        <p:cTn id="78" dur="1" fill="hold">
                                          <p:stCondLst>
                                            <p:cond delay="0"/>
                                          </p:stCondLst>
                                        </p:cTn>
                                        <p:tgtEl>
                                          <p:spTgt spid="71"/>
                                        </p:tgtEl>
                                        <p:attrNameLst>
                                          <p:attrName>style.visibility</p:attrName>
                                        </p:attrNameLst>
                                      </p:cBhvr>
                                      <p:to>
                                        <p:strVal val="visible"/>
                                      </p:to>
                                    </p:set>
                                    <p:animEffect transition="in" filter="wipe(up)">
                                      <p:cBhvr>
                                        <p:cTn id="79" dur="500"/>
                                        <p:tgtEl>
                                          <p:spTgt spid="71"/>
                                        </p:tgtEl>
                                      </p:cBhvr>
                                    </p:animEffect>
                                  </p:childTnLst>
                                </p:cTn>
                              </p:par>
                            </p:childTnLst>
                          </p:cTn>
                        </p:par>
                        <p:par>
                          <p:cTn id="80" fill="hold">
                            <p:stCondLst>
                              <p:cond delay="1000"/>
                            </p:stCondLst>
                            <p:childTnLst>
                              <p:par>
                                <p:cTn id="81" presetID="22" presetClass="entr" presetSubtype="8" fill="hold" grpId="2" nodeType="after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wipe(left)">
                                      <p:cBhvr>
                                        <p:cTn id="83" dur="500"/>
                                        <p:tgtEl>
                                          <p:spTgt spid="54"/>
                                        </p:tgtEl>
                                      </p:cBhvr>
                                    </p:animEffect>
                                  </p:childTnLst>
                                </p:cTn>
                              </p:par>
                            </p:childTnLst>
                          </p:cTn>
                        </p:par>
                        <p:par>
                          <p:cTn id="84" fill="hold">
                            <p:stCondLst>
                              <p:cond delay="1500"/>
                            </p:stCondLst>
                            <p:childTnLst>
                              <p:par>
                                <p:cTn id="85" presetID="6" presetClass="entr" presetSubtype="32" fill="hold" grpId="0" nodeType="after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circle(out)">
                                      <p:cBhvr>
                                        <p:cTn id="87" dur="500"/>
                                        <p:tgtEl>
                                          <p:spTgt spid="5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71"/>
                                        </p:tgtEl>
                                      </p:cBhvr>
                                    </p:animEffect>
                                    <p:set>
                                      <p:cBhvr>
                                        <p:cTn id="92" dur="1" fill="hold">
                                          <p:stCondLst>
                                            <p:cond delay="499"/>
                                          </p:stCondLst>
                                        </p:cTn>
                                        <p:tgtEl>
                                          <p:spTgt spid="71"/>
                                        </p:tgtEl>
                                        <p:attrNameLst>
                                          <p:attrName>style.visibility</p:attrName>
                                        </p:attrNameLst>
                                      </p:cBhvr>
                                      <p:to>
                                        <p:strVal val="hidden"/>
                                      </p:to>
                                    </p:set>
                                  </p:childTnLst>
                                </p:cTn>
                              </p:par>
                              <p:par>
                                <p:cTn id="93" presetID="10" presetClass="exit" presetSubtype="0" fill="hold" grpId="3" nodeType="withEffect">
                                  <p:stCondLst>
                                    <p:cond delay="0"/>
                                  </p:stCondLst>
                                  <p:childTnLst>
                                    <p:animEffect transition="out" filter="fade">
                                      <p:cBhvr>
                                        <p:cTn id="94" dur="500"/>
                                        <p:tgtEl>
                                          <p:spTgt spid="54"/>
                                        </p:tgtEl>
                                      </p:cBhvr>
                                    </p:animEffect>
                                    <p:set>
                                      <p:cBhvr>
                                        <p:cTn id="95" dur="1" fill="hold">
                                          <p:stCondLst>
                                            <p:cond delay="499"/>
                                          </p:stCondLst>
                                        </p:cTn>
                                        <p:tgtEl>
                                          <p:spTgt spid="54"/>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2" fill="hold" grpId="2" nodeType="clickEffect">
                                  <p:stCondLst>
                                    <p:cond delay="500"/>
                                  </p:stCondLst>
                                  <p:childTnLst>
                                    <p:set>
                                      <p:cBhvr>
                                        <p:cTn id="99" dur="1" fill="hold">
                                          <p:stCondLst>
                                            <p:cond delay="0"/>
                                          </p:stCondLst>
                                        </p:cTn>
                                        <p:tgtEl>
                                          <p:spTgt spid="60"/>
                                        </p:tgtEl>
                                        <p:attrNameLst>
                                          <p:attrName>style.visibility</p:attrName>
                                        </p:attrNameLst>
                                      </p:cBhvr>
                                      <p:to>
                                        <p:strVal val="visible"/>
                                      </p:to>
                                    </p:set>
                                    <p:animEffect transition="in" filter="wipe(right)">
                                      <p:cBhvr>
                                        <p:cTn id="100" dur="500"/>
                                        <p:tgtEl>
                                          <p:spTgt spid="60"/>
                                        </p:tgtEl>
                                      </p:cBhvr>
                                    </p:animEffect>
                                  </p:childTnLst>
                                </p:cTn>
                              </p:par>
                            </p:childTnLst>
                          </p:cTn>
                        </p:par>
                        <p:par>
                          <p:cTn id="101" fill="hold">
                            <p:stCondLst>
                              <p:cond delay="1000"/>
                            </p:stCondLst>
                            <p:childTnLst>
                              <p:par>
                                <p:cTn id="102" presetID="22" presetClass="entr" presetSubtype="1" fill="hold" grpId="0" nodeType="afterEffect">
                                  <p:stCondLst>
                                    <p:cond delay="0"/>
                                  </p:stCondLst>
                                  <p:childTnLst>
                                    <p:set>
                                      <p:cBhvr>
                                        <p:cTn id="103" dur="1" fill="hold">
                                          <p:stCondLst>
                                            <p:cond delay="0"/>
                                          </p:stCondLst>
                                        </p:cTn>
                                        <p:tgtEl>
                                          <p:spTgt spid="72"/>
                                        </p:tgtEl>
                                        <p:attrNameLst>
                                          <p:attrName>style.visibility</p:attrName>
                                        </p:attrNameLst>
                                      </p:cBhvr>
                                      <p:to>
                                        <p:strVal val="visible"/>
                                      </p:to>
                                    </p:set>
                                    <p:animEffect transition="in" filter="wipe(up)">
                                      <p:cBhvr>
                                        <p:cTn id="104" dur="500"/>
                                        <p:tgtEl>
                                          <p:spTgt spid="72"/>
                                        </p:tgtEl>
                                      </p:cBhvr>
                                    </p:animEffect>
                                  </p:childTnLst>
                                </p:cTn>
                              </p:par>
                            </p:childTnLst>
                          </p:cTn>
                        </p:par>
                        <p:par>
                          <p:cTn id="105" fill="hold">
                            <p:stCondLst>
                              <p:cond delay="1500"/>
                            </p:stCondLst>
                            <p:childTnLst>
                              <p:par>
                                <p:cTn id="106" presetID="6" presetClass="entr" presetSubtype="32" fill="hold" grpId="0" nodeType="afterEffect">
                                  <p:stCondLst>
                                    <p:cond delay="0"/>
                                  </p:stCondLst>
                                  <p:childTnLst>
                                    <p:set>
                                      <p:cBhvr>
                                        <p:cTn id="107" dur="1" fill="hold">
                                          <p:stCondLst>
                                            <p:cond delay="0"/>
                                          </p:stCondLst>
                                        </p:cTn>
                                        <p:tgtEl>
                                          <p:spTgt spid="67"/>
                                        </p:tgtEl>
                                        <p:attrNameLst>
                                          <p:attrName>style.visibility</p:attrName>
                                        </p:attrNameLst>
                                      </p:cBhvr>
                                      <p:to>
                                        <p:strVal val="visible"/>
                                      </p:to>
                                    </p:set>
                                    <p:animEffect transition="in" filter="circle(out)">
                                      <p:cBhvr>
                                        <p:cTn id="108" dur="500"/>
                                        <p:tgtEl>
                                          <p:spTgt spid="6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grpId="3" nodeType="clickEffect">
                                  <p:stCondLst>
                                    <p:cond delay="0"/>
                                  </p:stCondLst>
                                  <p:childTnLst>
                                    <p:animEffect transition="out" filter="fade">
                                      <p:cBhvr>
                                        <p:cTn id="112" dur="500"/>
                                        <p:tgtEl>
                                          <p:spTgt spid="60"/>
                                        </p:tgtEl>
                                      </p:cBhvr>
                                    </p:animEffect>
                                    <p:set>
                                      <p:cBhvr>
                                        <p:cTn id="113" dur="1" fill="hold">
                                          <p:stCondLst>
                                            <p:cond delay="499"/>
                                          </p:stCondLst>
                                        </p:cTn>
                                        <p:tgtEl>
                                          <p:spTgt spid="60"/>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72"/>
                                        </p:tgtEl>
                                      </p:cBhvr>
                                    </p:animEffect>
                                    <p:set>
                                      <p:cBhvr>
                                        <p:cTn id="116" dur="1" fill="hold">
                                          <p:stCondLst>
                                            <p:cond delay="499"/>
                                          </p:stCondLst>
                                        </p:cTn>
                                        <p:tgtEl>
                                          <p:spTgt spid="72"/>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500"/>
                                  </p:stCondLst>
                                  <p:childTnLst>
                                    <p:set>
                                      <p:cBhvr>
                                        <p:cTn id="120" dur="1" fill="hold">
                                          <p:stCondLst>
                                            <p:cond delay="0"/>
                                          </p:stCondLst>
                                        </p:cTn>
                                        <p:tgtEl>
                                          <p:spTgt spid="73"/>
                                        </p:tgtEl>
                                        <p:attrNameLst>
                                          <p:attrName>style.visibility</p:attrName>
                                        </p:attrNameLst>
                                      </p:cBhvr>
                                      <p:to>
                                        <p:strVal val="visible"/>
                                      </p:to>
                                    </p:set>
                                    <p:animEffect transition="in" filter="wipe(down)">
                                      <p:cBhvr>
                                        <p:cTn id="121" dur="500"/>
                                        <p:tgtEl>
                                          <p:spTgt spid="73"/>
                                        </p:tgtEl>
                                      </p:cBhvr>
                                    </p:animEffect>
                                  </p:childTnLst>
                                </p:cTn>
                              </p:par>
                            </p:childTnLst>
                          </p:cTn>
                        </p:par>
                        <p:par>
                          <p:cTn id="122" fill="hold">
                            <p:stCondLst>
                              <p:cond delay="1000"/>
                            </p:stCondLst>
                            <p:childTnLst>
                              <p:par>
                                <p:cTn id="123" presetID="22" presetClass="entr" presetSubtype="2" fill="hold" grpId="4" nodeType="afterEffect">
                                  <p:stCondLst>
                                    <p:cond delay="0"/>
                                  </p:stCondLst>
                                  <p:childTnLst>
                                    <p:set>
                                      <p:cBhvr>
                                        <p:cTn id="124" dur="1" fill="hold">
                                          <p:stCondLst>
                                            <p:cond delay="0"/>
                                          </p:stCondLst>
                                        </p:cTn>
                                        <p:tgtEl>
                                          <p:spTgt spid="60"/>
                                        </p:tgtEl>
                                        <p:attrNameLst>
                                          <p:attrName>style.visibility</p:attrName>
                                        </p:attrNameLst>
                                      </p:cBhvr>
                                      <p:to>
                                        <p:strVal val="visible"/>
                                      </p:to>
                                    </p:set>
                                    <p:animEffect transition="in" filter="wipe(right)">
                                      <p:cBhvr>
                                        <p:cTn id="125" dur="500"/>
                                        <p:tgtEl>
                                          <p:spTgt spid="60"/>
                                        </p:tgtEl>
                                      </p:cBhvr>
                                    </p:animEffect>
                                  </p:childTnLst>
                                </p:cTn>
                              </p:par>
                            </p:childTnLst>
                          </p:cTn>
                        </p:par>
                        <p:par>
                          <p:cTn id="126" fill="hold">
                            <p:stCondLst>
                              <p:cond delay="1500"/>
                            </p:stCondLst>
                            <p:childTnLst>
                              <p:par>
                                <p:cTn id="127" presetID="6" presetClass="entr" presetSubtype="32" fill="hold" grpId="0" nodeType="afterEffect">
                                  <p:stCondLst>
                                    <p:cond delay="0"/>
                                  </p:stCondLst>
                                  <p:childTnLst>
                                    <p:set>
                                      <p:cBhvr>
                                        <p:cTn id="128" dur="1" fill="hold">
                                          <p:stCondLst>
                                            <p:cond delay="0"/>
                                          </p:stCondLst>
                                        </p:cTn>
                                        <p:tgtEl>
                                          <p:spTgt spid="58"/>
                                        </p:tgtEl>
                                        <p:attrNameLst>
                                          <p:attrName>style.visibility</p:attrName>
                                        </p:attrNameLst>
                                      </p:cBhvr>
                                      <p:to>
                                        <p:strVal val="visible"/>
                                      </p:to>
                                    </p:set>
                                    <p:animEffect transition="in" filter="circle(out)">
                                      <p:cBhvr>
                                        <p:cTn id="129" dur="500"/>
                                        <p:tgtEl>
                                          <p:spTgt spid="58"/>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xit" presetSubtype="0" fill="hold" grpId="1" nodeType="clickEffect">
                                  <p:stCondLst>
                                    <p:cond delay="0"/>
                                  </p:stCondLst>
                                  <p:childTnLst>
                                    <p:animEffect transition="out" filter="fade">
                                      <p:cBhvr>
                                        <p:cTn id="133" dur="500"/>
                                        <p:tgtEl>
                                          <p:spTgt spid="73"/>
                                        </p:tgtEl>
                                      </p:cBhvr>
                                    </p:animEffect>
                                    <p:set>
                                      <p:cBhvr>
                                        <p:cTn id="134" dur="1" fill="hold">
                                          <p:stCondLst>
                                            <p:cond delay="499"/>
                                          </p:stCondLst>
                                        </p:cTn>
                                        <p:tgtEl>
                                          <p:spTgt spid="73"/>
                                        </p:tgtEl>
                                        <p:attrNameLst>
                                          <p:attrName>style.visibility</p:attrName>
                                        </p:attrNameLst>
                                      </p:cBhvr>
                                      <p:to>
                                        <p:strVal val="hidden"/>
                                      </p:to>
                                    </p:set>
                                  </p:childTnLst>
                                </p:cTn>
                              </p:par>
                              <p:par>
                                <p:cTn id="135" presetID="10" presetClass="exit" presetSubtype="0" fill="hold" grpId="5" nodeType="withEffect">
                                  <p:stCondLst>
                                    <p:cond delay="0"/>
                                  </p:stCondLst>
                                  <p:childTnLst>
                                    <p:animEffect transition="out" filter="fade">
                                      <p:cBhvr>
                                        <p:cTn id="136" dur="500"/>
                                        <p:tgtEl>
                                          <p:spTgt spid="60"/>
                                        </p:tgtEl>
                                      </p:cBhvr>
                                    </p:animEffect>
                                    <p:set>
                                      <p:cBhvr>
                                        <p:cTn id="137" dur="1" fill="hold">
                                          <p:stCondLst>
                                            <p:cond delay="499"/>
                                          </p:stCondLst>
                                        </p:cTn>
                                        <p:tgtEl>
                                          <p:spTgt spid="60"/>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2" nodeType="clickEffect">
                                  <p:stCondLst>
                                    <p:cond delay="500"/>
                                  </p:stCondLst>
                                  <p:childTnLst>
                                    <p:set>
                                      <p:cBhvr>
                                        <p:cTn id="141" dur="1" fill="hold">
                                          <p:stCondLst>
                                            <p:cond delay="0"/>
                                          </p:stCondLst>
                                        </p:cTn>
                                        <p:tgtEl>
                                          <p:spTgt spid="73"/>
                                        </p:tgtEl>
                                        <p:attrNameLst>
                                          <p:attrName>style.visibility</p:attrName>
                                        </p:attrNameLst>
                                      </p:cBhvr>
                                      <p:to>
                                        <p:strVal val="visible"/>
                                      </p:to>
                                    </p:set>
                                    <p:animEffect transition="in" filter="wipe(down)">
                                      <p:cBhvr>
                                        <p:cTn id="142" dur="500"/>
                                        <p:tgtEl>
                                          <p:spTgt spid="73"/>
                                        </p:tgtEl>
                                      </p:cBhvr>
                                    </p:animEffect>
                                  </p:childTnLst>
                                </p:cTn>
                              </p:par>
                            </p:childTnLst>
                          </p:cTn>
                        </p:par>
                        <p:par>
                          <p:cTn id="143" fill="hold">
                            <p:stCondLst>
                              <p:cond delay="1000"/>
                            </p:stCondLst>
                            <p:childTnLst>
                              <p:par>
                                <p:cTn id="144" presetID="22" presetClass="entr" presetSubtype="1" fill="hold" grpId="0" nodeType="afterEffect">
                                  <p:stCondLst>
                                    <p:cond delay="0"/>
                                  </p:stCondLst>
                                  <p:childTnLst>
                                    <p:set>
                                      <p:cBhvr>
                                        <p:cTn id="145" dur="1" fill="hold">
                                          <p:stCondLst>
                                            <p:cond delay="0"/>
                                          </p:stCondLst>
                                        </p:cTn>
                                        <p:tgtEl>
                                          <p:spTgt spid="75"/>
                                        </p:tgtEl>
                                        <p:attrNameLst>
                                          <p:attrName>style.visibility</p:attrName>
                                        </p:attrNameLst>
                                      </p:cBhvr>
                                      <p:to>
                                        <p:strVal val="visible"/>
                                      </p:to>
                                    </p:set>
                                    <p:animEffect transition="in" filter="wipe(up)">
                                      <p:cBhvr>
                                        <p:cTn id="146" dur="500"/>
                                        <p:tgtEl>
                                          <p:spTgt spid="75"/>
                                        </p:tgtEl>
                                      </p:cBhvr>
                                    </p:animEffect>
                                  </p:childTnLst>
                                </p:cTn>
                              </p:par>
                            </p:childTnLst>
                          </p:cTn>
                        </p:par>
                        <p:par>
                          <p:cTn id="147" fill="hold">
                            <p:stCondLst>
                              <p:cond delay="1500"/>
                            </p:stCondLst>
                            <p:childTnLst>
                              <p:par>
                                <p:cTn id="148" presetID="6" presetClass="entr" presetSubtype="32" fill="hold" grpId="0" nodeType="afterEffect">
                                  <p:stCondLst>
                                    <p:cond delay="0"/>
                                  </p:stCondLst>
                                  <p:childTnLst>
                                    <p:set>
                                      <p:cBhvr>
                                        <p:cTn id="149" dur="1" fill="hold">
                                          <p:stCondLst>
                                            <p:cond delay="0"/>
                                          </p:stCondLst>
                                        </p:cTn>
                                        <p:tgtEl>
                                          <p:spTgt spid="63"/>
                                        </p:tgtEl>
                                        <p:attrNameLst>
                                          <p:attrName>style.visibility</p:attrName>
                                        </p:attrNameLst>
                                      </p:cBhvr>
                                      <p:to>
                                        <p:strVal val="visible"/>
                                      </p:to>
                                    </p:set>
                                    <p:animEffect transition="in" filter="circle(out)">
                                      <p:cBhvr>
                                        <p:cTn id="150" dur="500"/>
                                        <p:tgtEl>
                                          <p:spTgt spid="63"/>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xit" presetSubtype="0" fill="hold" grpId="3" nodeType="clickEffect">
                                  <p:stCondLst>
                                    <p:cond delay="0"/>
                                  </p:stCondLst>
                                  <p:childTnLst>
                                    <p:animEffect transition="out" filter="fade">
                                      <p:cBhvr>
                                        <p:cTn id="154" dur="500"/>
                                        <p:tgtEl>
                                          <p:spTgt spid="73"/>
                                        </p:tgtEl>
                                      </p:cBhvr>
                                    </p:animEffect>
                                    <p:set>
                                      <p:cBhvr>
                                        <p:cTn id="155" dur="1" fill="hold">
                                          <p:stCondLst>
                                            <p:cond delay="499"/>
                                          </p:stCondLst>
                                        </p:cTn>
                                        <p:tgtEl>
                                          <p:spTgt spid="73"/>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500"/>
                                        <p:tgtEl>
                                          <p:spTgt spid="75"/>
                                        </p:tgtEl>
                                      </p:cBhvr>
                                    </p:animEffect>
                                    <p:set>
                                      <p:cBhvr>
                                        <p:cTn id="158" dur="1" fill="hold">
                                          <p:stCondLst>
                                            <p:cond delay="499"/>
                                          </p:stCondLst>
                                        </p:cTn>
                                        <p:tgtEl>
                                          <p:spTgt spid="75"/>
                                        </p:tgtEl>
                                        <p:attrNameLst>
                                          <p:attrName>style.visibility</p:attrName>
                                        </p:attrNameLst>
                                      </p:cBhvr>
                                      <p:to>
                                        <p:strVal val="hidden"/>
                                      </p:to>
                                    </p:set>
                                  </p:childTnLst>
                                </p:cTn>
                              </p:par>
                            </p:childTnLst>
                          </p:cTn>
                        </p:par>
                        <p:par>
                          <p:cTn id="159" fill="hold">
                            <p:stCondLst>
                              <p:cond delay="500"/>
                            </p:stCondLst>
                            <p:childTnLst>
                              <p:par>
                                <p:cTn id="160" presetID="41" presetClass="entr" presetSubtype="0" fill="hold" grpId="0" nodeType="afterEffect">
                                  <p:stCondLst>
                                    <p:cond delay="0"/>
                                  </p:stCondLst>
                                  <p:iterate type="lt">
                                    <p:tmPct val="10000"/>
                                  </p:iterate>
                                  <p:childTnLst>
                                    <p:set>
                                      <p:cBhvr>
                                        <p:cTn id="161" dur="1" fill="hold">
                                          <p:stCondLst>
                                            <p:cond delay="0"/>
                                          </p:stCondLst>
                                        </p:cTn>
                                        <p:tgtEl>
                                          <p:spTgt spid="76"/>
                                        </p:tgtEl>
                                        <p:attrNameLst>
                                          <p:attrName>style.visibility</p:attrName>
                                        </p:attrNameLst>
                                      </p:cBhvr>
                                      <p:to>
                                        <p:strVal val="visible"/>
                                      </p:to>
                                    </p:set>
                                    <p:anim calcmode="lin" valueType="num">
                                      <p:cBhvr>
                                        <p:cTn id="162" dur="500" fill="hold"/>
                                        <p:tgtEl>
                                          <p:spTgt spid="76"/>
                                        </p:tgtEl>
                                        <p:attrNameLst>
                                          <p:attrName>ppt_x</p:attrName>
                                        </p:attrNameLst>
                                      </p:cBhvr>
                                      <p:tavLst>
                                        <p:tav tm="0">
                                          <p:val>
                                            <p:strVal val="#ppt_x"/>
                                          </p:val>
                                        </p:tav>
                                        <p:tav tm="50000">
                                          <p:val>
                                            <p:strVal val="#ppt_x+.1"/>
                                          </p:val>
                                        </p:tav>
                                        <p:tav tm="100000">
                                          <p:val>
                                            <p:strVal val="#ppt_x"/>
                                          </p:val>
                                        </p:tav>
                                      </p:tavLst>
                                    </p:anim>
                                    <p:anim calcmode="lin" valueType="num">
                                      <p:cBhvr>
                                        <p:cTn id="163" dur="500" fill="hold"/>
                                        <p:tgtEl>
                                          <p:spTgt spid="76"/>
                                        </p:tgtEl>
                                        <p:attrNameLst>
                                          <p:attrName>ppt_y</p:attrName>
                                        </p:attrNameLst>
                                      </p:cBhvr>
                                      <p:tavLst>
                                        <p:tav tm="0">
                                          <p:val>
                                            <p:strVal val="#ppt_y"/>
                                          </p:val>
                                        </p:tav>
                                        <p:tav tm="100000">
                                          <p:val>
                                            <p:strVal val="#ppt_y"/>
                                          </p:val>
                                        </p:tav>
                                      </p:tavLst>
                                    </p:anim>
                                    <p:anim calcmode="lin" valueType="num">
                                      <p:cBhvr>
                                        <p:cTn id="164" dur="500" fill="hold"/>
                                        <p:tgtEl>
                                          <p:spTgt spid="76"/>
                                        </p:tgtEl>
                                        <p:attrNameLst>
                                          <p:attrName>ppt_h</p:attrName>
                                        </p:attrNameLst>
                                      </p:cBhvr>
                                      <p:tavLst>
                                        <p:tav tm="0">
                                          <p:val>
                                            <p:strVal val="#ppt_h/10"/>
                                          </p:val>
                                        </p:tav>
                                        <p:tav tm="50000">
                                          <p:val>
                                            <p:strVal val="#ppt_h+.01"/>
                                          </p:val>
                                        </p:tav>
                                        <p:tav tm="100000">
                                          <p:val>
                                            <p:strVal val="#ppt_h"/>
                                          </p:val>
                                        </p:tav>
                                      </p:tavLst>
                                    </p:anim>
                                    <p:anim calcmode="lin" valueType="num">
                                      <p:cBhvr>
                                        <p:cTn id="165" dur="500" fill="hold"/>
                                        <p:tgtEl>
                                          <p:spTgt spid="76"/>
                                        </p:tgtEl>
                                        <p:attrNameLst>
                                          <p:attrName>ppt_w</p:attrName>
                                        </p:attrNameLst>
                                      </p:cBhvr>
                                      <p:tavLst>
                                        <p:tav tm="0">
                                          <p:val>
                                            <p:strVal val="#ppt_w/10"/>
                                          </p:val>
                                        </p:tav>
                                        <p:tav tm="50000">
                                          <p:val>
                                            <p:strVal val="#ppt_w+.01"/>
                                          </p:val>
                                        </p:tav>
                                        <p:tav tm="100000">
                                          <p:val>
                                            <p:strVal val="#ppt_w"/>
                                          </p:val>
                                        </p:tav>
                                      </p:tavLst>
                                    </p:anim>
                                    <p:animEffect transition="in" filter="fade">
                                      <p:cBhvr>
                                        <p:cTn id="166" dur="500" tmFilter="0,0; .5, 1; 1, 1"/>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50" grpId="0" animBg="1"/>
      <p:bldP spid="50" grpId="1" animBg="1"/>
      <p:bldP spid="51" grpId="0" animBg="1"/>
      <p:bldP spid="51" grpId="1" animBg="1"/>
      <p:bldP spid="53" grpId="0" animBg="1"/>
      <p:bldP spid="54" grpId="0" animBg="1"/>
      <p:bldP spid="54" grpId="1" animBg="1"/>
      <p:bldP spid="54" grpId="2" animBg="1"/>
      <p:bldP spid="54" grpId="3" animBg="1"/>
      <p:bldP spid="55" grpId="0" animBg="1"/>
      <p:bldP spid="55" grpId="1" animBg="1"/>
      <p:bldP spid="58" grpId="0" animBg="1"/>
      <p:bldP spid="60" grpId="0" animBg="1"/>
      <p:bldP spid="60" grpId="1" animBg="1"/>
      <p:bldP spid="60" grpId="2" animBg="1"/>
      <p:bldP spid="60" grpId="3" animBg="1"/>
      <p:bldP spid="60" grpId="4" animBg="1"/>
      <p:bldP spid="60" grpId="5" animBg="1"/>
      <p:bldP spid="61" grpId="0" animBg="1"/>
      <p:bldP spid="61" grpId="1" animBg="1"/>
      <p:bldP spid="63" grpId="0" animBg="1"/>
      <p:bldP spid="64" grpId="0" animBg="1"/>
      <p:bldP spid="65" grpId="0" animBg="1"/>
      <p:bldP spid="67" grpId="0" animBg="1"/>
      <p:bldP spid="68" grpId="0" animBg="1"/>
      <p:bldP spid="71" grpId="0" animBg="1"/>
      <p:bldP spid="71" grpId="1" animBg="1"/>
      <p:bldP spid="72" grpId="0" animBg="1"/>
      <p:bldP spid="72" grpId="1" animBg="1"/>
      <p:bldP spid="73" grpId="0" animBg="1"/>
      <p:bldP spid="73" grpId="1" animBg="1"/>
      <p:bldP spid="73" grpId="2" animBg="1"/>
      <p:bldP spid="73" grpId="3" animBg="1"/>
      <p:bldP spid="75" grpId="0" animBg="1"/>
      <p:bldP spid="75" grpId="1" animBg="1"/>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17941C-2710-463A-BE54-23D1BE609051}"/>
              </a:ext>
            </a:extLst>
          </p:cNvPr>
          <p:cNvSpPr txBox="1"/>
          <p:nvPr/>
        </p:nvSpPr>
        <p:spPr>
          <a:xfrm>
            <a:off x="1634777" y="2459504"/>
            <a:ext cx="8922445" cy="1938992"/>
          </a:xfrm>
          <a:prstGeom prst="rect">
            <a:avLst/>
          </a:prstGeom>
          <a:noFill/>
        </p:spPr>
        <p:txBody>
          <a:bodyPr wrap="square" rtlCol="0">
            <a:spAutoFit/>
          </a:bodyPr>
          <a:lstStyle/>
          <a:p>
            <a:pPr algn="ctr"/>
            <a:r>
              <a:rPr lang="en-US" sz="6000" dirty="0">
                <a:latin typeface="+mj-lt"/>
              </a:rPr>
              <a:t>Code using </a:t>
            </a:r>
          </a:p>
          <a:p>
            <a:pPr algn="ctr"/>
            <a:r>
              <a:rPr lang="en-US" sz="6000" dirty="0">
                <a:latin typeface="+mj-lt"/>
              </a:rPr>
              <a:t>Circular Linked List:</a:t>
            </a:r>
            <a:endParaRPr lang="en-IN" sz="6000" dirty="0">
              <a:latin typeface="+mj-lt"/>
            </a:endParaRPr>
          </a:p>
        </p:txBody>
      </p:sp>
    </p:spTree>
    <p:extLst>
      <p:ext uri="{BB962C8B-B14F-4D97-AF65-F5344CB8AC3E}">
        <p14:creationId xmlns:p14="http://schemas.microsoft.com/office/powerpoint/2010/main" val="2138129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0F2CC0-8C72-4ACD-B762-191D342324B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2113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0A1225-BF09-46AC-83EF-686DDC9A187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94180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411</TotalTime>
  <Words>308</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Algerian</vt:lpstr>
      <vt:lpstr>Arial</vt:lpstr>
      <vt:lpstr>Arial Black</vt:lpstr>
      <vt:lpstr>Trebuchet MS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Josephus problem</dc:title>
  <dc:creator>Shreyanshu Shubham</dc:creator>
  <cp:lastModifiedBy>Shreyanshu Shubham</cp:lastModifiedBy>
  <cp:revision>28</cp:revision>
  <dcterms:created xsi:type="dcterms:W3CDTF">2022-02-14T13:20:40Z</dcterms:created>
  <dcterms:modified xsi:type="dcterms:W3CDTF">2022-02-15T13:43:42Z</dcterms:modified>
</cp:coreProperties>
</file>