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</p:sldIdLst>
  <p:sldSz cx="9144000" cy="5143500" type="screen16x9"/>
  <p:notesSz cx="6858000" cy="9144000"/>
  <p:embeddedFontLst>
    <p:embeddedFont>
      <p:font typeface="Sora" pitchFamily="2" charset="0"/>
      <p:regular r:id="rId10"/>
      <p:bold r:id="rId11"/>
    </p:embeddedFont>
    <p:embeddedFont>
      <p:font typeface="Sora SemiBold" pitchFamily="2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se Hernandez" initials="" lastIdx="3" clrIdx="0"/>
  <p:cmAuthor id="1" name="Thomas Smets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0"/>
    <p:restoredTop sz="94737"/>
  </p:normalViewPr>
  <p:slideViewPr>
    <p:cSldViewPr snapToGrid="0">
      <p:cViewPr varScale="1">
        <p:scale>
          <a:sx n="170" d="100"/>
          <a:sy n="170" d="100"/>
        </p:scale>
        <p:origin x="200" y="2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b84244db59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b84244db59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>
          <a:extLst>
            <a:ext uri="{FF2B5EF4-FFF2-40B4-BE49-F238E27FC236}">
              <a16:creationId xmlns:a16="http://schemas.microsoft.com/office/drawing/2014/main" id="{C26DA141-E6A1-11F2-076A-347D5525C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b84244db59_1_35:notes">
            <a:extLst>
              <a:ext uri="{FF2B5EF4-FFF2-40B4-BE49-F238E27FC236}">
                <a16:creationId xmlns:a16="http://schemas.microsoft.com/office/drawing/2014/main" id="{E9C10F29-09E5-6254-A723-285CF7E531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b84244db59_1_35:notes">
            <a:extLst>
              <a:ext uri="{FF2B5EF4-FFF2-40B4-BE49-F238E27FC236}">
                <a16:creationId xmlns:a16="http://schemas.microsoft.com/office/drawing/2014/main" id="{C98142CB-24E7-97A4-A4B8-28A950AB99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5045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>
          <a:extLst>
            <a:ext uri="{FF2B5EF4-FFF2-40B4-BE49-F238E27FC236}">
              <a16:creationId xmlns:a16="http://schemas.microsoft.com/office/drawing/2014/main" id="{905F9871-78BA-B666-A8C1-69EC0DAF5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b84244db59_1_35:notes">
            <a:extLst>
              <a:ext uri="{FF2B5EF4-FFF2-40B4-BE49-F238E27FC236}">
                <a16:creationId xmlns:a16="http://schemas.microsoft.com/office/drawing/2014/main" id="{C5C9195E-385B-AD66-401F-4259B64946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b84244db59_1_35:notes">
            <a:extLst>
              <a:ext uri="{FF2B5EF4-FFF2-40B4-BE49-F238E27FC236}">
                <a16:creationId xmlns:a16="http://schemas.microsoft.com/office/drawing/2014/main" id="{3EB330C7-62D3-940E-EFD3-02881DF17E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0059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>
          <a:extLst>
            <a:ext uri="{FF2B5EF4-FFF2-40B4-BE49-F238E27FC236}">
              <a16:creationId xmlns:a16="http://schemas.microsoft.com/office/drawing/2014/main" id="{EA383523-FD1E-16B0-6D45-7B9E809AF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b84244db59_1_35:notes">
            <a:extLst>
              <a:ext uri="{FF2B5EF4-FFF2-40B4-BE49-F238E27FC236}">
                <a16:creationId xmlns:a16="http://schemas.microsoft.com/office/drawing/2014/main" id="{22084775-AE2A-FE02-7AB5-D4852937CB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b84244db59_1_35:notes">
            <a:extLst>
              <a:ext uri="{FF2B5EF4-FFF2-40B4-BE49-F238E27FC236}">
                <a16:creationId xmlns:a16="http://schemas.microsoft.com/office/drawing/2014/main" id="{0612573A-A419-FED0-67D3-661E3D95A8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1247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>
          <a:extLst>
            <a:ext uri="{FF2B5EF4-FFF2-40B4-BE49-F238E27FC236}">
              <a16:creationId xmlns:a16="http://schemas.microsoft.com/office/drawing/2014/main" id="{8F88E722-B28C-E432-945B-5EF0F2E9F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b84244db59_1_35:notes">
            <a:extLst>
              <a:ext uri="{FF2B5EF4-FFF2-40B4-BE49-F238E27FC236}">
                <a16:creationId xmlns:a16="http://schemas.microsoft.com/office/drawing/2014/main" id="{9FAEB576-5FD6-94FA-B489-A113567B3C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b84244db59_1_35:notes">
            <a:extLst>
              <a:ext uri="{FF2B5EF4-FFF2-40B4-BE49-F238E27FC236}">
                <a16:creationId xmlns:a16="http://schemas.microsoft.com/office/drawing/2014/main" id="{1C0B3A17-5897-515C-ED9E-63886B853E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0695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>
          <a:extLst>
            <a:ext uri="{FF2B5EF4-FFF2-40B4-BE49-F238E27FC236}">
              <a16:creationId xmlns:a16="http://schemas.microsoft.com/office/drawing/2014/main" id="{8210662A-DEFC-7725-2FEB-597368B93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b84244db59_1_35:notes">
            <a:extLst>
              <a:ext uri="{FF2B5EF4-FFF2-40B4-BE49-F238E27FC236}">
                <a16:creationId xmlns:a16="http://schemas.microsoft.com/office/drawing/2014/main" id="{A9FAD54A-5E1D-DEB7-0CC5-265FD28F0F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b84244db59_1_35:notes">
            <a:extLst>
              <a:ext uri="{FF2B5EF4-FFF2-40B4-BE49-F238E27FC236}">
                <a16:creationId xmlns:a16="http://schemas.microsoft.com/office/drawing/2014/main" id="{98A09CE6-3A3A-61EA-E98A-C498B91A42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7197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DEDCC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3826"/>
              </a:buClr>
              <a:buSzPts val="2800"/>
              <a:buFont typeface="Sora SemiBold"/>
              <a:buNone/>
              <a:defRPr sz="2800">
                <a:solidFill>
                  <a:srgbClr val="213826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3826"/>
              </a:buClr>
              <a:buSzPts val="1800"/>
              <a:buFont typeface="Sora"/>
              <a:buChar char="●"/>
              <a:defRPr sz="1800">
                <a:solidFill>
                  <a:srgbClr val="213826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3826"/>
              </a:buClr>
              <a:buSzPts val="1400"/>
              <a:buFont typeface="Sora"/>
              <a:buChar char="○"/>
              <a:defRPr>
                <a:solidFill>
                  <a:srgbClr val="213826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3826"/>
              </a:buClr>
              <a:buSzPts val="1400"/>
              <a:buFont typeface="Sora"/>
              <a:buChar char="■"/>
              <a:defRPr>
                <a:solidFill>
                  <a:srgbClr val="213826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3826"/>
              </a:buClr>
              <a:buSzPts val="1400"/>
              <a:buFont typeface="Sora"/>
              <a:buChar char="●"/>
              <a:defRPr>
                <a:solidFill>
                  <a:srgbClr val="213826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3826"/>
              </a:buClr>
              <a:buSzPts val="1400"/>
              <a:buFont typeface="Sora"/>
              <a:buChar char="○"/>
              <a:defRPr>
                <a:solidFill>
                  <a:srgbClr val="213826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3826"/>
              </a:buClr>
              <a:buSzPts val="1400"/>
              <a:buFont typeface="Sora"/>
              <a:buChar char="■"/>
              <a:defRPr>
                <a:solidFill>
                  <a:srgbClr val="213826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3826"/>
              </a:buClr>
              <a:buSzPts val="1400"/>
              <a:buFont typeface="Sora"/>
              <a:buChar char="●"/>
              <a:defRPr>
                <a:solidFill>
                  <a:srgbClr val="213826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3826"/>
              </a:buClr>
              <a:buSzPts val="1400"/>
              <a:buFont typeface="Sora"/>
              <a:buChar char="○"/>
              <a:defRPr>
                <a:solidFill>
                  <a:srgbClr val="213826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3826"/>
              </a:buClr>
              <a:buSzPts val="1400"/>
              <a:buFont typeface="Sora"/>
              <a:buChar char="■"/>
              <a:defRPr>
                <a:solidFill>
                  <a:srgbClr val="213826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472449" y="550700"/>
            <a:ext cx="409051" cy="3613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903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V2 Pitch</a:t>
            </a:r>
            <a:endParaRPr sz="15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7338" y="2142450"/>
            <a:ext cx="4629325" cy="69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72" name="Google Shape;172;p28"/>
          <p:cNvSpPr/>
          <p:nvPr/>
        </p:nvSpPr>
        <p:spPr>
          <a:xfrm>
            <a:off x="449050" y="1679925"/>
            <a:ext cx="1539900" cy="1156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ra"/>
                <a:ea typeface="Sora"/>
                <a:cs typeface="Sora"/>
                <a:sym typeface="Sora"/>
              </a:rPr>
              <a:t>Arcadia Account 1</a:t>
            </a:r>
            <a:endParaRPr dirty="0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73" name="Google Shape;173;p28"/>
          <p:cNvSpPr/>
          <p:nvPr/>
        </p:nvSpPr>
        <p:spPr>
          <a:xfrm>
            <a:off x="2477500" y="1679925"/>
            <a:ext cx="1539900" cy="1156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ra"/>
                <a:ea typeface="Sora"/>
                <a:cs typeface="Sora"/>
                <a:sym typeface="Sora"/>
              </a:rPr>
              <a:t>Arcadia Account 2</a:t>
            </a:r>
            <a:endParaRPr dirty="0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74" name="Google Shape;174;p28"/>
          <p:cNvSpPr/>
          <p:nvPr/>
        </p:nvSpPr>
        <p:spPr>
          <a:xfrm>
            <a:off x="5256550" y="1679925"/>
            <a:ext cx="1539900" cy="1156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ra"/>
                <a:ea typeface="Sora"/>
                <a:cs typeface="Sora"/>
                <a:sym typeface="Sora"/>
              </a:rPr>
              <a:t>Arcadia Account n</a:t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75" name="Google Shape;175;p28"/>
          <p:cNvSpPr/>
          <p:nvPr/>
        </p:nvSpPr>
        <p:spPr>
          <a:xfrm>
            <a:off x="449050" y="3075225"/>
            <a:ext cx="6347400" cy="1156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ra"/>
                <a:ea typeface="Sora"/>
                <a:cs typeface="Sora"/>
                <a:sym typeface="Sora"/>
              </a:rPr>
              <a:t>Arcadia Registry</a:t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76" name="Google Shape;176;p28"/>
          <p:cNvSpPr/>
          <p:nvPr/>
        </p:nvSpPr>
        <p:spPr>
          <a:xfrm>
            <a:off x="449050" y="284625"/>
            <a:ext cx="3814800" cy="1156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ra"/>
                <a:ea typeface="Sora"/>
                <a:cs typeface="Sora"/>
                <a:sym typeface="Sora"/>
              </a:rPr>
              <a:t>Creditor A</a:t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77" name="Google Shape;177;p28"/>
          <p:cNvSpPr/>
          <p:nvPr/>
        </p:nvSpPr>
        <p:spPr>
          <a:xfrm>
            <a:off x="4498200" y="284625"/>
            <a:ext cx="2298300" cy="1156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ra"/>
                <a:ea typeface="Sora"/>
                <a:cs typeface="Sora"/>
                <a:sym typeface="Sora"/>
              </a:rPr>
              <a:t>Creditor M</a:t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78" name="Google Shape;178;p28"/>
          <p:cNvCxnSpPr>
            <a:stCxn id="172" idx="2"/>
          </p:cNvCxnSpPr>
          <p:nvPr/>
        </p:nvCxnSpPr>
        <p:spPr>
          <a:xfrm>
            <a:off x="1219000" y="2836725"/>
            <a:ext cx="3900" cy="23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79" name="Google Shape;179;p28"/>
          <p:cNvCxnSpPr>
            <a:stCxn id="173" idx="2"/>
          </p:cNvCxnSpPr>
          <p:nvPr/>
        </p:nvCxnSpPr>
        <p:spPr>
          <a:xfrm>
            <a:off x="3247450" y="2836725"/>
            <a:ext cx="0" cy="24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80" name="Google Shape;180;p28"/>
          <p:cNvCxnSpPr>
            <a:stCxn id="174" idx="2"/>
          </p:cNvCxnSpPr>
          <p:nvPr/>
        </p:nvCxnSpPr>
        <p:spPr>
          <a:xfrm>
            <a:off x="6026500" y="2836725"/>
            <a:ext cx="0" cy="23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81" name="Google Shape;181;p28"/>
          <p:cNvCxnSpPr/>
          <p:nvPr/>
        </p:nvCxnSpPr>
        <p:spPr>
          <a:xfrm>
            <a:off x="1217050" y="1441425"/>
            <a:ext cx="3900" cy="23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82" name="Google Shape;182;p28"/>
          <p:cNvCxnSpPr/>
          <p:nvPr/>
        </p:nvCxnSpPr>
        <p:spPr>
          <a:xfrm>
            <a:off x="3245500" y="1441425"/>
            <a:ext cx="3900" cy="23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83" name="Google Shape;183;p28"/>
          <p:cNvCxnSpPr/>
          <p:nvPr/>
        </p:nvCxnSpPr>
        <p:spPr>
          <a:xfrm>
            <a:off x="6024550" y="1441425"/>
            <a:ext cx="3900" cy="23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69">
          <a:extLst>
            <a:ext uri="{FF2B5EF4-FFF2-40B4-BE49-F238E27FC236}">
              <a16:creationId xmlns:a16="http://schemas.microsoft.com/office/drawing/2014/main" id="{84835A80-8A4F-BB77-9B65-6E5060696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>
            <a:extLst>
              <a:ext uri="{FF2B5EF4-FFF2-40B4-BE49-F238E27FC236}">
                <a16:creationId xmlns:a16="http://schemas.microsoft.com/office/drawing/2014/main" id="{813E2E7E-EF00-0F26-0D73-1E270B999EE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75" name="Google Shape;175;p28">
            <a:extLst>
              <a:ext uri="{FF2B5EF4-FFF2-40B4-BE49-F238E27FC236}">
                <a16:creationId xmlns:a16="http://schemas.microsoft.com/office/drawing/2014/main" id="{9B331AE3-244A-515B-3BB3-DE65C02C95BA}"/>
              </a:ext>
            </a:extLst>
          </p:cNvPr>
          <p:cNvSpPr/>
          <p:nvPr/>
        </p:nvSpPr>
        <p:spPr>
          <a:xfrm>
            <a:off x="266170" y="180950"/>
            <a:ext cx="6191813" cy="1156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ra"/>
                <a:ea typeface="Sora"/>
                <a:cs typeface="Sora"/>
                <a:sym typeface="Sora"/>
              </a:rPr>
              <a:t>Arcadia Registry</a:t>
            </a:r>
            <a:endParaRPr dirty="0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" name="Google Shape;172;p28">
            <a:extLst>
              <a:ext uri="{FF2B5EF4-FFF2-40B4-BE49-F238E27FC236}">
                <a16:creationId xmlns:a16="http://schemas.microsoft.com/office/drawing/2014/main" id="{4D098D2D-877C-8806-E985-B32AFDEACE77}"/>
              </a:ext>
            </a:extLst>
          </p:cNvPr>
          <p:cNvSpPr/>
          <p:nvPr/>
        </p:nvSpPr>
        <p:spPr>
          <a:xfrm>
            <a:off x="266170" y="1608363"/>
            <a:ext cx="1029893" cy="1156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ra"/>
                <a:ea typeface="Sora"/>
                <a:cs typeface="Sora"/>
                <a:sym typeface="Sora"/>
              </a:rPr>
              <a:t>Primary Asset Module 1</a:t>
            </a:r>
            <a:endParaRPr dirty="0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" name="Google Shape;172;p28">
            <a:extLst>
              <a:ext uri="{FF2B5EF4-FFF2-40B4-BE49-F238E27FC236}">
                <a16:creationId xmlns:a16="http://schemas.microsoft.com/office/drawing/2014/main" id="{613A9FFC-3020-4B1F-4357-4D75DAA169A2}"/>
              </a:ext>
            </a:extLst>
          </p:cNvPr>
          <p:cNvSpPr/>
          <p:nvPr/>
        </p:nvSpPr>
        <p:spPr>
          <a:xfrm>
            <a:off x="1476093" y="1608363"/>
            <a:ext cx="1029893" cy="1156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ra"/>
                <a:ea typeface="Sora"/>
                <a:cs typeface="Sora"/>
                <a:sym typeface="Sora"/>
              </a:rPr>
              <a:t>Primary Asset Module 2</a:t>
            </a:r>
            <a:endParaRPr dirty="0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" name="Google Shape;172;p28">
            <a:extLst>
              <a:ext uri="{FF2B5EF4-FFF2-40B4-BE49-F238E27FC236}">
                <a16:creationId xmlns:a16="http://schemas.microsoft.com/office/drawing/2014/main" id="{CA670F80-17E2-616E-A7AD-A326C05A967C}"/>
              </a:ext>
            </a:extLst>
          </p:cNvPr>
          <p:cNvSpPr/>
          <p:nvPr/>
        </p:nvSpPr>
        <p:spPr>
          <a:xfrm>
            <a:off x="2686016" y="1608363"/>
            <a:ext cx="1029893" cy="1156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ra"/>
                <a:ea typeface="Sora"/>
                <a:cs typeface="Sora"/>
                <a:sym typeface="Sora"/>
              </a:rPr>
              <a:t>Primary Asset Module n</a:t>
            </a:r>
            <a:endParaRPr dirty="0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" name="Google Shape;172;p28">
            <a:extLst>
              <a:ext uri="{FF2B5EF4-FFF2-40B4-BE49-F238E27FC236}">
                <a16:creationId xmlns:a16="http://schemas.microsoft.com/office/drawing/2014/main" id="{68AB65D8-3E19-6A9F-8188-E7406C83FDE1}"/>
              </a:ext>
            </a:extLst>
          </p:cNvPr>
          <p:cNvSpPr/>
          <p:nvPr/>
        </p:nvSpPr>
        <p:spPr>
          <a:xfrm>
            <a:off x="4057053" y="1608363"/>
            <a:ext cx="1029893" cy="1156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ra"/>
                <a:ea typeface="Sora"/>
                <a:cs typeface="Sora"/>
                <a:sym typeface="Sora"/>
              </a:rPr>
              <a:t>Derived Asset Module 1</a:t>
            </a:r>
            <a:endParaRPr dirty="0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" name="Google Shape;172;p28">
            <a:extLst>
              <a:ext uri="{FF2B5EF4-FFF2-40B4-BE49-F238E27FC236}">
                <a16:creationId xmlns:a16="http://schemas.microsoft.com/office/drawing/2014/main" id="{4980CC5D-5762-0E99-BF6A-956AC4C03F47}"/>
              </a:ext>
            </a:extLst>
          </p:cNvPr>
          <p:cNvSpPr/>
          <p:nvPr/>
        </p:nvSpPr>
        <p:spPr>
          <a:xfrm>
            <a:off x="5428090" y="1608363"/>
            <a:ext cx="1029893" cy="1156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ra"/>
                <a:ea typeface="Sora"/>
                <a:cs typeface="Sora"/>
                <a:sym typeface="Sora"/>
              </a:rPr>
              <a:t>Derived Asset Module m</a:t>
            </a:r>
            <a:endParaRPr dirty="0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" name="Google Shape;172;p28">
            <a:extLst>
              <a:ext uri="{FF2B5EF4-FFF2-40B4-BE49-F238E27FC236}">
                <a16:creationId xmlns:a16="http://schemas.microsoft.com/office/drawing/2014/main" id="{CEA84AB8-61E2-56CF-B040-05E432964830}"/>
              </a:ext>
            </a:extLst>
          </p:cNvPr>
          <p:cNvSpPr/>
          <p:nvPr/>
        </p:nvSpPr>
        <p:spPr>
          <a:xfrm>
            <a:off x="266169" y="3035776"/>
            <a:ext cx="1029893" cy="1156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ra"/>
                <a:ea typeface="Sora"/>
                <a:cs typeface="Sora"/>
                <a:sym typeface="Sora"/>
              </a:rPr>
              <a:t>Oracle Module 1</a:t>
            </a:r>
            <a:endParaRPr dirty="0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8" name="Google Shape;181;p28">
            <a:extLst>
              <a:ext uri="{FF2B5EF4-FFF2-40B4-BE49-F238E27FC236}">
                <a16:creationId xmlns:a16="http://schemas.microsoft.com/office/drawing/2014/main" id="{0166E298-58C4-8B2E-E03B-D644BDB3B25B}"/>
              </a:ext>
            </a:extLst>
          </p:cNvPr>
          <p:cNvCxnSpPr>
            <a:cxnSpLocks/>
          </p:cNvCxnSpPr>
          <p:nvPr/>
        </p:nvCxnSpPr>
        <p:spPr>
          <a:xfrm flipH="1">
            <a:off x="694174" y="2765163"/>
            <a:ext cx="1" cy="2706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2" name="Google Shape;172;p28">
            <a:extLst>
              <a:ext uri="{FF2B5EF4-FFF2-40B4-BE49-F238E27FC236}">
                <a16:creationId xmlns:a16="http://schemas.microsoft.com/office/drawing/2014/main" id="{08A747B3-8BC0-1993-B21E-400A905DB574}"/>
              </a:ext>
            </a:extLst>
          </p:cNvPr>
          <p:cNvSpPr/>
          <p:nvPr/>
        </p:nvSpPr>
        <p:spPr>
          <a:xfrm>
            <a:off x="2686015" y="3035776"/>
            <a:ext cx="1029893" cy="1156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ra"/>
                <a:ea typeface="Sora"/>
                <a:cs typeface="Sora"/>
                <a:sym typeface="Sora"/>
              </a:rPr>
              <a:t>Oracle Module p</a:t>
            </a:r>
            <a:endParaRPr dirty="0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AA197BF5-337B-8883-108C-719B2C79A424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rot="5400000">
            <a:off x="1250772" y="2295507"/>
            <a:ext cx="270613" cy="1209924"/>
          </a:xfrm>
          <a:prstGeom prst="curvedConnector3">
            <a:avLst/>
          </a:prstGeom>
          <a:ln>
            <a:solidFill>
              <a:schemeClr val="bg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oogle Shape;181;p28">
            <a:extLst>
              <a:ext uri="{FF2B5EF4-FFF2-40B4-BE49-F238E27FC236}">
                <a16:creationId xmlns:a16="http://schemas.microsoft.com/office/drawing/2014/main" id="{16CF82A9-A081-30CF-00EE-061C776FF9AC}"/>
              </a:ext>
            </a:extLst>
          </p:cNvPr>
          <p:cNvCxnSpPr>
            <a:cxnSpLocks/>
          </p:cNvCxnSpPr>
          <p:nvPr/>
        </p:nvCxnSpPr>
        <p:spPr>
          <a:xfrm flipH="1">
            <a:off x="3200960" y="2765163"/>
            <a:ext cx="1" cy="2706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4B6B3491-E5CC-9830-0A99-3D8F0A1E0D9E}"/>
              </a:ext>
            </a:extLst>
          </p:cNvPr>
          <p:cNvCxnSpPr>
            <a:cxnSpLocks/>
            <a:stCxn id="5" idx="2"/>
            <a:endCxn id="3" idx="0"/>
          </p:cNvCxnSpPr>
          <p:nvPr/>
        </p:nvCxnSpPr>
        <p:spPr>
          <a:xfrm rot="5400000" flipH="1">
            <a:off x="2703120" y="896283"/>
            <a:ext cx="1156800" cy="2580960"/>
          </a:xfrm>
          <a:prstGeom prst="curvedConnector5">
            <a:avLst>
              <a:gd name="adj1" fmla="val -19761"/>
              <a:gd name="adj2" fmla="val 50000"/>
              <a:gd name="adj3" fmla="val 119761"/>
            </a:avLst>
          </a:prstGeom>
          <a:ln>
            <a:solidFill>
              <a:schemeClr val="bg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96610C9A-04E2-6120-215E-285CE9E04CD5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rot="5400000" flipH="1">
            <a:off x="4679119" y="1501245"/>
            <a:ext cx="1156800" cy="1371037"/>
          </a:xfrm>
          <a:prstGeom prst="curvedConnector5">
            <a:avLst>
              <a:gd name="adj1" fmla="val -19761"/>
              <a:gd name="adj2" fmla="val 50000"/>
              <a:gd name="adj3" fmla="val 119761"/>
            </a:avLst>
          </a:prstGeom>
          <a:ln>
            <a:solidFill>
              <a:schemeClr val="bg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oogle Shape;181;p28">
            <a:extLst>
              <a:ext uri="{FF2B5EF4-FFF2-40B4-BE49-F238E27FC236}">
                <a16:creationId xmlns:a16="http://schemas.microsoft.com/office/drawing/2014/main" id="{110E5C61-3A93-474C-22DB-D4C93B30787E}"/>
              </a:ext>
            </a:extLst>
          </p:cNvPr>
          <p:cNvCxnSpPr>
            <a:cxnSpLocks/>
          </p:cNvCxnSpPr>
          <p:nvPr/>
        </p:nvCxnSpPr>
        <p:spPr>
          <a:xfrm flipH="1">
            <a:off x="737499" y="1341568"/>
            <a:ext cx="1" cy="2706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1" name="Google Shape;181;p28">
            <a:extLst>
              <a:ext uri="{FF2B5EF4-FFF2-40B4-BE49-F238E27FC236}">
                <a16:creationId xmlns:a16="http://schemas.microsoft.com/office/drawing/2014/main" id="{72F44640-AD25-23A1-3DBF-04A52CD414E9}"/>
              </a:ext>
            </a:extLst>
          </p:cNvPr>
          <p:cNvCxnSpPr>
            <a:cxnSpLocks/>
          </p:cNvCxnSpPr>
          <p:nvPr/>
        </p:nvCxnSpPr>
        <p:spPr>
          <a:xfrm flipH="1">
            <a:off x="1926780" y="1341567"/>
            <a:ext cx="1" cy="2706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2" name="Google Shape;181;p28">
            <a:extLst>
              <a:ext uri="{FF2B5EF4-FFF2-40B4-BE49-F238E27FC236}">
                <a16:creationId xmlns:a16="http://schemas.microsoft.com/office/drawing/2014/main" id="{15846DD0-5C80-CAEA-1EBB-D6BD036C0CE0}"/>
              </a:ext>
            </a:extLst>
          </p:cNvPr>
          <p:cNvCxnSpPr>
            <a:cxnSpLocks/>
          </p:cNvCxnSpPr>
          <p:nvPr/>
        </p:nvCxnSpPr>
        <p:spPr>
          <a:xfrm flipH="1">
            <a:off x="3200960" y="1341566"/>
            <a:ext cx="1" cy="2706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3" name="Google Shape;181;p28">
            <a:extLst>
              <a:ext uri="{FF2B5EF4-FFF2-40B4-BE49-F238E27FC236}">
                <a16:creationId xmlns:a16="http://schemas.microsoft.com/office/drawing/2014/main" id="{45EC9253-3591-7F5B-DC6A-77164107FB04}"/>
              </a:ext>
            </a:extLst>
          </p:cNvPr>
          <p:cNvCxnSpPr>
            <a:cxnSpLocks/>
          </p:cNvCxnSpPr>
          <p:nvPr/>
        </p:nvCxnSpPr>
        <p:spPr>
          <a:xfrm flipH="1">
            <a:off x="4475140" y="1341566"/>
            <a:ext cx="1" cy="2706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4" name="Google Shape;181;p28">
            <a:extLst>
              <a:ext uri="{FF2B5EF4-FFF2-40B4-BE49-F238E27FC236}">
                <a16:creationId xmlns:a16="http://schemas.microsoft.com/office/drawing/2014/main" id="{DEC0AB2D-CF43-32EC-1EC6-CA937CBDDBA0}"/>
              </a:ext>
            </a:extLst>
          </p:cNvPr>
          <p:cNvCxnSpPr>
            <a:cxnSpLocks/>
          </p:cNvCxnSpPr>
          <p:nvPr/>
        </p:nvCxnSpPr>
        <p:spPr>
          <a:xfrm flipH="1">
            <a:off x="5947815" y="1341565"/>
            <a:ext cx="1" cy="2706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883702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69">
          <a:extLst>
            <a:ext uri="{FF2B5EF4-FFF2-40B4-BE49-F238E27FC236}">
              <a16:creationId xmlns:a16="http://schemas.microsoft.com/office/drawing/2014/main" id="{1E95373D-A52B-E2A4-2D0A-46B270F26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>
            <a:extLst>
              <a:ext uri="{FF2B5EF4-FFF2-40B4-BE49-F238E27FC236}">
                <a16:creationId xmlns:a16="http://schemas.microsoft.com/office/drawing/2014/main" id="{7CD36178-C16F-C164-88AB-79DA5410076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9" name="Google Shape;176;p28">
            <a:extLst>
              <a:ext uri="{FF2B5EF4-FFF2-40B4-BE49-F238E27FC236}">
                <a16:creationId xmlns:a16="http://schemas.microsoft.com/office/drawing/2014/main" id="{91B1A184-145F-7295-0924-7744AC430B03}"/>
              </a:ext>
            </a:extLst>
          </p:cNvPr>
          <p:cNvSpPr/>
          <p:nvPr/>
        </p:nvSpPr>
        <p:spPr>
          <a:xfrm>
            <a:off x="449050" y="2173705"/>
            <a:ext cx="304929" cy="1580148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" name="Google Shape;176;p28">
            <a:extLst>
              <a:ext uri="{FF2B5EF4-FFF2-40B4-BE49-F238E27FC236}">
                <a16:creationId xmlns:a16="http://schemas.microsoft.com/office/drawing/2014/main" id="{573D9512-791B-ECA1-C701-1B0A47E3882F}"/>
              </a:ext>
            </a:extLst>
          </p:cNvPr>
          <p:cNvSpPr/>
          <p:nvPr/>
        </p:nvSpPr>
        <p:spPr>
          <a:xfrm>
            <a:off x="954376" y="1756611"/>
            <a:ext cx="304929" cy="1997242"/>
          </a:xfrm>
          <a:prstGeom prst="roundRect">
            <a:avLst>
              <a:gd name="adj" fmla="val 16667"/>
            </a:avLst>
          </a:prstGeom>
          <a:solidFill>
            <a:schemeClr val="bg2">
              <a:lumMod val="25000"/>
              <a:lumOff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1" name="Google Shape;176;p28">
            <a:extLst>
              <a:ext uri="{FF2B5EF4-FFF2-40B4-BE49-F238E27FC236}">
                <a16:creationId xmlns:a16="http://schemas.microsoft.com/office/drawing/2014/main" id="{59BF1DD7-08B1-E666-7788-02CBB8779BA3}"/>
              </a:ext>
            </a:extLst>
          </p:cNvPr>
          <p:cNvSpPr/>
          <p:nvPr/>
        </p:nvSpPr>
        <p:spPr>
          <a:xfrm>
            <a:off x="1459702" y="1227221"/>
            <a:ext cx="304929" cy="2526632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  <a:lumOff val="2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3" name="Google Shape;176;p28">
            <a:extLst>
              <a:ext uri="{FF2B5EF4-FFF2-40B4-BE49-F238E27FC236}">
                <a16:creationId xmlns:a16="http://schemas.microsoft.com/office/drawing/2014/main" id="{0EB58CE0-EB8A-F39A-B0A6-DDF511EF4505}"/>
              </a:ext>
            </a:extLst>
          </p:cNvPr>
          <p:cNvSpPr/>
          <p:nvPr/>
        </p:nvSpPr>
        <p:spPr>
          <a:xfrm>
            <a:off x="2377531" y="1467853"/>
            <a:ext cx="304929" cy="2286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4" name="Google Shape;176;p28">
            <a:extLst>
              <a:ext uri="{FF2B5EF4-FFF2-40B4-BE49-F238E27FC236}">
                <a16:creationId xmlns:a16="http://schemas.microsoft.com/office/drawing/2014/main" id="{96615907-3E6A-457F-1495-858C5B897A53}"/>
              </a:ext>
            </a:extLst>
          </p:cNvPr>
          <p:cNvSpPr/>
          <p:nvPr/>
        </p:nvSpPr>
        <p:spPr>
          <a:xfrm>
            <a:off x="2882857" y="1756611"/>
            <a:ext cx="304929" cy="1997242"/>
          </a:xfrm>
          <a:prstGeom prst="roundRect">
            <a:avLst>
              <a:gd name="adj" fmla="val 16667"/>
            </a:avLst>
          </a:prstGeom>
          <a:solidFill>
            <a:schemeClr val="bg2">
              <a:lumMod val="25000"/>
              <a:lumOff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5" name="Google Shape;176;p28">
            <a:extLst>
              <a:ext uri="{FF2B5EF4-FFF2-40B4-BE49-F238E27FC236}">
                <a16:creationId xmlns:a16="http://schemas.microsoft.com/office/drawing/2014/main" id="{8CF02F83-37C5-DA26-7298-B040150BD96A}"/>
              </a:ext>
            </a:extLst>
          </p:cNvPr>
          <p:cNvSpPr/>
          <p:nvPr/>
        </p:nvSpPr>
        <p:spPr>
          <a:xfrm>
            <a:off x="3388183" y="1227219"/>
            <a:ext cx="304929" cy="2526633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  <a:lumOff val="2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6" name="Google Shape;176;p28">
            <a:extLst>
              <a:ext uri="{FF2B5EF4-FFF2-40B4-BE49-F238E27FC236}">
                <a16:creationId xmlns:a16="http://schemas.microsoft.com/office/drawing/2014/main" id="{1704666A-34CA-3F50-8B94-8C9B3062E1C1}"/>
              </a:ext>
            </a:extLst>
          </p:cNvPr>
          <p:cNvSpPr/>
          <p:nvPr/>
        </p:nvSpPr>
        <p:spPr>
          <a:xfrm>
            <a:off x="4428930" y="914399"/>
            <a:ext cx="304929" cy="2839453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7" name="Google Shape;176;p28">
            <a:extLst>
              <a:ext uri="{FF2B5EF4-FFF2-40B4-BE49-F238E27FC236}">
                <a16:creationId xmlns:a16="http://schemas.microsoft.com/office/drawing/2014/main" id="{83832D71-65FA-ED53-D917-B5D831541255}"/>
              </a:ext>
            </a:extLst>
          </p:cNvPr>
          <p:cNvSpPr/>
          <p:nvPr/>
        </p:nvSpPr>
        <p:spPr>
          <a:xfrm>
            <a:off x="4934256" y="1756611"/>
            <a:ext cx="304929" cy="1997242"/>
          </a:xfrm>
          <a:prstGeom prst="roundRect">
            <a:avLst>
              <a:gd name="adj" fmla="val 16667"/>
            </a:avLst>
          </a:prstGeom>
          <a:solidFill>
            <a:schemeClr val="bg2">
              <a:lumMod val="25000"/>
              <a:lumOff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9" name="Google Shape;176;p28">
            <a:extLst>
              <a:ext uri="{FF2B5EF4-FFF2-40B4-BE49-F238E27FC236}">
                <a16:creationId xmlns:a16="http://schemas.microsoft.com/office/drawing/2014/main" id="{745D6191-2EEF-9949-5148-EFC2BD26A7AD}"/>
              </a:ext>
            </a:extLst>
          </p:cNvPr>
          <p:cNvSpPr/>
          <p:nvPr/>
        </p:nvSpPr>
        <p:spPr>
          <a:xfrm>
            <a:off x="5439582" y="1227219"/>
            <a:ext cx="304929" cy="2526634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  <a:lumOff val="2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D4D7CD-F16E-FFCB-AC79-A23BC417291A}"/>
              </a:ext>
            </a:extLst>
          </p:cNvPr>
          <p:cNvSpPr txBox="1"/>
          <p:nvPr/>
        </p:nvSpPr>
        <p:spPr>
          <a:xfrm>
            <a:off x="565666" y="376239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sz="1800" dirty="0">
                <a:latin typeface="Sora"/>
                <a:ea typeface="Sora"/>
                <a:cs typeface="Sora"/>
                <a:sym typeface="Sora"/>
              </a:rPr>
              <a:t>Healthy</a:t>
            </a:r>
            <a:endParaRPr lang="en-B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FB8FDD-BFFD-FD5F-7C1D-710F2BC791A2}"/>
              </a:ext>
            </a:extLst>
          </p:cNvPr>
          <p:cNvSpPr txBox="1"/>
          <p:nvPr/>
        </p:nvSpPr>
        <p:spPr>
          <a:xfrm>
            <a:off x="2348274" y="3762390"/>
            <a:ext cx="1374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sz="1800" dirty="0">
                <a:latin typeface="Sora"/>
                <a:ea typeface="Sora"/>
                <a:cs typeface="Sora"/>
                <a:sym typeface="Sora"/>
              </a:rPr>
              <a:t>Unhealthy</a:t>
            </a:r>
            <a:endParaRPr lang="en-B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D02B0C-4116-7B1B-8AE8-ED2DDE9EC5DD}"/>
              </a:ext>
            </a:extLst>
          </p:cNvPr>
          <p:cNvSpPr txBox="1"/>
          <p:nvPr/>
        </p:nvSpPr>
        <p:spPr>
          <a:xfrm>
            <a:off x="4265825" y="3762390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sz="1800" dirty="0" err="1">
                <a:latin typeface="Sora"/>
                <a:ea typeface="Sora"/>
                <a:cs typeface="Sora"/>
                <a:sym typeface="Sora"/>
              </a:rPr>
              <a:t>Liquidatable</a:t>
            </a:r>
            <a:endParaRPr lang="en-BE" dirty="0"/>
          </a:p>
        </p:txBody>
      </p:sp>
      <p:sp>
        <p:nvSpPr>
          <p:cNvPr id="25" name="Google Shape;176;p28">
            <a:extLst>
              <a:ext uri="{FF2B5EF4-FFF2-40B4-BE49-F238E27FC236}">
                <a16:creationId xmlns:a16="http://schemas.microsoft.com/office/drawing/2014/main" id="{CDDB63C9-63C2-F090-91E3-4C7C4A9D91D4}"/>
              </a:ext>
            </a:extLst>
          </p:cNvPr>
          <p:cNvSpPr/>
          <p:nvPr/>
        </p:nvSpPr>
        <p:spPr>
          <a:xfrm>
            <a:off x="6204946" y="2683043"/>
            <a:ext cx="304929" cy="288757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956A26-DF69-5C03-3E11-E66B26BFE3BB}"/>
              </a:ext>
            </a:extLst>
          </p:cNvPr>
          <p:cNvSpPr txBox="1"/>
          <p:nvPr/>
        </p:nvSpPr>
        <p:spPr>
          <a:xfrm>
            <a:off x="6469852" y="2683043"/>
            <a:ext cx="1330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>
                <a:latin typeface="Sora"/>
                <a:ea typeface="Sora"/>
                <a:cs typeface="Sora"/>
                <a:sym typeface="Sora"/>
              </a:rPr>
              <a:t>Used Margin</a:t>
            </a:r>
            <a:endParaRPr lang="en-BE" dirty="0"/>
          </a:p>
        </p:txBody>
      </p:sp>
      <p:sp>
        <p:nvSpPr>
          <p:cNvPr id="29" name="Google Shape;176;p28">
            <a:extLst>
              <a:ext uri="{FF2B5EF4-FFF2-40B4-BE49-F238E27FC236}">
                <a16:creationId xmlns:a16="http://schemas.microsoft.com/office/drawing/2014/main" id="{DE3D6F21-2EC0-1B63-6543-05F6E5A6D7AB}"/>
              </a:ext>
            </a:extLst>
          </p:cNvPr>
          <p:cNvSpPr/>
          <p:nvPr/>
        </p:nvSpPr>
        <p:spPr>
          <a:xfrm>
            <a:off x="6204946" y="3060032"/>
            <a:ext cx="304929" cy="288757"/>
          </a:xfrm>
          <a:prstGeom prst="roundRect">
            <a:avLst>
              <a:gd name="adj" fmla="val 16667"/>
            </a:avLst>
          </a:prstGeom>
          <a:solidFill>
            <a:schemeClr val="bg2">
              <a:lumMod val="25000"/>
              <a:lumOff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FF0AF8-15C1-0961-273E-86DEA13C86D4}"/>
              </a:ext>
            </a:extLst>
          </p:cNvPr>
          <p:cNvSpPr txBox="1"/>
          <p:nvPr/>
        </p:nvSpPr>
        <p:spPr>
          <a:xfrm>
            <a:off x="6469852" y="3060032"/>
            <a:ext cx="1614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>
                <a:latin typeface="Sora"/>
                <a:ea typeface="Sora"/>
                <a:cs typeface="Sora"/>
                <a:sym typeface="Sora"/>
              </a:rPr>
              <a:t>Collateral Value</a:t>
            </a:r>
            <a:endParaRPr lang="en-BE" dirty="0"/>
          </a:p>
        </p:txBody>
      </p:sp>
      <p:sp>
        <p:nvSpPr>
          <p:cNvPr id="36" name="Google Shape;176;p28">
            <a:extLst>
              <a:ext uri="{FF2B5EF4-FFF2-40B4-BE49-F238E27FC236}">
                <a16:creationId xmlns:a16="http://schemas.microsoft.com/office/drawing/2014/main" id="{83436A2C-0A94-2DA0-3813-89EACA84B2DE}"/>
              </a:ext>
            </a:extLst>
          </p:cNvPr>
          <p:cNvSpPr/>
          <p:nvPr/>
        </p:nvSpPr>
        <p:spPr>
          <a:xfrm>
            <a:off x="6204946" y="3446075"/>
            <a:ext cx="304929" cy="288757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  <a:lumOff val="2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08FD50-51A2-377D-674A-6BB34E9F4A42}"/>
              </a:ext>
            </a:extLst>
          </p:cNvPr>
          <p:cNvSpPr txBox="1"/>
          <p:nvPr/>
        </p:nvSpPr>
        <p:spPr>
          <a:xfrm>
            <a:off x="6469852" y="3446075"/>
            <a:ext cx="1766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>
                <a:latin typeface="Sora"/>
                <a:ea typeface="Sora"/>
                <a:cs typeface="Sora"/>
                <a:sym typeface="Sora"/>
              </a:rPr>
              <a:t>Liquidation Value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456212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69">
          <a:extLst>
            <a:ext uri="{FF2B5EF4-FFF2-40B4-BE49-F238E27FC236}">
              <a16:creationId xmlns:a16="http://schemas.microsoft.com/office/drawing/2014/main" id="{00BA8A3C-B2CF-7A71-B9CE-53EEB1660D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>
            <a:extLst>
              <a:ext uri="{FF2B5EF4-FFF2-40B4-BE49-F238E27FC236}">
                <a16:creationId xmlns:a16="http://schemas.microsoft.com/office/drawing/2014/main" id="{8F5A32B2-D19B-E4F6-76DD-D7E6239AE1E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9" name="Google Shape;172;p28">
            <a:extLst>
              <a:ext uri="{FF2B5EF4-FFF2-40B4-BE49-F238E27FC236}">
                <a16:creationId xmlns:a16="http://schemas.microsoft.com/office/drawing/2014/main" id="{4CB00832-132E-000A-2290-C3C3CCC389F6}"/>
              </a:ext>
            </a:extLst>
          </p:cNvPr>
          <p:cNvSpPr/>
          <p:nvPr/>
        </p:nvSpPr>
        <p:spPr>
          <a:xfrm>
            <a:off x="1716376" y="773546"/>
            <a:ext cx="1539900" cy="1156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ra"/>
                <a:ea typeface="Sora"/>
                <a:cs typeface="Sora"/>
                <a:sym typeface="Sora"/>
              </a:rPr>
              <a:t>Proxy Account 1</a:t>
            </a:r>
            <a:endParaRPr dirty="0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" name="Google Shape;172;p28">
            <a:extLst>
              <a:ext uri="{FF2B5EF4-FFF2-40B4-BE49-F238E27FC236}">
                <a16:creationId xmlns:a16="http://schemas.microsoft.com/office/drawing/2014/main" id="{3EB4A6A8-8C82-DC94-823B-B989361ED441}"/>
              </a:ext>
            </a:extLst>
          </p:cNvPr>
          <p:cNvSpPr/>
          <p:nvPr/>
        </p:nvSpPr>
        <p:spPr>
          <a:xfrm>
            <a:off x="1716376" y="2233378"/>
            <a:ext cx="1539900" cy="1156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ra"/>
                <a:ea typeface="Sora"/>
                <a:cs typeface="Sora"/>
                <a:sym typeface="Sora"/>
              </a:rPr>
              <a:t>Proxy Account 2</a:t>
            </a:r>
            <a:endParaRPr dirty="0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1" name="Google Shape;172;p28">
            <a:extLst>
              <a:ext uri="{FF2B5EF4-FFF2-40B4-BE49-F238E27FC236}">
                <a16:creationId xmlns:a16="http://schemas.microsoft.com/office/drawing/2014/main" id="{EB2EBBB5-7673-06EA-957C-4489789D1BEE}"/>
              </a:ext>
            </a:extLst>
          </p:cNvPr>
          <p:cNvSpPr/>
          <p:nvPr/>
        </p:nvSpPr>
        <p:spPr>
          <a:xfrm>
            <a:off x="1716376" y="3693210"/>
            <a:ext cx="1539900" cy="1156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ra"/>
                <a:ea typeface="Sora"/>
                <a:cs typeface="Sora"/>
                <a:sym typeface="Sora"/>
              </a:rPr>
              <a:t>Proxy Account n</a:t>
            </a:r>
            <a:endParaRPr dirty="0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3" name="Google Shape;172;p28">
            <a:extLst>
              <a:ext uri="{FF2B5EF4-FFF2-40B4-BE49-F238E27FC236}">
                <a16:creationId xmlns:a16="http://schemas.microsoft.com/office/drawing/2014/main" id="{919AC867-4632-C442-A53B-7D8246F5EB1B}"/>
              </a:ext>
            </a:extLst>
          </p:cNvPr>
          <p:cNvSpPr/>
          <p:nvPr/>
        </p:nvSpPr>
        <p:spPr>
          <a:xfrm>
            <a:off x="4146755" y="773546"/>
            <a:ext cx="1539900" cy="1156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ra"/>
                <a:ea typeface="Sora"/>
                <a:cs typeface="Sora"/>
                <a:sym typeface="Sora"/>
              </a:rPr>
              <a:t>Account Logic V1</a:t>
            </a:r>
            <a:endParaRPr dirty="0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4" name="Google Shape;172;p28">
            <a:extLst>
              <a:ext uri="{FF2B5EF4-FFF2-40B4-BE49-F238E27FC236}">
                <a16:creationId xmlns:a16="http://schemas.microsoft.com/office/drawing/2014/main" id="{E92FC1CB-73CA-B2CF-C520-6F0B1F51E4FD}"/>
              </a:ext>
            </a:extLst>
          </p:cNvPr>
          <p:cNvSpPr/>
          <p:nvPr/>
        </p:nvSpPr>
        <p:spPr>
          <a:xfrm>
            <a:off x="4146755" y="2233378"/>
            <a:ext cx="1539900" cy="1156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ra"/>
                <a:ea typeface="Sora"/>
                <a:cs typeface="Sora"/>
                <a:sym typeface="Sora"/>
              </a:rPr>
              <a:t>Account Logic V2</a:t>
            </a:r>
            <a:endParaRPr dirty="0">
              <a:latin typeface="Sora"/>
              <a:ea typeface="Sora"/>
              <a:cs typeface="Sora"/>
              <a:sym typeface="Sora"/>
            </a:endParaRPr>
          </a:p>
        </p:txBody>
      </p:sp>
      <p:pic>
        <p:nvPicPr>
          <p:cNvPr id="19" name="Graphic 18" descr="User outline">
            <a:extLst>
              <a:ext uri="{FF2B5EF4-FFF2-40B4-BE49-F238E27FC236}">
                <a16:creationId xmlns:a16="http://schemas.microsoft.com/office/drawing/2014/main" id="{20A69CF5-0B5C-4223-B9A4-D7DB7FB5EA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4484" y="2233378"/>
            <a:ext cx="914400" cy="914400"/>
          </a:xfrm>
          <a:prstGeom prst="rect">
            <a:avLst/>
          </a:prstGeom>
        </p:spPr>
      </p:pic>
      <p:cxnSp>
        <p:nvCxnSpPr>
          <p:cNvPr id="24" name="Google Shape;181;p28">
            <a:extLst>
              <a:ext uri="{FF2B5EF4-FFF2-40B4-BE49-F238E27FC236}">
                <a16:creationId xmlns:a16="http://schemas.microsoft.com/office/drawing/2014/main" id="{8C59D0BE-ADE7-46FC-88C2-28997E0ACFB5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018674" y="2811778"/>
            <a:ext cx="69770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2418E3F-AE73-5110-6015-0818770CB38E}"/>
              </a:ext>
            </a:extLst>
          </p:cNvPr>
          <p:cNvSpPr txBox="1"/>
          <p:nvPr/>
        </p:nvSpPr>
        <p:spPr>
          <a:xfrm>
            <a:off x="1082243" y="2571750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>
                <a:latin typeface="Sora"/>
                <a:cs typeface="Sora"/>
              </a:rPr>
              <a:t>call</a:t>
            </a:r>
            <a:endParaRPr lang="en-BE" dirty="0"/>
          </a:p>
        </p:txBody>
      </p:sp>
      <p:cxnSp>
        <p:nvCxnSpPr>
          <p:cNvPr id="38" name="Google Shape;181;p28">
            <a:extLst>
              <a:ext uri="{FF2B5EF4-FFF2-40B4-BE49-F238E27FC236}">
                <a16:creationId xmlns:a16="http://schemas.microsoft.com/office/drawing/2014/main" id="{13CE0662-8999-F69E-DFAD-EDD81C5A7AC5}"/>
              </a:ext>
            </a:extLst>
          </p:cNvPr>
          <p:cNvCxnSpPr>
            <a:cxnSpLocks/>
          </p:cNvCxnSpPr>
          <p:nvPr/>
        </p:nvCxnSpPr>
        <p:spPr>
          <a:xfrm flipV="1">
            <a:off x="3252201" y="1450290"/>
            <a:ext cx="894554" cy="136148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26CFFB9-7627-DEB0-F3EC-5DF12F730B14}"/>
              </a:ext>
            </a:extLst>
          </p:cNvPr>
          <p:cNvSpPr txBox="1"/>
          <p:nvPr/>
        </p:nvSpPr>
        <p:spPr>
          <a:xfrm rot="18222274">
            <a:off x="2967130" y="1860207"/>
            <a:ext cx="1340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E" dirty="0">
                <a:latin typeface="Sora"/>
                <a:cs typeface="Sora"/>
              </a:rPr>
              <a:t>delegateCall</a:t>
            </a:r>
          </a:p>
        </p:txBody>
      </p:sp>
      <p:cxnSp>
        <p:nvCxnSpPr>
          <p:cNvPr id="41" name="Google Shape;181;p28">
            <a:extLst>
              <a:ext uri="{FF2B5EF4-FFF2-40B4-BE49-F238E27FC236}">
                <a16:creationId xmlns:a16="http://schemas.microsoft.com/office/drawing/2014/main" id="{C5E4A2CB-1C0B-EFB3-F068-CBB0D871AD39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3256276" y="1351946"/>
            <a:ext cx="89047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46" name="Google Shape;181;p28">
            <a:extLst>
              <a:ext uri="{FF2B5EF4-FFF2-40B4-BE49-F238E27FC236}">
                <a16:creationId xmlns:a16="http://schemas.microsoft.com/office/drawing/2014/main" id="{5F117319-1EAE-BA39-2022-2009E0EAD043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 flipV="1">
            <a:off x="3256276" y="2811778"/>
            <a:ext cx="890479" cy="145983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763943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69">
          <a:extLst>
            <a:ext uri="{FF2B5EF4-FFF2-40B4-BE49-F238E27FC236}">
              <a16:creationId xmlns:a16="http://schemas.microsoft.com/office/drawing/2014/main" id="{A0F16BF2-AFCE-1B62-0E63-F1D78528C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>
            <a:extLst>
              <a:ext uri="{FF2B5EF4-FFF2-40B4-BE49-F238E27FC236}">
                <a16:creationId xmlns:a16="http://schemas.microsoft.com/office/drawing/2014/main" id="{A882F13F-5A6B-675E-44E1-1BB18707143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72" name="Google Shape;172;p28">
            <a:extLst>
              <a:ext uri="{FF2B5EF4-FFF2-40B4-BE49-F238E27FC236}">
                <a16:creationId xmlns:a16="http://schemas.microsoft.com/office/drawing/2014/main" id="{FB417574-7B13-7BB2-5EAA-4A08CC36CF2D}"/>
              </a:ext>
            </a:extLst>
          </p:cNvPr>
          <p:cNvSpPr/>
          <p:nvPr/>
        </p:nvSpPr>
        <p:spPr>
          <a:xfrm>
            <a:off x="449049" y="1799847"/>
            <a:ext cx="3560819" cy="1002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ra"/>
                <a:ea typeface="Sora"/>
                <a:cs typeface="Sora"/>
                <a:sym typeface="Sora"/>
              </a:rPr>
              <a:t>Senior Tranche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Sora"/>
              <a:ea typeface="Sora"/>
              <a:cs typeface="Sora"/>
              <a:sym typeface="Sora"/>
            </a:endParaRPr>
          </a:p>
          <a:p>
            <a:pPr algn="ctr"/>
            <a:r>
              <a:rPr lang="en-GB" dirty="0">
                <a:latin typeface="Sora"/>
                <a:ea typeface="Sora"/>
                <a:cs typeface="Sora"/>
                <a:sym typeface="Sora"/>
              </a:rPr>
              <a:t>Liquidity: 60</a:t>
            </a:r>
          </a:p>
          <a:p>
            <a:pPr algn="ctr"/>
            <a:r>
              <a:rPr lang="en-GB" dirty="0">
                <a:latin typeface="Sora"/>
                <a:ea typeface="Sora"/>
                <a:cs typeface="Sora"/>
                <a:sym typeface="Sora"/>
              </a:rPr>
              <a:t>Yield: 8%</a:t>
            </a:r>
          </a:p>
        </p:txBody>
      </p:sp>
      <p:sp>
        <p:nvSpPr>
          <p:cNvPr id="175" name="Google Shape;175;p28">
            <a:extLst>
              <a:ext uri="{FF2B5EF4-FFF2-40B4-BE49-F238E27FC236}">
                <a16:creationId xmlns:a16="http://schemas.microsoft.com/office/drawing/2014/main" id="{BEF782E6-7EF2-11C0-BE49-6662AA0F26D6}"/>
              </a:ext>
            </a:extLst>
          </p:cNvPr>
          <p:cNvSpPr/>
          <p:nvPr/>
        </p:nvSpPr>
        <p:spPr>
          <a:xfrm>
            <a:off x="449051" y="2921869"/>
            <a:ext cx="6347400" cy="1002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ra"/>
                <a:ea typeface="Sora"/>
                <a:cs typeface="Sora"/>
                <a:sym typeface="Sora"/>
              </a:rPr>
              <a:t>Arcadia Lending Pool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Sora"/>
              <a:ea typeface="Sora"/>
              <a:cs typeface="Sora"/>
              <a:sym typeface="Sor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ra"/>
                <a:ea typeface="Sora"/>
                <a:cs typeface="Sora"/>
                <a:sym typeface="Sora"/>
              </a:rPr>
              <a:t>Liquidity: 100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ra"/>
                <a:ea typeface="Sora"/>
                <a:cs typeface="Sora"/>
                <a:sym typeface="Sora"/>
              </a:rPr>
              <a:t>Yield: 12%</a:t>
            </a:r>
            <a:endParaRPr dirty="0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76" name="Google Shape;176;p28">
            <a:extLst>
              <a:ext uri="{FF2B5EF4-FFF2-40B4-BE49-F238E27FC236}">
                <a16:creationId xmlns:a16="http://schemas.microsoft.com/office/drawing/2014/main" id="{C0D1B27E-D92B-3D67-975C-46CA55833B74}"/>
              </a:ext>
            </a:extLst>
          </p:cNvPr>
          <p:cNvSpPr/>
          <p:nvPr/>
        </p:nvSpPr>
        <p:spPr>
          <a:xfrm>
            <a:off x="449050" y="911475"/>
            <a:ext cx="720183" cy="76845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Sora"/>
                <a:ea typeface="Sora"/>
                <a:cs typeface="Sora"/>
                <a:sym typeface="Sora"/>
              </a:rPr>
              <a:t>LP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latin typeface="Sora"/>
              <a:ea typeface="Sora"/>
              <a:cs typeface="Sora"/>
              <a:sym typeface="Sor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Sora"/>
                <a:ea typeface="Sora"/>
                <a:cs typeface="Sora"/>
                <a:sym typeface="Sora"/>
              </a:rPr>
              <a:t>L:15</a:t>
            </a:r>
          </a:p>
        </p:txBody>
      </p:sp>
      <p:sp>
        <p:nvSpPr>
          <p:cNvPr id="2" name="Google Shape;172;p28">
            <a:extLst>
              <a:ext uri="{FF2B5EF4-FFF2-40B4-BE49-F238E27FC236}">
                <a16:creationId xmlns:a16="http://schemas.microsoft.com/office/drawing/2014/main" id="{A950FB46-2AF1-9838-F73D-3377F64A94FB}"/>
              </a:ext>
            </a:extLst>
          </p:cNvPr>
          <p:cNvSpPr/>
          <p:nvPr/>
        </p:nvSpPr>
        <p:spPr>
          <a:xfrm>
            <a:off x="4263851" y="1799847"/>
            <a:ext cx="2532600" cy="1002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ra"/>
                <a:ea typeface="Sora"/>
                <a:cs typeface="Sora"/>
                <a:sym typeface="Sora"/>
              </a:rPr>
              <a:t>Junior Tranche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Sora"/>
              <a:ea typeface="Sora"/>
              <a:cs typeface="Sora"/>
              <a:sym typeface="Sora"/>
            </a:endParaRPr>
          </a:p>
          <a:p>
            <a:pPr algn="ctr"/>
            <a:r>
              <a:rPr lang="en-GB" dirty="0">
                <a:latin typeface="Sora"/>
                <a:ea typeface="Sora"/>
                <a:cs typeface="Sora"/>
                <a:sym typeface="Sora"/>
              </a:rPr>
              <a:t>Liquidity: 40</a:t>
            </a:r>
          </a:p>
          <a:p>
            <a:pPr algn="ctr"/>
            <a:r>
              <a:rPr lang="en-GB" dirty="0">
                <a:latin typeface="Sora"/>
                <a:ea typeface="Sora"/>
                <a:cs typeface="Sora"/>
                <a:sym typeface="Sora"/>
              </a:rPr>
              <a:t>Yield: 18%</a:t>
            </a:r>
          </a:p>
        </p:txBody>
      </p:sp>
      <p:sp>
        <p:nvSpPr>
          <p:cNvPr id="3" name="Google Shape;176;p28">
            <a:extLst>
              <a:ext uri="{FF2B5EF4-FFF2-40B4-BE49-F238E27FC236}">
                <a16:creationId xmlns:a16="http://schemas.microsoft.com/office/drawing/2014/main" id="{11BF3196-34F4-497A-01DA-EB44A430EF8C}"/>
              </a:ext>
            </a:extLst>
          </p:cNvPr>
          <p:cNvSpPr/>
          <p:nvPr/>
        </p:nvSpPr>
        <p:spPr>
          <a:xfrm>
            <a:off x="1313483" y="911475"/>
            <a:ext cx="935042" cy="76845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Sora"/>
                <a:ea typeface="Sora"/>
                <a:cs typeface="Sora"/>
                <a:sym typeface="Sora"/>
              </a:rPr>
              <a:t>LP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latin typeface="Sora"/>
              <a:ea typeface="Sora"/>
              <a:cs typeface="Sora"/>
              <a:sym typeface="Sor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Sora"/>
                <a:ea typeface="Sora"/>
                <a:cs typeface="Sora"/>
                <a:sym typeface="Sora"/>
              </a:rPr>
              <a:t>L:18</a:t>
            </a:r>
            <a:endParaRPr dirty="0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" name="Google Shape;176;p28">
            <a:extLst>
              <a:ext uri="{FF2B5EF4-FFF2-40B4-BE49-F238E27FC236}">
                <a16:creationId xmlns:a16="http://schemas.microsoft.com/office/drawing/2014/main" id="{571F24CB-97BC-708E-91FD-A576123FF0D6}"/>
              </a:ext>
            </a:extLst>
          </p:cNvPr>
          <p:cNvSpPr/>
          <p:nvPr/>
        </p:nvSpPr>
        <p:spPr>
          <a:xfrm>
            <a:off x="2392775" y="911475"/>
            <a:ext cx="935042" cy="76845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Sora"/>
                <a:ea typeface="Sora"/>
                <a:cs typeface="Sora"/>
                <a:sym typeface="Sora"/>
              </a:rPr>
              <a:t>LP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latin typeface="Sora"/>
              <a:ea typeface="Sora"/>
              <a:cs typeface="Sora"/>
              <a:sym typeface="Sor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Sora"/>
                <a:ea typeface="Sora"/>
                <a:cs typeface="Sora"/>
                <a:sym typeface="Sora"/>
              </a:rPr>
              <a:t>L:22</a:t>
            </a:r>
            <a:endParaRPr dirty="0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" name="Google Shape;176;p28">
            <a:extLst>
              <a:ext uri="{FF2B5EF4-FFF2-40B4-BE49-F238E27FC236}">
                <a16:creationId xmlns:a16="http://schemas.microsoft.com/office/drawing/2014/main" id="{DDDB1115-77DB-9F96-F2F7-EF8733E0BFE4}"/>
              </a:ext>
            </a:extLst>
          </p:cNvPr>
          <p:cNvSpPr/>
          <p:nvPr/>
        </p:nvSpPr>
        <p:spPr>
          <a:xfrm>
            <a:off x="3472067" y="911475"/>
            <a:ext cx="537801" cy="76845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Sora"/>
                <a:ea typeface="Sora"/>
                <a:cs typeface="Sora"/>
                <a:sym typeface="Sora"/>
              </a:rPr>
              <a:t>LP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latin typeface="Sora"/>
              <a:ea typeface="Sora"/>
              <a:cs typeface="Sora"/>
              <a:sym typeface="Sor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Sora"/>
                <a:ea typeface="Sora"/>
                <a:cs typeface="Sora"/>
                <a:sym typeface="Sora"/>
              </a:rPr>
              <a:t>L:5</a:t>
            </a:r>
            <a:endParaRPr dirty="0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" name="Google Shape;176;p28">
            <a:extLst>
              <a:ext uri="{FF2B5EF4-FFF2-40B4-BE49-F238E27FC236}">
                <a16:creationId xmlns:a16="http://schemas.microsoft.com/office/drawing/2014/main" id="{B91A4F3D-9BC8-B31F-BFEB-166CC1F1D1A4}"/>
              </a:ext>
            </a:extLst>
          </p:cNvPr>
          <p:cNvSpPr/>
          <p:nvPr/>
        </p:nvSpPr>
        <p:spPr>
          <a:xfrm>
            <a:off x="4270197" y="911475"/>
            <a:ext cx="938885" cy="76845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Sora"/>
                <a:ea typeface="Sora"/>
                <a:cs typeface="Sora"/>
                <a:sym typeface="Sora"/>
              </a:rPr>
              <a:t>LP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latin typeface="Sora"/>
              <a:ea typeface="Sora"/>
              <a:cs typeface="Sora"/>
              <a:sym typeface="Sor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Sora"/>
                <a:ea typeface="Sora"/>
                <a:cs typeface="Sora"/>
                <a:sym typeface="Sora"/>
              </a:rPr>
              <a:t>L:18</a:t>
            </a:r>
            <a:endParaRPr dirty="0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" name="Google Shape;176;p28">
            <a:extLst>
              <a:ext uri="{FF2B5EF4-FFF2-40B4-BE49-F238E27FC236}">
                <a16:creationId xmlns:a16="http://schemas.microsoft.com/office/drawing/2014/main" id="{63C418A2-580C-A1A7-EAD2-E38FB3F001E3}"/>
              </a:ext>
            </a:extLst>
          </p:cNvPr>
          <p:cNvSpPr/>
          <p:nvPr/>
        </p:nvSpPr>
        <p:spPr>
          <a:xfrm>
            <a:off x="5356987" y="911475"/>
            <a:ext cx="485581" cy="76845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Sora"/>
                <a:ea typeface="Sora"/>
                <a:cs typeface="Sora"/>
                <a:sym typeface="Sora"/>
              </a:rPr>
              <a:t>LP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latin typeface="Sora"/>
              <a:ea typeface="Sora"/>
              <a:cs typeface="Sora"/>
              <a:sym typeface="Sor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Sora"/>
                <a:ea typeface="Sora"/>
                <a:cs typeface="Sora"/>
                <a:sym typeface="Sora"/>
              </a:rPr>
              <a:t>L:5</a:t>
            </a:r>
            <a:endParaRPr dirty="0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" name="Google Shape;176;p28">
            <a:extLst>
              <a:ext uri="{FF2B5EF4-FFF2-40B4-BE49-F238E27FC236}">
                <a16:creationId xmlns:a16="http://schemas.microsoft.com/office/drawing/2014/main" id="{92C61386-8822-23BC-0327-1056DDD37537}"/>
              </a:ext>
            </a:extLst>
          </p:cNvPr>
          <p:cNvSpPr/>
          <p:nvPr/>
        </p:nvSpPr>
        <p:spPr>
          <a:xfrm>
            <a:off x="5990473" y="911475"/>
            <a:ext cx="811163" cy="76845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Sora"/>
                <a:ea typeface="Sora"/>
                <a:cs typeface="Sora"/>
                <a:sym typeface="Sora"/>
              </a:rPr>
              <a:t>LP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latin typeface="Sora"/>
              <a:ea typeface="Sora"/>
              <a:cs typeface="Sora"/>
              <a:sym typeface="Sor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Sora"/>
                <a:ea typeface="Sora"/>
                <a:cs typeface="Sora"/>
                <a:sym typeface="Sora"/>
              </a:rPr>
              <a:t>L:17</a:t>
            </a:r>
            <a:endParaRPr dirty="0">
              <a:latin typeface="Sora"/>
              <a:ea typeface="Sora"/>
              <a:cs typeface="Sora"/>
              <a:sym typeface="Sora"/>
            </a:endParaRPr>
          </a:p>
        </p:txBody>
      </p:sp>
    </p:spTree>
    <p:extLst>
      <p:ext uri="{BB962C8B-B14F-4D97-AF65-F5344CB8AC3E}">
        <p14:creationId xmlns:p14="http://schemas.microsoft.com/office/powerpoint/2010/main" val="3256219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69">
          <a:extLst>
            <a:ext uri="{FF2B5EF4-FFF2-40B4-BE49-F238E27FC236}">
              <a16:creationId xmlns:a16="http://schemas.microsoft.com/office/drawing/2014/main" id="{EF131662-341E-BA82-651E-52FE097BD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id="{C42DB0A2-1306-67C9-1FBA-023612AAC7BD}"/>
              </a:ext>
            </a:extLst>
          </p:cNvPr>
          <p:cNvSpPr txBox="1"/>
          <p:nvPr/>
        </p:nvSpPr>
        <p:spPr>
          <a:xfrm>
            <a:off x="4409355" y="859482"/>
            <a:ext cx="6992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E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Sora"/>
                <a:cs typeface="Sora"/>
              </a:rPr>
              <a:t>Refund</a:t>
            </a:r>
          </a:p>
          <a:p>
            <a:pPr algn="ctr"/>
            <a:r>
              <a:rPr lang="en-BE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Sora"/>
                <a:cs typeface="Sora"/>
              </a:rPr>
              <a:t>Owner</a:t>
            </a:r>
          </a:p>
        </p:txBody>
      </p:sp>
      <p:sp>
        <p:nvSpPr>
          <p:cNvPr id="170" name="Google Shape;170;p28">
            <a:extLst>
              <a:ext uri="{FF2B5EF4-FFF2-40B4-BE49-F238E27FC236}">
                <a16:creationId xmlns:a16="http://schemas.microsoft.com/office/drawing/2014/main" id="{1224D2B4-7F41-CECD-E06C-C25EEAEFAA2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9" name="Google Shape;176;p28">
            <a:extLst>
              <a:ext uri="{FF2B5EF4-FFF2-40B4-BE49-F238E27FC236}">
                <a16:creationId xmlns:a16="http://schemas.microsoft.com/office/drawing/2014/main" id="{CDF8F9F3-59E5-D0B9-44D1-75A3F54C7EC1}"/>
              </a:ext>
            </a:extLst>
          </p:cNvPr>
          <p:cNvSpPr/>
          <p:nvPr/>
        </p:nvSpPr>
        <p:spPr>
          <a:xfrm>
            <a:off x="516144" y="2189736"/>
            <a:ext cx="304929" cy="1580148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" name="Google Shape;176;p28">
            <a:extLst>
              <a:ext uri="{FF2B5EF4-FFF2-40B4-BE49-F238E27FC236}">
                <a16:creationId xmlns:a16="http://schemas.microsoft.com/office/drawing/2014/main" id="{4A47EFEC-61DC-6C87-12A4-D5210D2410F3}"/>
              </a:ext>
            </a:extLst>
          </p:cNvPr>
          <p:cNvSpPr/>
          <p:nvPr/>
        </p:nvSpPr>
        <p:spPr>
          <a:xfrm>
            <a:off x="1161970" y="1772642"/>
            <a:ext cx="304929" cy="1997242"/>
          </a:xfrm>
          <a:prstGeom prst="roundRect">
            <a:avLst>
              <a:gd name="adj" fmla="val 16667"/>
            </a:avLst>
          </a:prstGeom>
          <a:solidFill>
            <a:schemeClr val="bg2">
              <a:lumMod val="25000"/>
              <a:lumOff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3" name="Google Shape;176;p28">
            <a:extLst>
              <a:ext uri="{FF2B5EF4-FFF2-40B4-BE49-F238E27FC236}">
                <a16:creationId xmlns:a16="http://schemas.microsoft.com/office/drawing/2014/main" id="{61779595-161A-C8C4-2286-8B14F482FC7F}"/>
              </a:ext>
            </a:extLst>
          </p:cNvPr>
          <p:cNvSpPr/>
          <p:nvPr/>
        </p:nvSpPr>
        <p:spPr>
          <a:xfrm>
            <a:off x="2231849" y="1475347"/>
            <a:ext cx="304929" cy="2286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4" name="Google Shape;176;p28">
            <a:extLst>
              <a:ext uri="{FF2B5EF4-FFF2-40B4-BE49-F238E27FC236}">
                <a16:creationId xmlns:a16="http://schemas.microsoft.com/office/drawing/2014/main" id="{51308469-7DEE-93AC-AAB5-0A02B26C1A8F}"/>
              </a:ext>
            </a:extLst>
          </p:cNvPr>
          <p:cNvSpPr/>
          <p:nvPr/>
        </p:nvSpPr>
        <p:spPr>
          <a:xfrm>
            <a:off x="2877675" y="1772642"/>
            <a:ext cx="304929" cy="1997242"/>
          </a:xfrm>
          <a:prstGeom prst="roundRect">
            <a:avLst>
              <a:gd name="adj" fmla="val 16667"/>
            </a:avLst>
          </a:prstGeom>
          <a:solidFill>
            <a:schemeClr val="bg2">
              <a:lumMod val="25000"/>
              <a:lumOff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6" name="Google Shape;176;p28">
            <a:extLst>
              <a:ext uri="{FF2B5EF4-FFF2-40B4-BE49-F238E27FC236}">
                <a16:creationId xmlns:a16="http://schemas.microsoft.com/office/drawing/2014/main" id="{40FA9B8D-BBB9-21A0-7A35-6FF2E4EFD315}"/>
              </a:ext>
            </a:extLst>
          </p:cNvPr>
          <p:cNvSpPr/>
          <p:nvPr/>
        </p:nvSpPr>
        <p:spPr>
          <a:xfrm>
            <a:off x="3941749" y="921894"/>
            <a:ext cx="304929" cy="2839453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7" name="Google Shape;176;p28">
            <a:extLst>
              <a:ext uri="{FF2B5EF4-FFF2-40B4-BE49-F238E27FC236}">
                <a16:creationId xmlns:a16="http://schemas.microsoft.com/office/drawing/2014/main" id="{CC431636-ACF3-A276-8C20-B099F561D5A9}"/>
              </a:ext>
            </a:extLst>
          </p:cNvPr>
          <p:cNvSpPr/>
          <p:nvPr/>
        </p:nvSpPr>
        <p:spPr>
          <a:xfrm>
            <a:off x="4587575" y="1764105"/>
            <a:ext cx="304929" cy="1997242"/>
          </a:xfrm>
          <a:prstGeom prst="roundRect">
            <a:avLst>
              <a:gd name="adj" fmla="val 16667"/>
            </a:avLst>
          </a:prstGeom>
          <a:solidFill>
            <a:schemeClr val="bg2">
              <a:lumMod val="25000"/>
              <a:lumOff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9B153D-54AC-9153-EB01-4E40EE81BE5D}"/>
              </a:ext>
            </a:extLst>
          </p:cNvPr>
          <p:cNvSpPr txBox="1"/>
          <p:nvPr/>
        </p:nvSpPr>
        <p:spPr>
          <a:xfrm>
            <a:off x="837165" y="3753822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E" dirty="0">
                <a:latin typeface="Sora"/>
                <a:cs typeface="Sora"/>
              </a:rPr>
              <a:t>1)</a:t>
            </a:r>
          </a:p>
        </p:txBody>
      </p:sp>
      <p:sp>
        <p:nvSpPr>
          <p:cNvPr id="25" name="Google Shape;176;p28">
            <a:extLst>
              <a:ext uri="{FF2B5EF4-FFF2-40B4-BE49-F238E27FC236}">
                <a16:creationId xmlns:a16="http://schemas.microsoft.com/office/drawing/2014/main" id="{A267B692-2DDD-2401-751F-917F8D5C4F97}"/>
              </a:ext>
            </a:extLst>
          </p:cNvPr>
          <p:cNvSpPr/>
          <p:nvPr/>
        </p:nvSpPr>
        <p:spPr>
          <a:xfrm>
            <a:off x="5347322" y="3085119"/>
            <a:ext cx="304929" cy="288757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FEB41D-887E-2559-37D3-F1C4E7F55015}"/>
              </a:ext>
            </a:extLst>
          </p:cNvPr>
          <p:cNvSpPr txBox="1"/>
          <p:nvPr/>
        </p:nvSpPr>
        <p:spPr>
          <a:xfrm>
            <a:off x="5612228" y="3085119"/>
            <a:ext cx="1813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>
                <a:latin typeface="Sora"/>
                <a:ea typeface="Sora"/>
                <a:cs typeface="Sora"/>
                <a:sym typeface="Sora"/>
              </a:rPr>
              <a:t>Auction Proceeds</a:t>
            </a:r>
            <a:endParaRPr lang="en-BE" dirty="0"/>
          </a:p>
        </p:txBody>
      </p:sp>
      <p:sp>
        <p:nvSpPr>
          <p:cNvPr id="29" name="Google Shape;176;p28">
            <a:extLst>
              <a:ext uri="{FF2B5EF4-FFF2-40B4-BE49-F238E27FC236}">
                <a16:creationId xmlns:a16="http://schemas.microsoft.com/office/drawing/2014/main" id="{1DD8401C-8FE5-BFC0-BD1D-78B7A7214855}"/>
              </a:ext>
            </a:extLst>
          </p:cNvPr>
          <p:cNvSpPr/>
          <p:nvPr/>
        </p:nvSpPr>
        <p:spPr>
          <a:xfrm>
            <a:off x="5347322" y="3462108"/>
            <a:ext cx="304929" cy="288757"/>
          </a:xfrm>
          <a:prstGeom prst="roundRect">
            <a:avLst>
              <a:gd name="adj" fmla="val 16667"/>
            </a:avLst>
          </a:prstGeom>
          <a:solidFill>
            <a:schemeClr val="bg2">
              <a:lumMod val="25000"/>
              <a:lumOff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335ADF-EF07-3B5B-3914-AEA9C83CF482}"/>
              </a:ext>
            </a:extLst>
          </p:cNvPr>
          <p:cNvSpPr txBox="1"/>
          <p:nvPr/>
        </p:nvSpPr>
        <p:spPr>
          <a:xfrm>
            <a:off x="5612228" y="3462108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>
                <a:latin typeface="Sora"/>
                <a:cs typeface="Sora"/>
                <a:sym typeface="Sora"/>
              </a:rPr>
              <a:t>Initial Debt</a:t>
            </a:r>
            <a:endParaRPr lang="en-BE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2180D3-61F0-5E84-C441-3CD8BCC1DE19}"/>
              </a:ext>
            </a:extLst>
          </p:cNvPr>
          <p:cNvCxnSpPr>
            <a:cxnSpLocks/>
          </p:cNvCxnSpPr>
          <p:nvPr/>
        </p:nvCxnSpPr>
        <p:spPr>
          <a:xfrm>
            <a:off x="975908" y="1772642"/>
            <a:ext cx="0" cy="417095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30003C1-680E-A844-70B7-4087F1272288}"/>
              </a:ext>
            </a:extLst>
          </p:cNvPr>
          <p:cNvCxnSpPr>
            <a:cxnSpLocks/>
            <a:stCxn id="10" idx="0"/>
          </p:cNvCxnSpPr>
          <p:nvPr/>
        </p:nvCxnSpPr>
        <p:spPr>
          <a:xfrm flipH="1">
            <a:off x="975907" y="1772642"/>
            <a:ext cx="338528" cy="0"/>
          </a:xfrm>
          <a:prstGeom prst="line">
            <a:avLst/>
          </a:prstGeom>
          <a:ln>
            <a:solidFill>
              <a:schemeClr val="bg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E624497-B65E-5AC6-E194-5DC7ADB11337}"/>
              </a:ext>
            </a:extLst>
          </p:cNvPr>
          <p:cNvCxnSpPr>
            <a:cxnSpLocks/>
          </p:cNvCxnSpPr>
          <p:nvPr/>
        </p:nvCxnSpPr>
        <p:spPr>
          <a:xfrm flipH="1">
            <a:off x="2391621" y="1475347"/>
            <a:ext cx="346209" cy="0"/>
          </a:xfrm>
          <a:prstGeom prst="line">
            <a:avLst/>
          </a:prstGeom>
          <a:ln>
            <a:solidFill>
              <a:schemeClr val="bg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730EE11-53E4-8211-166F-02E66BFA5260}"/>
              </a:ext>
            </a:extLst>
          </p:cNvPr>
          <p:cNvCxnSpPr>
            <a:cxnSpLocks/>
          </p:cNvCxnSpPr>
          <p:nvPr/>
        </p:nvCxnSpPr>
        <p:spPr>
          <a:xfrm flipV="1">
            <a:off x="2737830" y="1475347"/>
            <a:ext cx="0" cy="297295"/>
          </a:xfrm>
          <a:prstGeom prst="straightConnector1">
            <a:avLst/>
          </a:prstGeom>
          <a:ln>
            <a:solidFill>
              <a:schemeClr val="bg2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E214CC9-B49B-A374-F7F5-134B57020D91}"/>
              </a:ext>
            </a:extLst>
          </p:cNvPr>
          <p:cNvCxnSpPr>
            <a:cxnSpLocks/>
          </p:cNvCxnSpPr>
          <p:nvPr/>
        </p:nvCxnSpPr>
        <p:spPr>
          <a:xfrm flipH="1">
            <a:off x="2737830" y="1772642"/>
            <a:ext cx="346209" cy="0"/>
          </a:xfrm>
          <a:prstGeom prst="line">
            <a:avLst/>
          </a:prstGeom>
          <a:ln>
            <a:solidFill>
              <a:schemeClr val="bg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3D77846-EA68-CC98-EFE7-5CF37C6202F9}"/>
              </a:ext>
            </a:extLst>
          </p:cNvPr>
          <p:cNvCxnSpPr>
            <a:cxnSpLocks/>
          </p:cNvCxnSpPr>
          <p:nvPr/>
        </p:nvCxnSpPr>
        <p:spPr>
          <a:xfrm flipH="1">
            <a:off x="651809" y="2189736"/>
            <a:ext cx="338528" cy="0"/>
          </a:xfrm>
          <a:prstGeom prst="line">
            <a:avLst/>
          </a:prstGeom>
          <a:ln>
            <a:solidFill>
              <a:schemeClr val="bg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F727DD0-FC30-0C57-1F62-E125A3F30A46}"/>
              </a:ext>
            </a:extLst>
          </p:cNvPr>
          <p:cNvCxnSpPr>
            <a:cxnSpLocks/>
          </p:cNvCxnSpPr>
          <p:nvPr/>
        </p:nvCxnSpPr>
        <p:spPr>
          <a:xfrm flipV="1">
            <a:off x="4426437" y="1259174"/>
            <a:ext cx="0" cy="503737"/>
          </a:xfrm>
          <a:prstGeom prst="straightConnector1">
            <a:avLst/>
          </a:prstGeom>
          <a:ln>
            <a:solidFill>
              <a:schemeClr val="bg2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482AE93-18CB-5BE7-1365-67D459E2AC30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4426437" y="1762911"/>
            <a:ext cx="313603" cy="1194"/>
          </a:xfrm>
          <a:prstGeom prst="line">
            <a:avLst/>
          </a:prstGeom>
          <a:ln>
            <a:solidFill>
              <a:schemeClr val="bg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7035A2-538E-D935-89B9-89B716D7FB0D}"/>
              </a:ext>
            </a:extLst>
          </p:cNvPr>
          <p:cNvCxnSpPr>
            <a:cxnSpLocks/>
          </p:cNvCxnSpPr>
          <p:nvPr/>
        </p:nvCxnSpPr>
        <p:spPr>
          <a:xfrm flipH="1">
            <a:off x="4151113" y="921894"/>
            <a:ext cx="275324" cy="0"/>
          </a:xfrm>
          <a:prstGeom prst="line">
            <a:avLst/>
          </a:prstGeom>
          <a:ln>
            <a:solidFill>
              <a:schemeClr val="bg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77176E3-F3B3-1577-6296-C83C17EEF73A}"/>
              </a:ext>
            </a:extLst>
          </p:cNvPr>
          <p:cNvCxnSpPr>
            <a:cxnSpLocks/>
          </p:cNvCxnSpPr>
          <p:nvPr/>
        </p:nvCxnSpPr>
        <p:spPr>
          <a:xfrm flipV="1">
            <a:off x="4426437" y="920329"/>
            <a:ext cx="0" cy="33884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78D56F0-F516-0F4C-FD6F-57B5602DA7B6}"/>
              </a:ext>
            </a:extLst>
          </p:cNvPr>
          <p:cNvSpPr txBox="1"/>
          <p:nvPr/>
        </p:nvSpPr>
        <p:spPr>
          <a:xfrm>
            <a:off x="2525927" y="3750864"/>
            <a:ext cx="362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E" dirty="0">
                <a:latin typeface="Sora"/>
                <a:cs typeface="Sora"/>
              </a:rPr>
              <a:t>2)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B22B451-4222-F580-BFC6-28EACB3B60F4}"/>
              </a:ext>
            </a:extLst>
          </p:cNvPr>
          <p:cNvSpPr txBox="1"/>
          <p:nvPr/>
        </p:nvSpPr>
        <p:spPr>
          <a:xfrm>
            <a:off x="4245137" y="3745427"/>
            <a:ext cx="362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E" dirty="0">
                <a:latin typeface="Sora"/>
                <a:cs typeface="Sora"/>
              </a:rPr>
              <a:t>3)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BF5BB80-EDAB-F48A-A4EE-485E769E21A1}"/>
              </a:ext>
            </a:extLst>
          </p:cNvPr>
          <p:cNvSpPr txBox="1"/>
          <p:nvPr/>
        </p:nvSpPr>
        <p:spPr>
          <a:xfrm>
            <a:off x="392519" y="1688358"/>
            <a:ext cx="5405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E" sz="1100" dirty="0">
                <a:solidFill>
                  <a:schemeClr val="accent4">
                    <a:lumMod val="75000"/>
                  </a:schemeClr>
                </a:solidFill>
                <a:latin typeface="Sora"/>
                <a:cs typeface="Sora"/>
              </a:rPr>
              <a:t>Bad</a:t>
            </a:r>
          </a:p>
          <a:p>
            <a:pPr algn="ctr"/>
            <a:r>
              <a:rPr lang="en-BE" sz="1100" dirty="0">
                <a:solidFill>
                  <a:schemeClr val="accent4">
                    <a:lumMod val="75000"/>
                  </a:schemeClr>
                </a:solidFill>
                <a:latin typeface="Sora"/>
                <a:cs typeface="Sora"/>
              </a:rPr>
              <a:t>Debt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EE50A0F-EF82-B88E-80F2-3CDFBDEAEBFE}"/>
              </a:ext>
            </a:extLst>
          </p:cNvPr>
          <p:cNvSpPr txBox="1"/>
          <p:nvPr/>
        </p:nvSpPr>
        <p:spPr>
          <a:xfrm>
            <a:off x="2712493" y="1368048"/>
            <a:ext cx="7088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E" sz="1100" dirty="0">
                <a:solidFill>
                  <a:schemeClr val="bg2">
                    <a:lumMod val="75000"/>
                    <a:lumOff val="25000"/>
                  </a:schemeClr>
                </a:solidFill>
                <a:latin typeface="Sora"/>
                <a:cs typeface="Sora"/>
              </a:rPr>
              <a:t>Liq.</a:t>
            </a:r>
          </a:p>
          <a:p>
            <a:pPr algn="ctr"/>
            <a:r>
              <a:rPr lang="en-BE" sz="1100" dirty="0">
                <a:solidFill>
                  <a:schemeClr val="bg2">
                    <a:lumMod val="75000"/>
                    <a:lumOff val="25000"/>
                  </a:schemeClr>
                </a:solidFill>
                <a:latin typeface="Sora"/>
                <a:cs typeface="Sora"/>
              </a:rPr>
              <a:t>Penalty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EFC2EE1-9F0D-3CA9-609C-8CB4BFAA2AFC}"/>
              </a:ext>
            </a:extLst>
          </p:cNvPr>
          <p:cNvSpPr txBox="1"/>
          <p:nvPr/>
        </p:nvSpPr>
        <p:spPr>
          <a:xfrm>
            <a:off x="4385615" y="1321564"/>
            <a:ext cx="7088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E" sz="1100" dirty="0">
                <a:solidFill>
                  <a:schemeClr val="bg2">
                    <a:lumMod val="75000"/>
                    <a:lumOff val="25000"/>
                  </a:schemeClr>
                </a:solidFill>
                <a:latin typeface="Sora"/>
                <a:cs typeface="Sora"/>
              </a:rPr>
              <a:t>Liq.</a:t>
            </a:r>
          </a:p>
          <a:p>
            <a:pPr algn="ctr"/>
            <a:r>
              <a:rPr lang="en-BE" sz="1100" dirty="0">
                <a:solidFill>
                  <a:schemeClr val="bg2">
                    <a:lumMod val="75000"/>
                    <a:lumOff val="25000"/>
                  </a:schemeClr>
                </a:solidFill>
                <a:latin typeface="Sora"/>
                <a:cs typeface="Sora"/>
              </a:rPr>
              <a:t>Penalty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5FD7225-ED25-9B6F-8D5A-7381EE40BA8D}"/>
              </a:ext>
            </a:extLst>
          </p:cNvPr>
          <p:cNvCxnSpPr>
            <a:cxnSpLocks/>
          </p:cNvCxnSpPr>
          <p:nvPr/>
        </p:nvCxnSpPr>
        <p:spPr>
          <a:xfrm flipH="1">
            <a:off x="4303765" y="1259174"/>
            <a:ext cx="223264" cy="0"/>
          </a:xfrm>
          <a:prstGeom prst="line">
            <a:avLst/>
          </a:prstGeom>
          <a:ln>
            <a:solidFill>
              <a:schemeClr val="bg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643328"/>
      </p:ext>
    </p:extLst>
  </p:cSld>
  <p:clrMapOvr>
    <a:masterClrMapping/>
  </p:clrMapOvr>
</p:sld>
</file>

<file path=ppt/theme/theme1.xml><?xml version="1.0" encoding="utf-8"?>
<a:theme xmlns:a="http://schemas.openxmlformats.org/drawingml/2006/main" name="Arcadia Light">
  <a:themeElements>
    <a:clrScheme name="Simple Light">
      <a:dk1>
        <a:srgbClr val="213826"/>
      </a:dk1>
      <a:lt1>
        <a:srgbClr val="DEDCCB"/>
      </a:lt1>
      <a:dk2>
        <a:srgbClr val="20211F"/>
      </a:dk2>
      <a:lt2>
        <a:srgbClr val="F5F5F5"/>
      </a:lt2>
      <a:accent1>
        <a:srgbClr val="A2CDCA"/>
      </a:accent1>
      <a:accent2>
        <a:srgbClr val="59BE8F"/>
      </a:accent2>
      <a:accent3>
        <a:srgbClr val="EE9D38"/>
      </a:accent3>
      <a:accent4>
        <a:srgbClr val="DC524C"/>
      </a:accent4>
      <a:accent5>
        <a:srgbClr val="31352F"/>
      </a:accent5>
      <a:accent6>
        <a:srgbClr val="FFB422"/>
      </a:accent6>
      <a:hlink>
        <a:srgbClr val="4D60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3142</TotalTime>
  <Words>153</Words>
  <Application>Microsoft Macintosh PowerPoint</Application>
  <PresentationFormat>On-screen Show (16:9)</PresentationFormat>
  <Paragraphs>80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Sora</vt:lpstr>
      <vt:lpstr>Sora SemiBold</vt:lpstr>
      <vt:lpstr>Arial</vt:lpstr>
      <vt:lpstr>Arcadia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Thomas Smets</cp:lastModifiedBy>
  <cp:revision>4</cp:revision>
  <dcterms:modified xsi:type="dcterms:W3CDTF">2024-02-15T17:15:18Z</dcterms:modified>
</cp:coreProperties>
</file>