
<file path=[Content_Types].xml><?xml version="1.0" encoding="utf-8"?>
<Types xmlns="http://schemas.openxmlformats.org/package/2006/content-types">
  <Default Extension="pict" ContentType="image/pict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emf" ContentType="image/x-emf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1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1017" r:id="rId3"/>
    <p:sldId id="1018" r:id="rId4"/>
    <p:sldId id="1020" r:id="rId5"/>
    <p:sldId id="1019" r:id="rId6"/>
    <p:sldId id="1021" r:id="rId7"/>
    <p:sldId id="1022" r:id="rId8"/>
    <p:sldId id="1026" r:id="rId9"/>
    <p:sldId id="1023" r:id="rId10"/>
    <p:sldId id="1025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 scaleToFitPaper="1"/>
  <p:clrMru>
    <a:srgbClr val="000000"/>
    <a:srgbClr val="666666"/>
    <a:srgbClr val="3BA5D6"/>
    <a:srgbClr val="828686"/>
    <a:srgbClr val="2C93D1"/>
    <a:srgbClr val="004080"/>
    <a:srgbClr val="5FC001"/>
    <a:srgbClr val="FFCC66"/>
    <a:srgbClr val="66CCFF"/>
    <a:srgbClr val="66FFF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5205" autoAdjust="0"/>
  </p:normalViewPr>
  <p:slideViewPr>
    <p:cSldViewPr>
      <p:cViewPr>
        <p:scale>
          <a:sx n="100" d="100"/>
          <a:sy n="100" d="100"/>
        </p:scale>
        <p:origin x="-8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A89C-1B8E-8D49-883C-F64F125133CC}" type="datetimeFigureOut">
              <a:rPr lang="en-US" smtClean="0"/>
              <a:pPr/>
              <a:t>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3129A-6259-A64C-980F-63143BF85D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99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3C795EE-E146-F040-A0C0-5B6DA54DF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7487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Times New Roman" charset="0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C2F-CE2E-4E41-AFBB-0EF8AFA8F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DD97-BF97-E541-A4FD-191D153826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CBDAE-232B-E140-B10A-AAB3187733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Times New Roman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1B01E-EB47-8E41-A762-ED01D3FFC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31A31-4AA0-3B41-B21A-8738E2C37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66ABA-9BCA-744B-908C-4C820C829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4CB3E-6CE8-8540-9DB6-AA8CFB78E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17FF1-C513-6C47-A75B-BE0053463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D5AB2-96B0-9445-8F92-C46039B56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ABB6D-3D45-5340-8435-E4990C130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07E44-5354-1E45-BCC9-03BC46723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C57E-76F6-FF4D-AA6A-187B8D227D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B56F-8FE1-F545-BC81-18689A8B2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BB7A-C27D-C64A-B60B-8B4A644A3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08D70-BD15-3A43-A4E7-15E5EE594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F79D3-5E6D-6243-86C4-D0E99AB67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116F8-C7A4-9B40-9B16-BFC7E83CD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7432-F135-5F45-9966-9F5DC5E1A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49F4A-BCBB-E349-80C5-90BCDF77D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31913-C8C3-EB44-8682-677A2E1379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88D7D-F1AE-824F-98F4-397403F0A7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7C1A-1B00-8342-92C4-E64F97E61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6858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sp>
        <p:nvSpPr>
          <p:cNvPr id="77831" name="Text Box 7"/>
          <p:cNvSpPr txBox="1">
            <a:spLocks noChangeArrowheads="1"/>
          </p:cNvSpPr>
          <p:nvPr userDrawn="1"/>
        </p:nvSpPr>
        <p:spPr bwMode="auto">
          <a:xfrm>
            <a:off x="8539162" y="6550234"/>
            <a:ext cx="604838" cy="3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09CCAE6-890F-A849-B5D5-69CBA26840AC}" type="slidenum">
              <a:rPr lang="en-US" sz="1400">
                <a:solidFill>
                  <a:srgbClr val="5F5F5F"/>
                </a:solidFill>
                <a:latin typeface="High Tower Text" charset="0"/>
                <a:ea typeface="High Tower Text" charset="0"/>
                <a:cs typeface="High Tower Text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1400" dirty="0">
              <a:solidFill>
                <a:srgbClr val="5F5F5F"/>
              </a:solidFill>
              <a:latin typeface="High Tower Text" charset="0"/>
              <a:ea typeface="High Tower Text" charset="0"/>
              <a:cs typeface="High Tower Text" charset="0"/>
            </a:endParaRPr>
          </a:p>
        </p:txBody>
      </p:sp>
      <p:sp>
        <p:nvSpPr>
          <p:cNvPr id="103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76200"/>
            <a:ext cx="836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BA5D6"/>
          </a:solidFill>
          <a:latin typeface="Helvetica Neue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elvetica Neue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elvetica Neue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elvetica Neue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elvetica Neue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SzPct val="125000"/>
        <a:buFont typeface="Times New Roman" charset="0"/>
        <a:buChar char="▪"/>
        <a:defRPr sz="1600">
          <a:solidFill>
            <a:srgbClr val="000000"/>
          </a:solidFill>
          <a:latin typeface="Helvetica Neue"/>
          <a:ea typeface="ＭＳ Ｐゴシック" charset="-128"/>
          <a:cs typeface="Helvetica Neue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SzPct val="125000"/>
        <a:buFontTx/>
        <a:buNone/>
        <a:defRPr sz="14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None/>
        <a:defRPr sz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har char="–"/>
        <a:defRPr sz="10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har char="»"/>
        <a:defRPr sz="8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385175" y="6096000"/>
          <a:ext cx="606425" cy="609600"/>
        </p:xfrm>
        <a:graphic>
          <a:graphicData uri="http://schemas.openxmlformats.org/presentationml/2006/ole">
            <p:oleObj spid="_x0000_s13340" name="Image" r:id="rId14" imgW="2222222" imgH="2234921" progId="">
              <p:embed/>
            </p:oleObj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C906F7-75E1-F249-85A1-06F06118A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Text Box 7"/>
          <p:cNvSpPr txBox="1">
            <a:spLocks noChangeArrowheads="1"/>
          </p:cNvSpPr>
          <p:nvPr userDrawn="1"/>
        </p:nvSpPr>
        <p:spPr bwMode="auto">
          <a:xfrm>
            <a:off x="8305800" y="6096000"/>
            <a:ext cx="6048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BFC72FA-3DA7-FE49-A9F1-593289AF4173}" type="slidenum">
              <a:rPr lang="en-US" sz="2200">
                <a:solidFill>
                  <a:srgbClr val="5F5F5F"/>
                </a:solidFill>
                <a:latin typeface="High Tower Text" charset="0"/>
                <a:ea typeface="High Tower Text" charset="0"/>
                <a:cs typeface="High Tower Text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2200">
              <a:solidFill>
                <a:srgbClr val="5F5F5F"/>
              </a:solidFill>
              <a:latin typeface="High Tower Text" charset="0"/>
              <a:ea typeface="High Tower Text" charset="0"/>
              <a:cs typeface="High Tower Text" charset="0"/>
            </a:endParaRPr>
          </a:p>
        </p:txBody>
      </p:sp>
      <p:sp>
        <p:nvSpPr>
          <p:cNvPr id="77832" name="Rectangle 8"/>
          <p:cNvSpPr>
            <a:spLocks noChangeAspect="1" noChangeArrowheads="1"/>
          </p:cNvSpPr>
          <p:nvPr userDrawn="1"/>
        </p:nvSpPr>
        <p:spPr bwMode="auto">
          <a:xfrm>
            <a:off x="609600" y="228600"/>
            <a:ext cx="495300" cy="457200"/>
          </a:xfrm>
          <a:prstGeom prst="rect">
            <a:avLst/>
          </a:prstGeom>
          <a:solidFill>
            <a:srgbClr val="C0C0C0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77833" name="Rectangle 9"/>
          <p:cNvSpPr>
            <a:spLocks noChangeAspect="1" noChangeArrowheads="1"/>
          </p:cNvSpPr>
          <p:nvPr userDrawn="1"/>
        </p:nvSpPr>
        <p:spPr bwMode="auto">
          <a:xfrm>
            <a:off x="685800" y="533400"/>
            <a:ext cx="628650" cy="381000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77834" name="Rectangle 10"/>
          <p:cNvSpPr>
            <a:spLocks noChangeAspect="1" noChangeArrowheads="1"/>
          </p:cNvSpPr>
          <p:nvPr userDrawn="1"/>
        </p:nvSpPr>
        <p:spPr bwMode="auto">
          <a:xfrm>
            <a:off x="228600" y="457200"/>
            <a:ext cx="571500" cy="361950"/>
          </a:xfrm>
          <a:prstGeom prst="rect">
            <a:avLst/>
          </a:prstGeom>
          <a:solidFill>
            <a:srgbClr val="B2B2B2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77835" name="Text Box 11"/>
          <p:cNvSpPr txBox="1">
            <a:spLocks noChangeArrowheads="1"/>
          </p:cNvSpPr>
          <p:nvPr userDrawn="1"/>
        </p:nvSpPr>
        <p:spPr bwMode="auto">
          <a:xfrm rot="16200000">
            <a:off x="8262144" y="5285581"/>
            <a:ext cx="1214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solidFill>
                  <a:srgbClr val="C0C0C0"/>
                </a:solidFill>
                <a:latin typeface="High Tower Text" charset="0"/>
                <a:ea typeface="High Tower Text" charset="0"/>
                <a:cs typeface="High Tower Text" charset="0"/>
              </a:rPr>
              <a:t>zdz </a:t>
            </a:r>
            <a:r>
              <a:rPr lang="en-US" sz="1000">
                <a:solidFill>
                  <a:srgbClr val="C0C0C0"/>
                </a:solidFill>
                <a:latin typeface="High Tower Text" charset="0"/>
                <a:ea typeface="Arial" charset="0"/>
              </a:rPr>
              <a:t>© mmviii</a:t>
            </a:r>
            <a:endParaRPr lang="en-US" sz="2600">
              <a:solidFill>
                <a:srgbClr val="C0C0C0"/>
              </a:solidFill>
              <a:latin typeface="High Tower Text" charset="0"/>
              <a:ea typeface="High Tower Text" charset="0"/>
              <a:cs typeface="High Tower Text" charset="0"/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81000"/>
            <a:ext cx="836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5000"/>
        <a:buFont typeface="Times New Roman" charset="0"/>
        <a:buChar char="▪"/>
        <a:defRPr sz="1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25000"/>
        <a:buFont typeface="Times New Roman" charset="0"/>
        <a:buChar char="▫"/>
        <a:defRPr sz="1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Macintosh%20HD:Users:YC:Desktop:Phosphorus%20Data%20Challenge:estimated-xy-copy.txt!estimated-xy-copy.txt!R1C1:R25C4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Users:YC:Desktop:Phosphorus%20Data%20Challenge:Batch_1:estimated-xy-copy.txt!estimated-xy-copy.txt!R1C1:R25C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>
              <a:buNone/>
            </a:pPr>
            <a:r>
              <a:rPr lang="en-US" dirty="0" smtClean="0"/>
              <a:t>To estimate the number of X and Y chromosomes for each sample.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Data:</a:t>
            </a:r>
          </a:p>
          <a:p>
            <a:pPr>
              <a:buNone/>
            </a:pPr>
            <a:r>
              <a:rPr lang="en-US" dirty="0" smtClean="0"/>
              <a:t>2 batch folders, each with 2 files:</a:t>
            </a:r>
          </a:p>
          <a:p>
            <a:pPr>
              <a:buNone/>
            </a:pPr>
            <a:r>
              <a:rPr lang="en-US" dirty="0" smtClean="0"/>
              <a:t>1. Depth: average depth of each interval for each sample.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Interval_order</a:t>
            </a:r>
            <a:r>
              <a:rPr lang="en-US" dirty="0" smtClean="0"/>
              <a:t>: chromosome, start and end of the intervals in ‘</a:t>
            </a:r>
            <a:r>
              <a:rPr lang="en-US" dirty="0" err="1" smtClean="0"/>
              <a:t>Depth.csv</a:t>
            </a:r>
            <a:r>
              <a:rPr lang="en-US" dirty="0" smtClean="0"/>
              <a:t>’. The order of the rows in ‘</a:t>
            </a:r>
            <a:r>
              <a:rPr lang="en-US" dirty="0" err="1" smtClean="0"/>
              <a:t>Interval_order.csv</a:t>
            </a:r>
            <a:r>
              <a:rPr lang="en-US" dirty="0" smtClean="0"/>
              <a:t>’ file is the same as the order of the rows in ‘</a:t>
            </a:r>
            <a:r>
              <a:rPr lang="en-US" dirty="0" err="1" smtClean="0"/>
              <a:t>Depth.csv</a:t>
            </a:r>
            <a:r>
              <a:rPr lang="en-US" dirty="0" smtClean="0"/>
              <a:t>’ file in a given batch. Note that chromosomes X and Y are indexed as 23 and 24, respectively.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Aneuploidy</a:t>
            </a:r>
            <a:r>
              <a:rPr lang="en-US" dirty="0" smtClean="0"/>
              <a:t> is defined as presence of an abnormal number of chromosomes in a cell. We perform this test as part of our fertility panel. </a:t>
            </a:r>
          </a:p>
          <a:p>
            <a:r>
              <a:rPr lang="en-US" dirty="0" smtClean="0"/>
              <a:t>There are multiple X, Y chromosome </a:t>
            </a:r>
            <a:r>
              <a:rPr lang="en-US" dirty="0" err="1" smtClean="0"/>
              <a:t>aneulpoidy</a:t>
            </a:r>
            <a:r>
              <a:rPr lang="en-US" dirty="0" smtClean="0"/>
              <a:t> syndromes, some are associated with  infertility.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1" y="2075118"/>
            <a:ext cx="5105399" cy="478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47222"/>
            <a:ext cx="2897188" cy="191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6396335"/>
            <a:ext cx="439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www.cambridge.org</a:t>
            </a:r>
            <a:endParaRPr lang="en-US" sz="1200" dirty="0" smtClean="0"/>
          </a:p>
          <a:p>
            <a:r>
              <a:rPr lang="en-US" sz="1200" dirty="0" smtClean="0"/>
              <a:t>http://www.brazjurol.com.br/marco_2001/Nudell_105_119.htm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 used batch2 data as an example, same process for batch1. I combined several methods to give a final prediction. (Also see the </a:t>
            </a:r>
            <a:r>
              <a:rPr lang="en-US" dirty="0" err="1" smtClean="0"/>
              <a:t>code</a:t>
            </a:r>
            <a:r>
              <a:rPr lang="en-US" dirty="0" err="1" smtClean="0"/>
              <a:t>+report.Rmd</a:t>
            </a:r>
            <a:r>
              <a:rPr lang="en-US" dirty="0" smtClean="0"/>
              <a:t> markdown </a:t>
            </a:r>
            <a:r>
              <a:rPr lang="en-US" dirty="0" smtClean="0"/>
              <a:t>file)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PCA</a:t>
            </a:r>
          </a:p>
          <a:p>
            <a:r>
              <a:rPr lang="en-US" dirty="0" smtClean="0"/>
              <a:t>Numeric predictor</a:t>
            </a:r>
          </a:p>
          <a:p>
            <a:r>
              <a:rPr lang="en-US" dirty="0" smtClean="0"/>
              <a:t>A shiny app to further demonstrate regional losses on Y, which can be further explored with the shiny app.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visualization: </a:t>
            </a:r>
            <a:r>
              <a:rPr lang="en-US" dirty="0" err="1" smtClean="0"/>
              <a:t>chr</a:t>
            </a:r>
            <a:r>
              <a:rPr lang="en-US" dirty="0" smtClean="0"/>
              <a:t> 1-22 are </a:t>
            </a:r>
            <a:r>
              <a:rPr lang="en-US" dirty="0" err="1" smtClean="0"/>
              <a:t>diploidy</a:t>
            </a:r>
            <a:r>
              <a:rPr lang="en-US" dirty="0" smtClean="0"/>
              <a:t>, so XX genotype is expected to have similar read depth for X; and XY genotype is expected to have ½ read depth for X and Y each. Blue lines are moving average for depth. Red lines denote the regions for X, Y chromosomes.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4724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PCA: I </a:t>
            </a:r>
            <a:r>
              <a:rPr lang="en-US" dirty="0"/>
              <a:t>used the top top 5000 intervals with </a:t>
            </a:r>
            <a:r>
              <a:rPr lang="en-US" dirty="0" smtClean="0"/>
              <a:t>highest variance. PC1and PC2 capture the most variance.  </a:t>
            </a:r>
          </a:p>
          <a:p>
            <a:r>
              <a:rPr lang="en-US" dirty="0" smtClean="0"/>
              <a:t>Together with previous visualization, we can roughly get copy number of X and Y</a:t>
            </a:r>
            <a:endParaRPr lang="en-US" dirty="0"/>
          </a:p>
        </p:txBody>
      </p:sp>
      <p:pic>
        <p:nvPicPr>
          <p:cNvPr id="4" name="Picture 3" descr="pca-top500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524000" y="1905000"/>
            <a:ext cx="4953000" cy="4953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3009106" y="4380706"/>
            <a:ext cx="41910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1981200" y="4038600"/>
            <a:ext cx="4267200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3800" y="3429000"/>
            <a:ext cx="389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XX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2390001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667000" y="2057400"/>
            <a:ext cx="3048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91330" y="1752600"/>
            <a:ext cx="68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More X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145088" y="4303712"/>
            <a:ext cx="31226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05600" y="4038600"/>
            <a:ext cx="675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More Y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638800" y="4800600"/>
            <a:ext cx="38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5181600"/>
            <a:ext cx="472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2XY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5000" y="5715000"/>
            <a:ext cx="472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X2Y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153400" cy="5715000"/>
          </a:xfrm>
        </p:spPr>
        <p:txBody>
          <a:bodyPr/>
          <a:lstStyle/>
          <a:p>
            <a:r>
              <a:rPr lang="en-US" dirty="0" smtClean="0"/>
              <a:t>Numeric predictor: I used mean(X-depth)/mean(chr1~22depth) to give a prediction. Not all prediction are close to integer, partially because some samples are with large loss</a:t>
            </a:r>
          </a:p>
          <a:p>
            <a:r>
              <a:rPr lang="en-US" dirty="0" smtClean="0"/>
              <a:t>Together with visualization of  Y to give a final prediction (Y- : with losses)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286000"/>
            <a:ext cx="3974724" cy="3962400"/>
          </a:xfrm>
          <a:prstGeom prst="rect">
            <a:avLst/>
          </a:prstGeom>
        </p:spPr>
      </p:pic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257300" y="2082800"/>
          <a:ext cx="3314700" cy="4775200"/>
        </p:xfrm>
        <a:graphic>
          <a:graphicData uri="http://schemas.openxmlformats.org/presentationml/2006/ole">
            <p:oleObj spid="_x0000_s32771" r:id="rId4" imgW="3314700" imgH="4775200" progId="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shiny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shiny app was made </a:t>
            </a:r>
            <a:r>
              <a:rPr lang="en-US" dirty="0" smtClean="0"/>
              <a:t>to interactivel</a:t>
            </a:r>
            <a:r>
              <a:rPr lang="en-US" dirty="0" smtClean="0"/>
              <a:t>y</a:t>
            </a:r>
            <a:r>
              <a:rPr lang="en-US" dirty="0" smtClean="0"/>
              <a:t> </a:t>
            </a:r>
            <a:r>
              <a:rPr lang="en-US" dirty="0" smtClean="0"/>
              <a:t>visualize Y chromosome, one can locate exact regions with losses.</a:t>
            </a:r>
            <a:endParaRPr lang="en-US" dirty="0"/>
          </a:p>
        </p:txBody>
      </p:sp>
      <p:pic>
        <p:nvPicPr>
          <p:cNvPr id="4" name="Picture 3" descr="Screen Shot 2017-08-15 at 17.40.26.png"/>
          <p:cNvPicPr>
            <a:picLocks noChangeAspect="1"/>
          </p:cNvPicPr>
          <p:nvPr/>
        </p:nvPicPr>
        <p:blipFill>
          <a:blip r:embed="rId2"/>
          <a:srcRect l="37165" t="2963" r="20417" b="20000"/>
          <a:stretch>
            <a:fillRect/>
          </a:stretch>
        </p:blipFill>
        <p:spPr>
          <a:xfrm>
            <a:off x="1981200" y="1371600"/>
            <a:ext cx="52959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batch1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batch1 (sample 12, 15 and 17 actually have small pieces of Y)</a:t>
            </a:r>
          </a:p>
          <a:p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257300" y="2082800"/>
          <a:ext cx="3314700" cy="4775200"/>
        </p:xfrm>
        <a:graphic>
          <a:graphicData uri="http://schemas.openxmlformats.org/presentationml/2006/ole">
            <p:oleObj spid="_x0000_s33794" r:id="rId3" imgW="3314700" imgH="4775200" progId="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time, rather than taking X and Y chromosome as a whole, more complex method can be developed to take into account regional loss of Y so as to give more precise copy number prediction. It might also be helpful to remove the extreme values, log transfer depth, which is somewhat skewed, and perform normalization across samples. </a:t>
            </a:r>
          </a:p>
          <a:p>
            <a:r>
              <a:rPr lang="en-US" dirty="0" smtClean="0"/>
              <a:t>Given</a:t>
            </a:r>
            <a:r>
              <a:rPr lang="en-US" dirty="0" smtClean="0"/>
              <a:t> bigger data sets, </a:t>
            </a:r>
            <a:r>
              <a:rPr lang="en-US" dirty="0" smtClean="0"/>
              <a:t>more </a:t>
            </a:r>
            <a:r>
              <a:rPr lang="en-US" smtClean="0"/>
              <a:t>sophisticated </a:t>
            </a:r>
            <a:r>
              <a:rPr lang="en-US" smtClean="0"/>
              <a:t>methods can </a:t>
            </a:r>
            <a:r>
              <a:rPr lang="en-US" dirty="0" smtClean="0"/>
              <a:t>be applied to get regional </a:t>
            </a:r>
            <a:r>
              <a:rPr lang="en-US" dirty="0" err="1" smtClean="0"/>
              <a:t>aneuploidy</a:t>
            </a:r>
            <a:r>
              <a:rPr lang="en-US" dirty="0" smtClean="0"/>
              <a:t>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289326</TotalTime>
  <Words>506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8" baseType="variant">
      <vt:variant>
        <vt:lpstr>Design Template</vt:lpstr>
      </vt:variant>
      <vt:variant>
        <vt:i4>2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2_Default Design</vt:lpstr>
      <vt:lpstr>3_Default Design</vt:lpstr>
      <vt:lpstr>Macintosh HD:Users:YC:Desktop:Phosphorus Data Challenge:estimated-xy-copy.txt!estimated-xy-copy.txt!R1C1:R25C4</vt:lpstr>
      <vt:lpstr>Macintosh HD:Users:YC:Desktop:Phosphorus Data Challenge:Batch_1:estimated-xy-copy.txt!estimated-xy-copy.txt!R1C1:R25C4</vt:lpstr>
      <vt:lpstr>Image</vt:lpstr>
      <vt:lpstr>Data Challenge </vt:lpstr>
      <vt:lpstr>Background </vt:lpstr>
      <vt:lpstr>Methods </vt:lpstr>
      <vt:lpstr>Results</vt:lpstr>
      <vt:lpstr>Results</vt:lpstr>
      <vt:lpstr>Results </vt:lpstr>
      <vt:lpstr>A shiny app</vt:lpstr>
      <vt:lpstr>Results: batch1</vt:lpstr>
      <vt:lpstr>Improvement 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Zhengdong Zhang</dc:creator>
  <cp:lastModifiedBy>yc</cp:lastModifiedBy>
  <cp:revision>763</cp:revision>
  <cp:lastPrinted>2016-12-19T18:26:58Z</cp:lastPrinted>
  <dcterms:created xsi:type="dcterms:W3CDTF">2019-01-12T19:18:34Z</dcterms:created>
  <dcterms:modified xsi:type="dcterms:W3CDTF">2019-01-12T19:20:18Z</dcterms:modified>
</cp:coreProperties>
</file>