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4" r:id="rId6"/>
    <p:sldId id="267" r:id="rId7"/>
    <p:sldId id="258" r:id="rId8"/>
    <p:sldId id="266" r:id="rId9"/>
    <p:sldId id="259" r:id="rId10"/>
    <p:sldId id="261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747775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8" y="7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9972132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79972132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9972132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79972132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18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9972132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79972132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1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9972132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79972132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34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997213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37997213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19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997213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37997213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997213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37997213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78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7a769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397a769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xpchain.ai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ocs.polyhedra.network/litepaper/#3-technology-sta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polyhedra.network/litepaper/#3-technology-stack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lyhedraZK/ExpanderCompilerColl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PolyhedraZK/Expand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2E5">
            <a:alpha val="9803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002175" y="4771800"/>
            <a:ext cx="614796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Arcadio Garcia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887" y="1466903"/>
            <a:ext cx="6035251" cy="2334507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6" name="Google Shape;86;p13"/>
          <p:cNvSpPr txBox="1"/>
          <p:nvPr/>
        </p:nvSpPr>
        <p:spPr>
          <a:xfrm>
            <a:off x="3114886" y="3902163"/>
            <a:ext cx="6035252" cy="523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Explore EXPANDER Bootcamp</a:t>
            </a:r>
            <a:r>
              <a:rPr lang="en-GB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GB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8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Q1 - 25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788" y="185050"/>
            <a:ext cx="16954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00" y="2294825"/>
            <a:ext cx="2880000" cy="1113508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388218" y="248470"/>
            <a:ext cx="914400" cy="1156816"/>
            <a:chOff x="2746408" y="1605632"/>
            <a:chExt cx="914400" cy="1156816"/>
          </a:xfrm>
        </p:grpSpPr>
        <p:pic>
          <p:nvPicPr>
            <p:cNvPr id="124" name="Google Shape;124;p19" descr="safsadf&#10;Female Profile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46408" y="1605632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635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25" name="Google Shape;125;p19"/>
            <p:cNvSpPr txBox="1"/>
            <p:nvPr/>
          </p:nvSpPr>
          <p:spPr>
            <a:xfrm>
              <a:off x="2746408" y="239311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Verifier</a:t>
              </a:r>
              <a:endParaRPr/>
            </a:p>
          </p:txBody>
        </p:sp>
      </p:grpSp>
      <p:grpSp>
        <p:nvGrpSpPr>
          <p:cNvPr id="126" name="Google Shape;126;p19"/>
          <p:cNvGrpSpPr/>
          <p:nvPr/>
        </p:nvGrpSpPr>
        <p:grpSpPr>
          <a:xfrm>
            <a:off x="1532020" y="248470"/>
            <a:ext cx="914400" cy="1161630"/>
            <a:chOff x="7640856" y="1710890"/>
            <a:chExt cx="914400" cy="1161630"/>
          </a:xfrm>
        </p:grpSpPr>
        <p:pic>
          <p:nvPicPr>
            <p:cNvPr id="127" name="Google Shape;127;p19" descr="Male profil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40856" y="1710890"/>
              <a:ext cx="914400" cy="914400"/>
            </a:xfrm>
            <a:prstGeom prst="rect">
              <a:avLst/>
            </a:prstGeom>
            <a:noFill/>
            <a:ln>
              <a:noFill/>
            </a:ln>
            <a:effectLst>
              <a:outerShdw blurRad="63500" dist="635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28" name="Google Shape;128;p19"/>
            <p:cNvSpPr txBox="1"/>
            <p:nvPr/>
          </p:nvSpPr>
          <p:spPr>
            <a:xfrm>
              <a:off x="7640856" y="250318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Prover</a:t>
              </a:r>
              <a:endParaRPr/>
            </a:p>
          </p:txBody>
        </p:sp>
      </p:grpSp>
      <p:grpSp>
        <p:nvGrpSpPr>
          <p:cNvPr id="129" name="Google Shape;129;p19"/>
          <p:cNvGrpSpPr/>
          <p:nvPr/>
        </p:nvGrpSpPr>
        <p:grpSpPr>
          <a:xfrm>
            <a:off x="493294" y="1635130"/>
            <a:ext cx="1618648" cy="1283732"/>
            <a:chOff x="5286676" y="2971800"/>
            <a:chExt cx="1618648" cy="1283732"/>
          </a:xfrm>
        </p:grpSpPr>
        <p:sp>
          <p:nvSpPr>
            <p:cNvPr id="130" name="Google Shape;130;p19"/>
            <p:cNvSpPr txBox="1"/>
            <p:nvPr/>
          </p:nvSpPr>
          <p:spPr>
            <a:xfrm>
              <a:off x="5286676" y="3886200"/>
              <a:ext cx="16186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Smart-Contract</a:t>
              </a:r>
              <a:endParaRPr/>
            </a:p>
          </p:txBody>
        </p:sp>
        <p:pic>
          <p:nvPicPr>
            <p:cNvPr id="131" name="Google Shape;131;p19" descr="Document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46420" y="1556184"/>
            <a:ext cx="1024752" cy="82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13433" y="107629"/>
            <a:ext cx="8611437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Bounty Track</a:t>
            </a:r>
            <a:endParaRPr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EE976-6ABF-4FA4-83BF-9F7262B3A782}"/>
              </a:ext>
            </a:extLst>
          </p:cNvPr>
          <p:cNvSpPr txBox="1"/>
          <p:nvPr/>
        </p:nvSpPr>
        <p:spPr>
          <a:xfrm>
            <a:off x="713433" y="956449"/>
            <a:ext cx="5313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zkML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GKR Protocol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0AA98-8E88-4342-BBC6-CB23E09F8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33" y="1509783"/>
            <a:ext cx="5313582" cy="2640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AB6741-278D-4F4B-BFA4-B2257796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282" y="2974312"/>
            <a:ext cx="6684561" cy="3776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15673" y="107629"/>
            <a:ext cx="8609197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EXPchain</a:t>
            </a:r>
            <a:r>
              <a:rPr lang="es-E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endParaRPr dirty="0"/>
          </a:p>
        </p:txBody>
      </p:sp>
      <p:pic>
        <p:nvPicPr>
          <p:cNvPr id="6" name="Google Shape;93;p14">
            <a:extLst>
              <a:ext uri="{FF2B5EF4-FFF2-40B4-BE49-F238E27FC236}">
                <a16:creationId xmlns:a16="http://schemas.microsoft.com/office/drawing/2014/main" id="{5BB8DC77-2302-441F-BA47-6AC2745EE3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1494F-1AB3-4D54-BB9C-AA12D6D4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60" y="1086101"/>
            <a:ext cx="7393505" cy="5324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0F9C9-6DA8-435E-9C4C-616918EDDFF6}"/>
              </a:ext>
            </a:extLst>
          </p:cNvPr>
          <p:cNvSpPr txBox="1"/>
          <p:nvPr/>
        </p:nvSpPr>
        <p:spPr>
          <a:xfrm>
            <a:off x="2491010" y="6410924"/>
            <a:ext cx="733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5"/>
              </a:rPr>
              <a:t>https://expchain.ai/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2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15673" y="107629"/>
            <a:ext cx="8609197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s-E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 err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lang="es-ES" dirty="0"/>
          </a:p>
        </p:txBody>
      </p:sp>
      <p:pic>
        <p:nvPicPr>
          <p:cNvPr id="6" name="Google Shape;93;p14">
            <a:extLst>
              <a:ext uri="{FF2B5EF4-FFF2-40B4-BE49-F238E27FC236}">
                <a16:creationId xmlns:a16="http://schemas.microsoft.com/office/drawing/2014/main" id="{5BB8DC77-2302-441F-BA47-6AC2745EE3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40F9C9-6DA8-435E-9C4C-616918EDDFF6}"/>
              </a:ext>
            </a:extLst>
          </p:cNvPr>
          <p:cNvSpPr txBox="1"/>
          <p:nvPr/>
        </p:nvSpPr>
        <p:spPr>
          <a:xfrm>
            <a:off x="3376245" y="6374946"/>
            <a:ext cx="83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4"/>
              </a:rPr>
              <a:t>https://docs.polyhedra.network/litepaper/#3-technology-stack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B5DCD-D915-4F67-8CCC-A9FCBC3C7950}"/>
              </a:ext>
            </a:extLst>
          </p:cNvPr>
          <p:cNvSpPr txBox="1"/>
          <p:nvPr/>
        </p:nvSpPr>
        <p:spPr>
          <a:xfrm>
            <a:off x="422031" y="2948190"/>
            <a:ext cx="28436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Zero-Knowledge Machine Learning (</a:t>
            </a:r>
            <a:r>
              <a:rPr lang="en-GB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zkML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E8425-5F08-4920-9C95-2D4C00B42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45" y="947784"/>
            <a:ext cx="8393724" cy="54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693336" y="107629"/>
            <a:ext cx="8641583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 – Proof of Concept &gt;&gt;&gt; </a:t>
            </a:r>
            <a:r>
              <a:rPr lang="en-GB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Summary / Purpose</a:t>
            </a:r>
            <a:endParaRPr dirty="0"/>
          </a:p>
        </p:txBody>
      </p:sp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666B278A-58C7-4AB1-93CC-E198A709DC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67BE9-C6A7-402E-B06D-46DAAC0AC582}"/>
              </a:ext>
            </a:extLst>
          </p:cNvPr>
          <p:cNvSpPr txBox="1"/>
          <p:nvPr/>
        </p:nvSpPr>
        <p:spPr>
          <a:xfrm>
            <a:off x="713433" y="956449"/>
            <a:ext cx="5313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zkML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GKR Protocol</a:t>
            </a:r>
            <a:endParaRPr lang="en-GB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76D68-04B6-4BDB-8CC0-0A3E2885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" y="1928812"/>
            <a:ext cx="10525125" cy="300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C3DC2-7DC8-47FB-ABAD-055C7A9CDBB2}"/>
              </a:ext>
            </a:extLst>
          </p:cNvPr>
          <p:cNvSpPr txBox="1"/>
          <p:nvPr/>
        </p:nvSpPr>
        <p:spPr>
          <a:xfrm>
            <a:off x="3047163" y="3277624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https://docs.polyhedra.network/litepaper/#3-technology-stack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0CA27-7CE8-4516-922F-56CF84F09FD6}"/>
              </a:ext>
            </a:extLst>
          </p:cNvPr>
          <p:cNvSpPr txBox="1"/>
          <p:nvPr/>
        </p:nvSpPr>
        <p:spPr>
          <a:xfrm>
            <a:off x="1935651" y="6418672"/>
            <a:ext cx="83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5"/>
              </a:rPr>
              <a:t>https://docs.polyhedra.network/litepaper/#3-technology-stack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0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5673" y="107629"/>
            <a:ext cx="8599149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Project Statement</a:t>
            </a:r>
          </a:p>
        </p:txBody>
      </p:sp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6204E285-19D2-4F36-9A5C-9AE219996E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E568B-70E4-48A1-BB65-894652127B06}"/>
              </a:ext>
            </a:extLst>
          </p:cNvPr>
          <p:cNvSpPr txBox="1"/>
          <p:nvPr/>
        </p:nvSpPr>
        <p:spPr>
          <a:xfrm>
            <a:off x="715672" y="1115994"/>
            <a:ext cx="8599149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9250">
              <a:lnSpc>
                <a:spcPct val="115000"/>
              </a:lnSpc>
            </a:pPr>
            <a:r>
              <a:rPr lang="en-GB" sz="28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Credit Score </a:t>
            </a:r>
            <a:r>
              <a:rPr lang="en-GB" sz="2800" kern="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2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Defi loans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86186-102D-434C-8D9E-6CD5F1FA7D45}"/>
              </a:ext>
            </a:extLst>
          </p:cNvPr>
          <p:cNvSpPr txBox="1"/>
          <p:nvPr/>
        </p:nvSpPr>
        <p:spPr>
          <a:xfrm>
            <a:off x="715672" y="2066234"/>
            <a:ext cx="8599149" cy="2940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 loans necessitate substantial collateral. This project introduces private credit scoring, which allows for lower scoring requirements.  </a:t>
            </a:r>
          </a:p>
          <a:p>
            <a:pPr>
              <a:lnSpc>
                <a:spcPct val="115000"/>
              </a:lnSpc>
            </a:pPr>
            <a:b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1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Concept A:</a:t>
            </a:r>
            <a:endParaRPr lang="en-GB" sz="18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solidFill>
                  <a:srgbClr val="1F1F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straightforward implementation would verify if a user has any scoring data to qualify for a loan with less than 100% collateral; otherwise, it would demand 110%.</a:t>
            </a:r>
          </a:p>
        </p:txBody>
      </p:sp>
    </p:spTree>
    <p:extLst>
      <p:ext uri="{BB962C8B-B14F-4D97-AF65-F5344CB8AC3E}">
        <p14:creationId xmlns:p14="http://schemas.microsoft.com/office/powerpoint/2010/main" val="6663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5673" y="107629"/>
            <a:ext cx="8599149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Team tasks distribution</a:t>
            </a:r>
          </a:p>
        </p:txBody>
      </p:sp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6204E285-19D2-4F36-9A5C-9AE219996E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8CAB6D-7F9F-436F-9911-8DF6FF722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0150"/>
              </p:ext>
            </p:extLst>
          </p:nvPr>
        </p:nvGraphicFramePr>
        <p:xfrm>
          <a:off x="715673" y="1848897"/>
          <a:ext cx="10760654" cy="2283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5" imgW="11448961" imgH="1409655" progId="Excel.Sheet.12">
                  <p:embed/>
                </p:oleObj>
              </mc:Choice>
              <mc:Fallback>
                <p:oleObj name="Worksheet" r:id="rId5" imgW="11448961" imgH="14096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673" y="1848897"/>
                        <a:ext cx="10760654" cy="2283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715673" y="107629"/>
            <a:ext cx="8599149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Process workflow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715673" y="1443800"/>
            <a:ext cx="10539352" cy="38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In a typical workflow: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Implement the circuit in our circuit frontend language RUST.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Use</a:t>
            </a:r>
            <a:r>
              <a:rPr lang="en-GB" sz="18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u="sng" dirty="0" err="1">
                <a:solidFill>
                  <a:schemeClr val="hlink"/>
                </a:solidFill>
                <a:hlinkClick r:id="rId3"/>
              </a:rPr>
              <a:t>ExpanderCompilerCollection</a:t>
            </a:r>
            <a:r>
              <a:rPr lang="en-GB" sz="1800" dirty="0">
                <a:solidFill>
                  <a:schemeClr val="dk1"/>
                </a:solidFill>
              </a:rPr>
              <a:t> to compiler the circuit into layered circuit.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Use</a:t>
            </a:r>
            <a:r>
              <a:rPr lang="en-GB" sz="18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u="sng" dirty="0">
                <a:solidFill>
                  <a:schemeClr val="hlink"/>
                </a:solidFill>
                <a:hlinkClick r:id="rId4"/>
              </a:rPr>
              <a:t>Expander prover</a:t>
            </a:r>
            <a:r>
              <a:rPr lang="en-GB" sz="1800" dirty="0">
                <a:solidFill>
                  <a:schemeClr val="dk1"/>
                </a:solidFill>
              </a:rPr>
              <a:t> to generate and verify proofs. You may also use integrated prover inside the compiler.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6204E285-19D2-4F36-9A5C-9AE219996E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16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5673" y="107629"/>
            <a:ext cx="8609197" cy="7299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EFEFEF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71438" dist="4762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Process 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15673" y="1102239"/>
            <a:ext cx="6378463" cy="2326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an ML model (the simpler the better) 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the ML model to ONNX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circuit with a proof a prediction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circuit in ECC (can this be made compatible)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 to validate </a:t>
            </a:r>
            <a:r>
              <a:rPr lang="en-GB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onchain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[optional] have a trading bot to validate the idea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7C25D7CA-B46F-41BD-A0C5-CB7FD4635A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868" y="107625"/>
            <a:ext cx="1889459" cy="729775"/>
          </a:xfrm>
          <a:prstGeom prst="rect">
            <a:avLst/>
          </a:prstGeom>
          <a:noFill/>
          <a:ln>
            <a:noFill/>
          </a:ln>
          <a:effectLst>
            <a:outerShdw blurRad="63500" dist="1270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10847-0EA6-4759-8811-30E1C306E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493" y="2723102"/>
            <a:ext cx="6067540" cy="3923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252</Words>
  <Application>Microsoft Office PowerPoint</Application>
  <PresentationFormat>Widescreen</PresentationFormat>
  <Paragraphs>42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Arcadio GM</cp:lastModifiedBy>
  <cp:revision>9</cp:revision>
  <dcterms:modified xsi:type="dcterms:W3CDTF">2025-02-25T20:24:53Z</dcterms:modified>
</cp:coreProperties>
</file>