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B35CCA-3809-4278-88FF-741C6FB64568}">
          <p14:sldIdLst>
            <p14:sldId id="256"/>
            <p14:sldId id="257"/>
            <p14:sldId id="258"/>
            <p14:sldId id="259"/>
            <p14:sldId id="260"/>
            <p14:sldId id="261"/>
            <p14:sldId id="262"/>
            <p14:sldId id="263"/>
            <p14:sldId id="264"/>
            <p14:sldId id="266"/>
            <p14:sldId id="267"/>
            <p14:sldId id="268"/>
            <p14:sldId id="269"/>
            <p14:sldId id="270"/>
            <p14:sldId id="271"/>
            <p14:sldId id="272"/>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093FCF-3EDD-47A1-AD2B-1D8A51DF44B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F48FB12-F212-4B9A-B108-367B91AFD523}">
      <dgm:prSet/>
      <dgm:spPr/>
      <dgm:t>
        <a:bodyPr/>
        <a:lstStyle/>
        <a:p>
          <a:r>
            <a:rPr lang="en-US"/>
            <a:t>As the payment method is simplified by the combination of the financial industry and IT technology, the payment method of the consumers is changing from cash payment to electronic payment using a credit card, mobile micropayment, and app card.</a:t>
          </a:r>
        </a:p>
      </dgm:t>
    </dgm:pt>
    <dgm:pt modelId="{EACE3907-82B3-4BC3-A946-DA44D4394418}" type="parTrans" cxnId="{A1DA092E-73B0-47BE-AECE-CD4030E77A9B}">
      <dgm:prSet/>
      <dgm:spPr/>
      <dgm:t>
        <a:bodyPr/>
        <a:lstStyle/>
        <a:p>
          <a:endParaRPr lang="en-US"/>
        </a:p>
      </dgm:t>
    </dgm:pt>
    <dgm:pt modelId="{45C2FA26-72A7-4EAF-9A13-B8BBA10E2F21}" type="sibTrans" cxnId="{A1DA092E-73B0-47BE-AECE-CD4030E77A9B}">
      <dgm:prSet/>
      <dgm:spPr/>
      <dgm:t>
        <a:bodyPr/>
        <a:lstStyle/>
        <a:p>
          <a:endParaRPr lang="en-US"/>
        </a:p>
      </dgm:t>
    </dgm:pt>
    <dgm:pt modelId="{B508A689-4AA0-4DA2-A338-2E287EB475A3}">
      <dgm:prSet/>
      <dgm:spPr/>
      <dgm:t>
        <a:bodyPr/>
        <a:lstStyle/>
        <a:p>
          <a:r>
            <a:rPr lang="en-US" dirty="0"/>
            <a:t>As a result, the number of cases in which anomalous transactions are attempted by abusing e-banking has increased and financial companies started establishing a Fraud Detection System (FDS) to protect consumers from abnormal transactions. </a:t>
          </a:r>
        </a:p>
      </dgm:t>
    </dgm:pt>
    <dgm:pt modelId="{E86A8300-A11E-49BC-BB9E-9530473864A0}" type="parTrans" cxnId="{2E611470-CD37-40EB-BBF3-69A1B0432B31}">
      <dgm:prSet/>
      <dgm:spPr/>
      <dgm:t>
        <a:bodyPr/>
        <a:lstStyle/>
        <a:p>
          <a:endParaRPr lang="en-US"/>
        </a:p>
      </dgm:t>
    </dgm:pt>
    <dgm:pt modelId="{A3485B7C-A252-4677-B968-DCF8A1F41D9F}" type="sibTrans" cxnId="{2E611470-CD37-40EB-BBF3-69A1B0432B31}">
      <dgm:prSet/>
      <dgm:spPr/>
      <dgm:t>
        <a:bodyPr/>
        <a:lstStyle/>
        <a:p>
          <a:endParaRPr lang="en-US"/>
        </a:p>
      </dgm:t>
    </dgm:pt>
    <dgm:pt modelId="{1E5E8701-61B8-4508-8C9D-66C4B4F5F35A}">
      <dgm:prSet/>
      <dgm:spPr/>
      <dgm:t>
        <a:bodyPr/>
        <a:lstStyle/>
        <a:p>
          <a:r>
            <a:rPr lang="en-US"/>
            <a:t>The abnormal transaction detection system aims to identify abnormal transactions with high accuracy by analyzing user information and payment information in real-time.</a:t>
          </a:r>
        </a:p>
      </dgm:t>
    </dgm:pt>
    <dgm:pt modelId="{3BCC22DC-8D58-47B3-9F0C-F84B5C2B1562}" type="parTrans" cxnId="{FECC7EA4-0459-42B2-AF04-38492DAD0A83}">
      <dgm:prSet/>
      <dgm:spPr/>
      <dgm:t>
        <a:bodyPr/>
        <a:lstStyle/>
        <a:p>
          <a:endParaRPr lang="en-US"/>
        </a:p>
      </dgm:t>
    </dgm:pt>
    <dgm:pt modelId="{C3F5847F-8442-47EE-B7FB-C822F195522C}" type="sibTrans" cxnId="{FECC7EA4-0459-42B2-AF04-38492DAD0A83}">
      <dgm:prSet/>
      <dgm:spPr/>
      <dgm:t>
        <a:bodyPr/>
        <a:lstStyle/>
        <a:p>
          <a:endParaRPr lang="en-US"/>
        </a:p>
      </dgm:t>
    </dgm:pt>
    <dgm:pt modelId="{83167D14-C58A-47B1-ADA3-8E72383F2C27}">
      <dgm:prSet/>
      <dgm:spPr/>
      <dgm:t>
        <a:bodyPr/>
        <a:lstStyle/>
        <a:p>
          <a:r>
            <a:rPr lang="en-US"/>
            <a:t>In this project, we will investigate the trend of abnormal transaction detection using payment log analysis and data mining and summarize the data mining algorithm used for abnormal credit card transaction detection. We will use python programming for advanced processing of data and high accuracy.</a:t>
          </a:r>
        </a:p>
      </dgm:t>
    </dgm:pt>
    <dgm:pt modelId="{AFE615F0-81DF-4648-BB5C-ED2C9AA0925C}" type="parTrans" cxnId="{0BE4288B-0B73-40D3-A807-7CBB1ECB2108}">
      <dgm:prSet/>
      <dgm:spPr/>
      <dgm:t>
        <a:bodyPr/>
        <a:lstStyle/>
        <a:p>
          <a:endParaRPr lang="en-US"/>
        </a:p>
      </dgm:t>
    </dgm:pt>
    <dgm:pt modelId="{6363D06F-0F1B-4AE9-9849-0ED810FE489C}" type="sibTrans" cxnId="{0BE4288B-0B73-40D3-A807-7CBB1ECB2108}">
      <dgm:prSet/>
      <dgm:spPr/>
      <dgm:t>
        <a:bodyPr/>
        <a:lstStyle/>
        <a:p>
          <a:endParaRPr lang="en-US"/>
        </a:p>
      </dgm:t>
    </dgm:pt>
    <dgm:pt modelId="{F897EFF0-98E0-4F97-836F-4658E48DF900}" type="pres">
      <dgm:prSet presAssocID="{6C093FCF-3EDD-47A1-AD2B-1D8A51DF44B8}" presName="linear" presStyleCnt="0">
        <dgm:presLayoutVars>
          <dgm:animLvl val="lvl"/>
          <dgm:resizeHandles val="exact"/>
        </dgm:presLayoutVars>
      </dgm:prSet>
      <dgm:spPr/>
    </dgm:pt>
    <dgm:pt modelId="{2B9700D2-D591-477B-84F3-57C400D0E064}" type="pres">
      <dgm:prSet presAssocID="{0F48FB12-F212-4B9A-B108-367B91AFD523}" presName="parentText" presStyleLbl="node1" presStyleIdx="0" presStyleCnt="4">
        <dgm:presLayoutVars>
          <dgm:chMax val="0"/>
          <dgm:bulletEnabled val="1"/>
        </dgm:presLayoutVars>
      </dgm:prSet>
      <dgm:spPr/>
    </dgm:pt>
    <dgm:pt modelId="{9830FB61-AADD-403A-946C-DE9E0382A456}" type="pres">
      <dgm:prSet presAssocID="{45C2FA26-72A7-4EAF-9A13-B8BBA10E2F21}" presName="spacer" presStyleCnt="0"/>
      <dgm:spPr/>
    </dgm:pt>
    <dgm:pt modelId="{76AA57BF-BD7D-4061-8CBE-EA8CDEAD2C73}" type="pres">
      <dgm:prSet presAssocID="{B508A689-4AA0-4DA2-A338-2E287EB475A3}" presName="parentText" presStyleLbl="node1" presStyleIdx="1" presStyleCnt="4">
        <dgm:presLayoutVars>
          <dgm:chMax val="0"/>
          <dgm:bulletEnabled val="1"/>
        </dgm:presLayoutVars>
      </dgm:prSet>
      <dgm:spPr/>
    </dgm:pt>
    <dgm:pt modelId="{C26A1D72-58AB-48C4-BC8F-D872CC1C4660}" type="pres">
      <dgm:prSet presAssocID="{A3485B7C-A252-4677-B968-DCF8A1F41D9F}" presName="spacer" presStyleCnt="0"/>
      <dgm:spPr/>
    </dgm:pt>
    <dgm:pt modelId="{C6FA4443-CBD8-42BD-B33E-A97B18FD041B}" type="pres">
      <dgm:prSet presAssocID="{1E5E8701-61B8-4508-8C9D-66C4B4F5F35A}" presName="parentText" presStyleLbl="node1" presStyleIdx="2" presStyleCnt="4">
        <dgm:presLayoutVars>
          <dgm:chMax val="0"/>
          <dgm:bulletEnabled val="1"/>
        </dgm:presLayoutVars>
      </dgm:prSet>
      <dgm:spPr/>
    </dgm:pt>
    <dgm:pt modelId="{ED057C04-C4A7-47B3-8C7F-23F990A859F3}" type="pres">
      <dgm:prSet presAssocID="{C3F5847F-8442-47EE-B7FB-C822F195522C}" presName="spacer" presStyleCnt="0"/>
      <dgm:spPr/>
    </dgm:pt>
    <dgm:pt modelId="{0AA77037-26F4-4A95-B3B6-A97DC7EE5991}" type="pres">
      <dgm:prSet presAssocID="{83167D14-C58A-47B1-ADA3-8E72383F2C27}" presName="parentText" presStyleLbl="node1" presStyleIdx="3" presStyleCnt="4">
        <dgm:presLayoutVars>
          <dgm:chMax val="0"/>
          <dgm:bulletEnabled val="1"/>
        </dgm:presLayoutVars>
      </dgm:prSet>
      <dgm:spPr/>
    </dgm:pt>
  </dgm:ptLst>
  <dgm:cxnLst>
    <dgm:cxn modelId="{A5E71F10-86BE-4168-AF12-CA5F79BFF375}" type="presOf" srcId="{6C093FCF-3EDD-47A1-AD2B-1D8A51DF44B8}" destId="{F897EFF0-98E0-4F97-836F-4658E48DF900}" srcOrd="0" destOrd="0" presId="urn:microsoft.com/office/officeart/2005/8/layout/vList2"/>
    <dgm:cxn modelId="{A1DA092E-73B0-47BE-AECE-CD4030E77A9B}" srcId="{6C093FCF-3EDD-47A1-AD2B-1D8A51DF44B8}" destId="{0F48FB12-F212-4B9A-B108-367B91AFD523}" srcOrd="0" destOrd="0" parTransId="{EACE3907-82B3-4BC3-A946-DA44D4394418}" sibTransId="{45C2FA26-72A7-4EAF-9A13-B8BBA10E2F21}"/>
    <dgm:cxn modelId="{2E611470-CD37-40EB-BBF3-69A1B0432B31}" srcId="{6C093FCF-3EDD-47A1-AD2B-1D8A51DF44B8}" destId="{B508A689-4AA0-4DA2-A338-2E287EB475A3}" srcOrd="1" destOrd="0" parTransId="{E86A8300-A11E-49BC-BB9E-9530473864A0}" sibTransId="{A3485B7C-A252-4677-B968-DCF8A1F41D9F}"/>
    <dgm:cxn modelId="{BA7C3673-1610-4660-B716-2F62414D2572}" type="presOf" srcId="{0F48FB12-F212-4B9A-B108-367B91AFD523}" destId="{2B9700D2-D591-477B-84F3-57C400D0E064}" srcOrd="0" destOrd="0" presId="urn:microsoft.com/office/officeart/2005/8/layout/vList2"/>
    <dgm:cxn modelId="{57651258-CC95-4F23-87B2-ED38FB6411AF}" type="presOf" srcId="{83167D14-C58A-47B1-ADA3-8E72383F2C27}" destId="{0AA77037-26F4-4A95-B3B6-A97DC7EE5991}" srcOrd="0" destOrd="0" presId="urn:microsoft.com/office/officeart/2005/8/layout/vList2"/>
    <dgm:cxn modelId="{0BE4288B-0B73-40D3-A807-7CBB1ECB2108}" srcId="{6C093FCF-3EDD-47A1-AD2B-1D8A51DF44B8}" destId="{83167D14-C58A-47B1-ADA3-8E72383F2C27}" srcOrd="3" destOrd="0" parTransId="{AFE615F0-81DF-4648-BB5C-ED2C9AA0925C}" sibTransId="{6363D06F-0F1B-4AE9-9849-0ED810FE489C}"/>
    <dgm:cxn modelId="{DA64B7A2-4101-44E9-910E-08147ACC9443}" type="presOf" srcId="{B508A689-4AA0-4DA2-A338-2E287EB475A3}" destId="{76AA57BF-BD7D-4061-8CBE-EA8CDEAD2C73}" srcOrd="0" destOrd="0" presId="urn:microsoft.com/office/officeart/2005/8/layout/vList2"/>
    <dgm:cxn modelId="{FECC7EA4-0459-42B2-AF04-38492DAD0A83}" srcId="{6C093FCF-3EDD-47A1-AD2B-1D8A51DF44B8}" destId="{1E5E8701-61B8-4508-8C9D-66C4B4F5F35A}" srcOrd="2" destOrd="0" parTransId="{3BCC22DC-8D58-47B3-9F0C-F84B5C2B1562}" sibTransId="{C3F5847F-8442-47EE-B7FB-C822F195522C}"/>
    <dgm:cxn modelId="{FBA50AE1-4115-4486-BF72-BC7C593EBDE7}" type="presOf" srcId="{1E5E8701-61B8-4508-8C9D-66C4B4F5F35A}" destId="{C6FA4443-CBD8-42BD-B33E-A97B18FD041B}" srcOrd="0" destOrd="0" presId="urn:microsoft.com/office/officeart/2005/8/layout/vList2"/>
    <dgm:cxn modelId="{0CB93D27-A759-4E62-92D7-E016E0C156BF}" type="presParOf" srcId="{F897EFF0-98E0-4F97-836F-4658E48DF900}" destId="{2B9700D2-D591-477B-84F3-57C400D0E064}" srcOrd="0" destOrd="0" presId="urn:microsoft.com/office/officeart/2005/8/layout/vList2"/>
    <dgm:cxn modelId="{B67DC911-8764-425E-9A36-CDA9629E7AD7}" type="presParOf" srcId="{F897EFF0-98E0-4F97-836F-4658E48DF900}" destId="{9830FB61-AADD-403A-946C-DE9E0382A456}" srcOrd="1" destOrd="0" presId="urn:microsoft.com/office/officeart/2005/8/layout/vList2"/>
    <dgm:cxn modelId="{9042FB95-E3A5-442F-B08A-45B0CB7F0793}" type="presParOf" srcId="{F897EFF0-98E0-4F97-836F-4658E48DF900}" destId="{76AA57BF-BD7D-4061-8CBE-EA8CDEAD2C73}" srcOrd="2" destOrd="0" presId="urn:microsoft.com/office/officeart/2005/8/layout/vList2"/>
    <dgm:cxn modelId="{81E558D7-933C-497D-BE7D-280067F3F9F6}" type="presParOf" srcId="{F897EFF0-98E0-4F97-836F-4658E48DF900}" destId="{C26A1D72-58AB-48C4-BC8F-D872CC1C4660}" srcOrd="3" destOrd="0" presId="urn:microsoft.com/office/officeart/2005/8/layout/vList2"/>
    <dgm:cxn modelId="{FF3D35B2-A160-4034-93B4-C72321563AAD}" type="presParOf" srcId="{F897EFF0-98E0-4F97-836F-4658E48DF900}" destId="{C6FA4443-CBD8-42BD-B33E-A97B18FD041B}" srcOrd="4" destOrd="0" presId="urn:microsoft.com/office/officeart/2005/8/layout/vList2"/>
    <dgm:cxn modelId="{F73D78C7-1140-4878-AAF2-152FEC5F6A1B}" type="presParOf" srcId="{F897EFF0-98E0-4F97-836F-4658E48DF900}" destId="{ED057C04-C4A7-47B3-8C7F-23F990A859F3}" srcOrd="5" destOrd="0" presId="urn:microsoft.com/office/officeart/2005/8/layout/vList2"/>
    <dgm:cxn modelId="{2A71596F-F1E1-4A2D-A486-EA1E5CBE4709}" type="presParOf" srcId="{F897EFF0-98E0-4F97-836F-4658E48DF900}" destId="{0AA77037-26F4-4A95-B3B6-A97DC7EE599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970012-31D9-4705-8AA8-A27CAB0DB6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D47485-4B3E-47FD-9EF8-B48EE6061E6A}">
      <dgm:prSet/>
      <dgm:spPr/>
      <dgm:t>
        <a:bodyPr/>
        <a:lstStyle/>
        <a:p>
          <a:pPr algn="just"/>
          <a:r>
            <a:rPr lang="en-US" dirty="0"/>
            <a:t>There is a substantial rise in some technologies like “machine learning, artificial intelligence, deep learning” and other relevant fields of information technology. These technologies help us automate the credit card fraud classification process.</a:t>
          </a:r>
        </a:p>
      </dgm:t>
    </dgm:pt>
    <dgm:pt modelId="{59EB4DD1-C5B6-47B7-9A94-DFA5EC2A1643}" type="parTrans" cxnId="{45088EA6-FB69-4869-95EA-2840EC898CC9}">
      <dgm:prSet/>
      <dgm:spPr/>
      <dgm:t>
        <a:bodyPr/>
        <a:lstStyle/>
        <a:p>
          <a:endParaRPr lang="en-US"/>
        </a:p>
      </dgm:t>
    </dgm:pt>
    <dgm:pt modelId="{F9B04A0E-9CBB-4D0F-B774-CD0D1DE5EBDE}" type="sibTrans" cxnId="{45088EA6-FB69-4869-95EA-2840EC898CC9}">
      <dgm:prSet/>
      <dgm:spPr/>
      <dgm:t>
        <a:bodyPr/>
        <a:lstStyle/>
        <a:p>
          <a:endParaRPr lang="en-US"/>
        </a:p>
      </dgm:t>
    </dgm:pt>
    <dgm:pt modelId="{1FF071F5-2224-4271-9804-D03CF8272527}">
      <dgm:prSet/>
      <dgm:spPr/>
      <dgm:t>
        <a:bodyPr/>
        <a:lstStyle/>
        <a:p>
          <a:pPr algn="just"/>
          <a:r>
            <a:rPr lang="en-US" dirty="0"/>
            <a:t>The key objective of the Credit card Fraud Detection Website is to improvise the procedure of personal follow-up on many suspicious transactions.  </a:t>
          </a:r>
        </a:p>
      </dgm:t>
    </dgm:pt>
    <dgm:pt modelId="{DA5AA899-08D0-413E-97CB-42B219D09A85}" type="parTrans" cxnId="{9E980AD4-6BF0-4D3E-9A75-507D54F1D863}">
      <dgm:prSet/>
      <dgm:spPr/>
      <dgm:t>
        <a:bodyPr/>
        <a:lstStyle/>
        <a:p>
          <a:endParaRPr lang="en-US"/>
        </a:p>
      </dgm:t>
    </dgm:pt>
    <dgm:pt modelId="{FBDD1D2B-D7D2-4625-8BAC-9338067D7747}" type="sibTrans" cxnId="{9E980AD4-6BF0-4D3E-9A75-507D54F1D863}">
      <dgm:prSet/>
      <dgm:spPr/>
      <dgm:t>
        <a:bodyPr/>
        <a:lstStyle/>
        <a:p>
          <a:endParaRPr lang="en-US"/>
        </a:p>
      </dgm:t>
    </dgm:pt>
    <dgm:pt modelId="{FF918E20-D332-476D-868D-68A8CA806DEE}">
      <dgm:prSet/>
      <dgm:spPr/>
      <dgm:t>
        <a:bodyPr/>
        <a:lstStyle/>
        <a:p>
          <a:pPr algn="just"/>
          <a:r>
            <a:rPr lang="en-US" dirty="0"/>
            <a:t>To discover a path to preprocess the flagged records to recognize the probable genuine entries from the list of genuine/falsified entries. </a:t>
          </a:r>
        </a:p>
      </dgm:t>
    </dgm:pt>
    <dgm:pt modelId="{D27A04A0-E264-46A3-92BA-99E04B9A3056}" type="parTrans" cxnId="{B1E75CAF-3511-4ED5-8598-E1F867C38C75}">
      <dgm:prSet/>
      <dgm:spPr/>
      <dgm:t>
        <a:bodyPr/>
        <a:lstStyle/>
        <a:p>
          <a:endParaRPr lang="en-US"/>
        </a:p>
      </dgm:t>
    </dgm:pt>
    <dgm:pt modelId="{268E0AE9-8270-4AA0-8990-B34CF0D9B394}" type="sibTrans" cxnId="{B1E75CAF-3511-4ED5-8598-E1F867C38C75}">
      <dgm:prSet/>
      <dgm:spPr/>
      <dgm:t>
        <a:bodyPr/>
        <a:lstStyle/>
        <a:p>
          <a:endParaRPr lang="en-US"/>
        </a:p>
      </dgm:t>
    </dgm:pt>
    <dgm:pt modelId="{371F3443-7387-479D-B418-EB4A3CCA321D}">
      <dgm:prSet/>
      <dgm:spPr/>
      <dgm:t>
        <a:bodyPr/>
        <a:lstStyle/>
        <a:p>
          <a:pPr algn="just"/>
          <a:r>
            <a:rPr lang="en-US" dirty="0"/>
            <a:t>Here, the volume of needless analysis is decreased leading to significant savings for the financial institutions. Moreover, the current FDS threshold can also be lowered and several fraudulent cases, being missed under this level, can be detected. </a:t>
          </a:r>
        </a:p>
      </dgm:t>
    </dgm:pt>
    <dgm:pt modelId="{44141224-6866-4226-909F-8D52CCCE8433}" type="parTrans" cxnId="{6CFE3383-BABE-4B4C-BFB6-AC82F19E1E5A}">
      <dgm:prSet/>
      <dgm:spPr/>
      <dgm:t>
        <a:bodyPr/>
        <a:lstStyle/>
        <a:p>
          <a:endParaRPr lang="en-US"/>
        </a:p>
      </dgm:t>
    </dgm:pt>
    <dgm:pt modelId="{1421909C-6226-442C-AF14-B74362E796A4}" type="sibTrans" cxnId="{6CFE3383-BABE-4B4C-BFB6-AC82F19E1E5A}">
      <dgm:prSet/>
      <dgm:spPr/>
      <dgm:t>
        <a:bodyPr/>
        <a:lstStyle/>
        <a:p>
          <a:endParaRPr lang="en-US"/>
        </a:p>
      </dgm:t>
    </dgm:pt>
    <dgm:pt modelId="{B3F74F0A-F8DC-4266-A40D-E317BCA5B66A}">
      <dgm:prSet/>
      <dgm:spPr/>
      <dgm:t>
        <a:bodyPr/>
        <a:lstStyle/>
        <a:p>
          <a:pPr algn="just"/>
          <a:r>
            <a:rPr lang="en-US" dirty="0"/>
            <a:t>The system will overcome the low accuracy forecast problems, utilize the latest AI methods, reduce false alerts, recognize fraudulent transactions, and attain fast and reliable solutions.</a:t>
          </a:r>
        </a:p>
      </dgm:t>
    </dgm:pt>
    <dgm:pt modelId="{879378F0-09BC-4667-9B92-CA28A92C12F7}" type="parTrans" cxnId="{AD51F30A-52CD-4210-BCFC-EA697DDBAEC0}">
      <dgm:prSet/>
      <dgm:spPr/>
      <dgm:t>
        <a:bodyPr/>
        <a:lstStyle/>
        <a:p>
          <a:endParaRPr lang="en-US"/>
        </a:p>
      </dgm:t>
    </dgm:pt>
    <dgm:pt modelId="{2962744E-6576-42D1-B31D-2FC3497B3BF2}" type="sibTrans" cxnId="{AD51F30A-52CD-4210-BCFC-EA697DDBAEC0}">
      <dgm:prSet/>
      <dgm:spPr/>
      <dgm:t>
        <a:bodyPr/>
        <a:lstStyle/>
        <a:p>
          <a:endParaRPr lang="en-US"/>
        </a:p>
      </dgm:t>
    </dgm:pt>
    <dgm:pt modelId="{CADC7E67-902E-4F93-9640-5FCE31CEB54C}" type="pres">
      <dgm:prSet presAssocID="{BA970012-31D9-4705-8AA8-A27CAB0DB6F7}" presName="diagram" presStyleCnt="0">
        <dgm:presLayoutVars>
          <dgm:dir/>
          <dgm:resizeHandles val="exact"/>
        </dgm:presLayoutVars>
      </dgm:prSet>
      <dgm:spPr/>
    </dgm:pt>
    <dgm:pt modelId="{447F07FF-B009-47B6-A37B-A12758D5135C}" type="pres">
      <dgm:prSet presAssocID="{EDD47485-4B3E-47FD-9EF8-B48EE6061E6A}" presName="node" presStyleLbl="node1" presStyleIdx="0" presStyleCnt="5">
        <dgm:presLayoutVars>
          <dgm:bulletEnabled val="1"/>
        </dgm:presLayoutVars>
      </dgm:prSet>
      <dgm:spPr/>
    </dgm:pt>
    <dgm:pt modelId="{6AFEF12E-61BE-4B68-B546-E9CCEDC5A492}" type="pres">
      <dgm:prSet presAssocID="{F9B04A0E-9CBB-4D0F-B774-CD0D1DE5EBDE}" presName="sibTrans" presStyleCnt="0"/>
      <dgm:spPr/>
    </dgm:pt>
    <dgm:pt modelId="{B8F5787C-5120-4C64-9DDB-B62BE2AA8570}" type="pres">
      <dgm:prSet presAssocID="{1FF071F5-2224-4271-9804-D03CF8272527}" presName="node" presStyleLbl="node1" presStyleIdx="1" presStyleCnt="5">
        <dgm:presLayoutVars>
          <dgm:bulletEnabled val="1"/>
        </dgm:presLayoutVars>
      </dgm:prSet>
      <dgm:spPr/>
    </dgm:pt>
    <dgm:pt modelId="{D9D8430F-628E-46C3-94DF-61F67D52F141}" type="pres">
      <dgm:prSet presAssocID="{FBDD1D2B-D7D2-4625-8BAC-9338067D7747}" presName="sibTrans" presStyleCnt="0"/>
      <dgm:spPr/>
    </dgm:pt>
    <dgm:pt modelId="{7A84679E-9D5E-4F46-A37C-6E173A947D66}" type="pres">
      <dgm:prSet presAssocID="{FF918E20-D332-476D-868D-68A8CA806DEE}" presName="node" presStyleLbl="node1" presStyleIdx="2" presStyleCnt="5">
        <dgm:presLayoutVars>
          <dgm:bulletEnabled val="1"/>
        </dgm:presLayoutVars>
      </dgm:prSet>
      <dgm:spPr/>
    </dgm:pt>
    <dgm:pt modelId="{0161E6CD-0EC8-4B48-B40F-51DBBD2FE3BE}" type="pres">
      <dgm:prSet presAssocID="{268E0AE9-8270-4AA0-8990-B34CF0D9B394}" presName="sibTrans" presStyleCnt="0"/>
      <dgm:spPr/>
    </dgm:pt>
    <dgm:pt modelId="{B8128F79-2CFD-434D-BC36-65DD9C59B31D}" type="pres">
      <dgm:prSet presAssocID="{371F3443-7387-479D-B418-EB4A3CCA321D}" presName="node" presStyleLbl="node1" presStyleIdx="3" presStyleCnt="5">
        <dgm:presLayoutVars>
          <dgm:bulletEnabled val="1"/>
        </dgm:presLayoutVars>
      </dgm:prSet>
      <dgm:spPr/>
    </dgm:pt>
    <dgm:pt modelId="{E36A03E6-E3CF-4F4B-A18A-B057C76A1013}" type="pres">
      <dgm:prSet presAssocID="{1421909C-6226-442C-AF14-B74362E796A4}" presName="sibTrans" presStyleCnt="0"/>
      <dgm:spPr/>
    </dgm:pt>
    <dgm:pt modelId="{894C8EFE-1D7A-4B90-8303-9EE9CD498B48}" type="pres">
      <dgm:prSet presAssocID="{B3F74F0A-F8DC-4266-A40D-E317BCA5B66A}" presName="node" presStyleLbl="node1" presStyleIdx="4" presStyleCnt="5">
        <dgm:presLayoutVars>
          <dgm:bulletEnabled val="1"/>
        </dgm:presLayoutVars>
      </dgm:prSet>
      <dgm:spPr/>
    </dgm:pt>
  </dgm:ptLst>
  <dgm:cxnLst>
    <dgm:cxn modelId="{AD51F30A-52CD-4210-BCFC-EA697DDBAEC0}" srcId="{BA970012-31D9-4705-8AA8-A27CAB0DB6F7}" destId="{B3F74F0A-F8DC-4266-A40D-E317BCA5B66A}" srcOrd="4" destOrd="0" parTransId="{879378F0-09BC-4667-9B92-CA28A92C12F7}" sibTransId="{2962744E-6576-42D1-B31D-2FC3497B3BF2}"/>
    <dgm:cxn modelId="{AB900A0B-FC47-476D-AF42-9C8BC190F1C9}" type="presOf" srcId="{371F3443-7387-479D-B418-EB4A3CCA321D}" destId="{B8128F79-2CFD-434D-BC36-65DD9C59B31D}" srcOrd="0" destOrd="0" presId="urn:microsoft.com/office/officeart/2005/8/layout/default"/>
    <dgm:cxn modelId="{10549E0B-C99A-4C9A-91F9-847A856B655A}" type="presOf" srcId="{1FF071F5-2224-4271-9804-D03CF8272527}" destId="{B8F5787C-5120-4C64-9DDB-B62BE2AA8570}" srcOrd="0" destOrd="0" presId="urn:microsoft.com/office/officeart/2005/8/layout/default"/>
    <dgm:cxn modelId="{D851C11D-B99C-4F33-9FAF-11DB7DEC1F62}" type="presOf" srcId="{EDD47485-4B3E-47FD-9EF8-B48EE6061E6A}" destId="{447F07FF-B009-47B6-A37B-A12758D5135C}" srcOrd="0" destOrd="0" presId="urn:microsoft.com/office/officeart/2005/8/layout/default"/>
    <dgm:cxn modelId="{120A0A30-F94C-4505-B2A4-F976801D06AD}" type="presOf" srcId="{BA970012-31D9-4705-8AA8-A27CAB0DB6F7}" destId="{CADC7E67-902E-4F93-9640-5FCE31CEB54C}" srcOrd="0" destOrd="0" presId="urn:microsoft.com/office/officeart/2005/8/layout/default"/>
    <dgm:cxn modelId="{26CEC570-12D6-494A-917A-AD23F2F71805}" type="presOf" srcId="{FF918E20-D332-476D-868D-68A8CA806DEE}" destId="{7A84679E-9D5E-4F46-A37C-6E173A947D66}" srcOrd="0" destOrd="0" presId="urn:microsoft.com/office/officeart/2005/8/layout/default"/>
    <dgm:cxn modelId="{74C87682-D48F-4CF7-BCB5-8245CF1CF341}" type="presOf" srcId="{B3F74F0A-F8DC-4266-A40D-E317BCA5B66A}" destId="{894C8EFE-1D7A-4B90-8303-9EE9CD498B48}" srcOrd="0" destOrd="0" presId="urn:microsoft.com/office/officeart/2005/8/layout/default"/>
    <dgm:cxn modelId="{6CFE3383-BABE-4B4C-BFB6-AC82F19E1E5A}" srcId="{BA970012-31D9-4705-8AA8-A27CAB0DB6F7}" destId="{371F3443-7387-479D-B418-EB4A3CCA321D}" srcOrd="3" destOrd="0" parTransId="{44141224-6866-4226-909F-8D52CCCE8433}" sibTransId="{1421909C-6226-442C-AF14-B74362E796A4}"/>
    <dgm:cxn modelId="{45088EA6-FB69-4869-95EA-2840EC898CC9}" srcId="{BA970012-31D9-4705-8AA8-A27CAB0DB6F7}" destId="{EDD47485-4B3E-47FD-9EF8-B48EE6061E6A}" srcOrd="0" destOrd="0" parTransId="{59EB4DD1-C5B6-47B7-9A94-DFA5EC2A1643}" sibTransId="{F9B04A0E-9CBB-4D0F-B774-CD0D1DE5EBDE}"/>
    <dgm:cxn modelId="{B1E75CAF-3511-4ED5-8598-E1F867C38C75}" srcId="{BA970012-31D9-4705-8AA8-A27CAB0DB6F7}" destId="{FF918E20-D332-476D-868D-68A8CA806DEE}" srcOrd="2" destOrd="0" parTransId="{D27A04A0-E264-46A3-92BA-99E04B9A3056}" sibTransId="{268E0AE9-8270-4AA0-8990-B34CF0D9B394}"/>
    <dgm:cxn modelId="{9E980AD4-6BF0-4D3E-9A75-507D54F1D863}" srcId="{BA970012-31D9-4705-8AA8-A27CAB0DB6F7}" destId="{1FF071F5-2224-4271-9804-D03CF8272527}" srcOrd="1" destOrd="0" parTransId="{DA5AA899-08D0-413E-97CB-42B219D09A85}" sibTransId="{FBDD1D2B-D7D2-4625-8BAC-9338067D7747}"/>
    <dgm:cxn modelId="{E7E57695-0349-4A8E-9A30-0944A0727BBA}" type="presParOf" srcId="{CADC7E67-902E-4F93-9640-5FCE31CEB54C}" destId="{447F07FF-B009-47B6-A37B-A12758D5135C}" srcOrd="0" destOrd="0" presId="urn:microsoft.com/office/officeart/2005/8/layout/default"/>
    <dgm:cxn modelId="{A8E3FFC3-DE25-4771-9586-1546BDA85744}" type="presParOf" srcId="{CADC7E67-902E-4F93-9640-5FCE31CEB54C}" destId="{6AFEF12E-61BE-4B68-B546-E9CCEDC5A492}" srcOrd="1" destOrd="0" presId="urn:microsoft.com/office/officeart/2005/8/layout/default"/>
    <dgm:cxn modelId="{10A8E3FC-FA18-493F-87B9-5728592808D3}" type="presParOf" srcId="{CADC7E67-902E-4F93-9640-5FCE31CEB54C}" destId="{B8F5787C-5120-4C64-9DDB-B62BE2AA8570}" srcOrd="2" destOrd="0" presId="urn:microsoft.com/office/officeart/2005/8/layout/default"/>
    <dgm:cxn modelId="{B7FD75D1-5629-4B0F-B6E6-6432D881D5DB}" type="presParOf" srcId="{CADC7E67-902E-4F93-9640-5FCE31CEB54C}" destId="{D9D8430F-628E-46C3-94DF-61F67D52F141}" srcOrd="3" destOrd="0" presId="urn:microsoft.com/office/officeart/2005/8/layout/default"/>
    <dgm:cxn modelId="{C82645F5-CCFC-443D-82A3-C3376F0E451B}" type="presParOf" srcId="{CADC7E67-902E-4F93-9640-5FCE31CEB54C}" destId="{7A84679E-9D5E-4F46-A37C-6E173A947D66}" srcOrd="4" destOrd="0" presId="urn:microsoft.com/office/officeart/2005/8/layout/default"/>
    <dgm:cxn modelId="{6C1570A1-0C58-4091-9379-194AE8BBAAF0}" type="presParOf" srcId="{CADC7E67-902E-4F93-9640-5FCE31CEB54C}" destId="{0161E6CD-0EC8-4B48-B40F-51DBBD2FE3BE}" srcOrd="5" destOrd="0" presId="urn:microsoft.com/office/officeart/2005/8/layout/default"/>
    <dgm:cxn modelId="{B8E0066A-CFD1-425A-8187-9EE2B8CA3E9B}" type="presParOf" srcId="{CADC7E67-902E-4F93-9640-5FCE31CEB54C}" destId="{B8128F79-2CFD-434D-BC36-65DD9C59B31D}" srcOrd="6" destOrd="0" presId="urn:microsoft.com/office/officeart/2005/8/layout/default"/>
    <dgm:cxn modelId="{F374605A-3E93-4FC5-914D-8404EA65F7DD}" type="presParOf" srcId="{CADC7E67-902E-4F93-9640-5FCE31CEB54C}" destId="{E36A03E6-E3CF-4F4B-A18A-B057C76A1013}" srcOrd="7" destOrd="0" presId="urn:microsoft.com/office/officeart/2005/8/layout/default"/>
    <dgm:cxn modelId="{D06AC4CB-66AC-4726-87CB-D8B3C43E798E}" type="presParOf" srcId="{CADC7E67-902E-4F93-9640-5FCE31CEB54C}" destId="{894C8EFE-1D7A-4B90-8303-9EE9CD498B4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BB08E3-8023-456A-BBDF-5D3DAB262F81}"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D2F70906-DD07-4E55-8A0D-C554FEB0FBAF}">
      <dgm:prSet/>
      <dgm:spPr/>
      <dgm:t>
        <a:bodyPr/>
        <a:lstStyle/>
        <a:p>
          <a:pPr algn="just"/>
          <a:r>
            <a:rPr lang="en-US" dirty="0"/>
            <a:t>In existing System, research about a case study involving credit card fraud detection, where data normalization is applied before Cluster Analysis and with results obtained from the use of Cluster Analysis and Artificial Neural Networks on fraud detection has shown that by clustering attributes neuronal inputs can be minimized.</a:t>
          </a:r>
        </a:p>
      </dgm:t>
    </dgm:pt>
    <dgm:pt modelId="{FFEBE999-CE6C-4DCF-9A9E-93B1F1CBE02E}" type="parTrans" cxnId="{FB9B34B6-F05C-4C22-9A3A-C63FBC868445}">
      <dgm:prSet/>
      <dgm:spPr/>
      <dgm:t>
        <a:bodyPr/>
        <a:lstStyle/>
        <a:p>
          <a:endParaRPr lang="en-US"/>
        </a:p>
      </dgm:t>
    </dgm:pt>
    <dgm:pt modelId="{E32AD2D6-1E58-4FEE-98FD-426F10DF6644}" type="sibTrans" cxnId="{FB9B34B6-F05C-4C22-9A3A-C63FBC868445}">
      <dgm:prSet/>
      <dgm:spPr/>
      <dgm:t>
        <a:bodyPr/>
        <a:lstStyle/>
        <a:p>
          <a:endParaRPr lang="en-US"/>
        </a:p>
      </dgm:t>
    </dgm:pt>
    <dgm:pt modelId="{4E055BE2-C87D-429D-A3D9-CC93E9E1ADE6}">
      <dgm:prSet/>
      <dgm:spPr/>
      <dgm:t>
        <a:bodyPr/>
        <a:lstStyle/>
        <a:p>
          <a:pPr algn="just"/>
          <a:r>
            <a:rPr lang="en-US" dirty="0"/>
            <a:t>And promising results can be obtained by using normalized data and data should be MLP trained. This research was based on unsupervised learning.</a:t>
          </a:r>
        </a:p>
      </dgm:t>
    </dgm:pt>
    <dgm:pt modelId="{D0101C51-3BFB-493C-B582-041E9FB34D71}" type="parTrans" cxnId="{2452C273-0642-4CC4-9B03-E7B6CA8ADC54}">
      <dgm:prSet/>
      <dgm:spPr/>
      <dgm:t>
        <a:bodyPr/>
        <a:lstStyle/>
        <a:p>
          <a:endParaRPr lang="en-US"/>
        </a:p>
      </dgm:t>
    </dgm:pt>
    <dgm:pt modelId="{C246437D-8012-4460-BA63-16990147EE8F}" type="sibTrans" cxnId="{2452C273-0642-4CC4-9B03-E7B6CA8ADC54}">
      <dgm:prSet/>
      <dgm:spPr/>
      <dgm:t>
        <a:bodyPr/>
        <a:lstStyle/>
        <a:p>
          <a:endParaRPr lang="en-US"/>
        </a:p>
      </dgm:t>
    </dgm:pt>
    <dgm:pt modelId="{4CFEA010-B465-4F79-837A-9E55AC12B672}">
      <dgm:prSet/>
      <dgm:spPr/>
      <dgm:t>
        <a:bodyPr/>
        <a:lstStyle/>
        <a:p>
          <a:pPr algn="just"/>
          <a:r>
            <a:rPr lang="en-US" dirty="0"/>
            <a:t>The data set for this research was based on real life transactional data by a large European company and personal details in data is kept confidential. Accuracy of the algorithm is around 50%. Significance of this research was to find an algorithm and to reduce the cost measure. The result obtained was by 23% and the algorithm they find was Bayes minimum risk.</a:t>
          </a:r>
        </a:p>
      </dgm:t>
    </dgm:pt>
    <dgm:pt modelId="{F6C266DC-D93D-4AEA-82EE-586059A9BBEB}" type="parTrans" cxnId="{7C526B6D-C152-4FE8-A937-B7DADF9012CE}">
      <dgm:prSet/>
      <dgm:spPr/>
      <dgm:t>
        <a:bodyPr/>
        <a:lstStyle/>
        <a:p>
          <a:endParaRPr lang="en-US"/>
        </a:p>
      </dgm:t>
    </dgm:pt>
    <dgm:pt modelId="{7D4FB811-FF6F-4E4A-AA58-CB2ED4BAC04F}" type="sibTrans" cxnId="{7C526B6D-C152-4FE8-A937-B7DADF9012CE}">
      <dgm:prSet/>
      <dgm:spPr/>
      <dgm:t>
        <a:bodyPr/>
        <a:lstStyle/>
        <a:p>
          <a:endParaRPr lang="en-US"/>
        </a:p>
      </dgm:t>
    </dgm:pt>
    <dgm:pt modelId="{C20723A8-7FDF-47D7-B3FB-D6B8FED59B69}" type="pres">
      <dgm:prSet presAssocID="{87BB08E3-8023-456A-BBDF-5D3DAB262F81}" presName="outerComposite" presStyleCnt="0">
        <dgm:presLayoutVars>
          <dgm:chMax val="5"/>
          <dgm:dir/>
          <dgm:resizeHandles val="exact"/>
        </dgm:presLayoutVars>
      </dgm:prSet>
      <dgm:spPr/>
    </dgm:pt>
    <dgm:pt modelId="{F85026BC-A40C-4034-818E-8E10E43CCF50}" type="pres">
      <dgm:prSet presAssocID="{87BB08E3-8023-456A-BBDF-5D3DAB262F81}" presName="dummyMaxCanvas" presStyleCnt="0">
        <dgm:presLayoutVars/>
      </dgm:prSet>
      <dgm:spPr/>
    </dgm:pt>
    <dgm:pt modelId="{4C34C9BC-400D-407A-B42B-4DD57B052125}" type="pres">
      <dgm:prSet presAssocID="{87BB08E3-8023-456A-BBDF-5D3DAB262F81}" presName="ThreeNodes_1" presStyleLbl="node1" presStyleIdx="0" presStyleCnt="3">
        <dgm:presLayoutVars>
          <dgm:bulletEnabled val="1"/>
        </dgm:presLayoutVars>
      </dgm:prSet>
      <dgm:spPr/>
    </dgm:pt>
    <dgm:pt modelId="{81CEDD31-17D5-4117-B400-722880ED0613}" type="pres">
      <dgm:prSet presAssocID="{87BB08E3-8023-456A-BBDF-5D3DAB262F81}" presName="ThreeNodes_2" presStyleLbl="node1" presStyleIdx="1" presStyleCnt="3">
        <dgm:presLayoutVars>
          <dgm:bulletEnabled val="1"/>
        </dgm:presLayoutVars>
      </dgm:prSet>
      <dgm:spPr/>
    </dgm:pt>
    <dgm:pt modelId="{BE8CEDBE-C86F-4B94-A8C2-E9C4A1F38BBE}" type="pres">
      <dgm:prSet presAssocID="{87BB08E3-8023-456A-BBDF-5D3DAB262F81}" presName="ThreeNodes_3" presStyleLbl="node1" presStyleIdx="2" presStyleCnt="3">
        <dgm:presLayoutVars>
          <dgm:bulletEnabled val="1"/>
        </dgm:presLayoutVars>
      </dgm:prSet>
      <dgm:spPr/>
    </dgm:pt>
    <dgm:pt modelId="{E24E5A38-F511-40A1-A378-183EAFC07E8E}" type="pres">
      <dgm:prSet presAssocID="{87BB08E3-8023-456A-BBDF-5D3DAB262F81}" presName="ThreeConn_1-2" presStyleLbl="fgAccFollowNode1" presStyleIdx="0" presStyleCnt="2">
        <dgm:presLayoutVars>
          <dgm:bulletEnabled val="1"/>
        </dgm:presLayoutVars>
      </dgm:prSet>
      <dgm:spPr/>
    </dgm:pt>
    <dgm:pt modelId="{947449E8-7D59-460E-B4A8-F89E5AF25263}" type="pres">
      <dgm:prSet presAssocID="{87BB08E3-8023-456A-BBDF-5D3DAB262F81}" presName="ThreeConn_2-3" presStyleLbl="fgAccFollowNode1" presStyleIdx="1" presStyleCnt="2">
        <dgm:presLayoutVars>
          <dgm:bulletEnabled val="1"/>
        </dgm:presLayoutVars>
      </dgm:prSet>
      <dgm:spPr/>
    </dgm:pt>
    <dgm:pt modelId="{908F0842-4C6A-4806-BCD9-9E1DD6FD63F1}" type="pres">
      <dgm:prSet presAssocID="{87BB08E3-8023-456A-BBDF-5D3DAB262F81}" presName="ThreeNodes_1_text" presStyleLbl="node1" presStyleIdx="2" presStyleCnt="3">
        <dgm:presLayoutVars>
          <dgm:bulletEnabled val="1"/>
        </dgm:presLayoutVars>
      </dgm:prSet>
      <dgm:spPr/>
    </dgm:pt>
    <dgm:pt modelId="{D5C2C908-3774-4F34-A514-CA580439A376}" type="pres">
      <dgm:prSet presAssocID="{87BB08E3-8023-456A-BBDF-5D3DAB262F81}" presName="ThreeNodes_2_text" presStyleLbl="node1" presStyleIdx="2" presStyleCnt="3">
        <dgm:presLayoutVars>
          <dgm:bulletEnabled val="1"/>
        </dgm:presLayoutVars>
      </dgm:prSet>
      <dgm:spPr/>
    </dgm:pt>
    <dgm:pt modelId="{ADFB2BDC-867E-4A4E-A967-77919B686B49}" type="pres">
      <dgm:prSet presAssocID="{87BB08E3-8023-456A-BBDF-5D3DAB262F81}" presName="ThreeNodes_3_text" presStyleLbl="node1" presStyleIdx="2" presStyleCnt="3">
        <dgm:presLayoutVars>
          <dgm:bulletEnabled val="1"/>
        </dgm:presLayoutVars>
      </dgm:prSet>
      <dgm:spPr/>
    </dgm:pt>
  </dgm:ptLst>
  <dgm:cxnLst>
    <dgm:cxn modelId="{BC432938-24F6-4782-B38B-7A36AF149F8B}" type="presOf" srcId="{D2F70906-DD07-4E55-8A0D-C554FEB0FBAF}" destId="{908F0842-4C6A-4806-BCD9-9E1DD6FD63F1}" srcOrd="1" destOrd="0" presId="urn:microsoft.com/office/officeart/2005/8/layout/vProcess5"/>
    <dgm:cxn modelId="{15D72066-4AEC-4709-B43F-E33C619109C0}" type="presOf" srcId="{E32AD2D6-1E58-4FEE-98FD-426F10DF6644}" destId="{E24E5A38-F511-40A1-A378-183EAFC07E8E}" srcOrd="0" destOrd="0" presId="urn:microsoft.com/office/officeart/2005/8/layout/vProcess5"/>
    <dgm:cxn modelId="{7C526B6D-C152-4FE8-A937-B7DADF9012CE}" srcId="{87BB08E3-8023-456A-BBDF-5D3DAB262F81}" destId="{4CFEA010-B465-4F79-837A-9E55AC12B672}" srcOrd="2" destOrd="0" parTransId="{F6C266DC-D93D-4AEA-82EE-586059A9BBEB}" sibTransId="{7D4FB811-FF6F-4E4A-AA58-CB2ED4BAC04F}"/>
    <dgm:cxn modelId="{2452C273-0642-4CC4-9B03-E7B6CA8ADC54}" srcId="{87BB08E3-8023-456A-BBDF-5D3DAB262F81}" destId="{4E055BE2-C87D-429D-A3D9-CC93E9E1ADE6}" srcOrd="1" destOrd="0" parTransId="{D0101C51-3BFB-493C-B582-041E9FB34D71}" sibTransId="{C246437D-8012-4460-BA63-16990147EE8F}"/>
    <dgm:cxn modelId="{0C789D77-54B5-42A5-A00B-8A3BD0BDDA48}" type="presOf" srcId="{D2F70906-DD07-4E55-8A0D-C554FEB0FBAF}" destId="{4C34C9BC-400D-407A-B42B-4DD57B052125}" srcOrd="0" destOrd="0" presId="urn:microsoft.com/office/officeart/2005/8/layout/vProcess5"/>
    <dgm:cxn modelId="{0245F785-BF56-4549-9711-499D2D95E585}" type="presOf" srcId="{4CFEA010-B465-4F79-837A-9E55AC12B672}" destId="{BE8CEDBE-C86F-4B94-A8C2-E9C4A1F38BBE}" srcOrd="0" destOrd="0" presId="urn:microsoft.com/office/officeart/2005/8/layout/vProcess5"/>
    <dgm:cxn modelId="{DDE64394-3739-405F-B2A1-A8B77DD0F072}" type="presOf" srcId="{4E055BE2-C87D-429D-A3D9-CC93E9E1ADE6}" destId="{81CEDD31-17D5-4117-B400-722880ED0613}" srcOrd="0" destOrd="0" presId="urn:microsoft.com/office/officeart/2005/8/layout/vProcess5"/>
    <dgm:cxn modelId="{FA35979D-607E-4EB4-9ECB-911247415F4F}" type="presOf" srcId="{4CFEA010-B465-4F79-837A-9E55AC12B672}" destId="{ADFB2BDC-867E-4A4E-A967-77919B686B49}" srcOrd="1" destOrd="0" presId="urn:microsoft.com/office/officeart/2005/8/layout/vProcess5"/>
    <dgm:cxn modelId="{0083BF9D-8B01-4BE1-8319-C3E6A2E57115}" type="presOf" srcId="{87BB08E3-8023-456A-BBDF-5D3DAB262F81}" destId="{C20723A8-7FDF-47D7-B3FB-D6B8FED59B69}" srcOrd="0" destOrd="0" presId="urn:microsoft.com/office/officeart/2005/8/layout/vProcess5"/>
    <dgm:cxn modelId="{FB9B34B6-F05C-4C22-9A3A-C63FBC868445}" srcId="{87BB08E3-8023-456A-BBDF-5D3DAB262F81}" destId="{D2F70906-DD07-4E55-8A0D-C554FEB0FBAF}" srcOrd="0" destOrd="0" parTransId="{FFEBE999-CE6C-4DCF-9A9E-93B1F1CBE02E}" sibTransId="{E32AD2D6-1E58-4FEE-98FD-426F10DF6644}"/>
    <dgm:cxn modelId="{2C3853BD-59C5-4468-97D7-609A7BD9A729}" type="presOf" srcId="{C246437D-8012-4460-BA63-16990147EE8F}" destId="{947449E8-7D59-460E-B4A8-F89E5AF25263}" srcOrd="0" destOrd="0" presId="urn:microsoft.com/office/officeart/2005/8/layout/vProcess5"/>
    <dgm:cxn modelId="{2ABCA0FD-B3CF-4E85-8B1D-C5FE6C2DE3D3}" type="presOf" srcId="{4E055BE2-C87D-429D-A3D9-CC93E9E1ADE6}" destId="{D5C2C908-3774-4F34-A514-CA580439A376}" srcOrd="1" destOrd="0" presId="urn:microsoft.com/office/officeart/2005/8/layout/vProcess5"/>
    <dgm:cxn modelId="{6A2A743E-3128-42DB-86F2-A8FE795E105F}" type="presParOf" srcId="{C20723A8-7FDF-47D7-B3FB-D6B8FED59B69}" destId="{F85026BC-A40C-4034-818E-8E10E43CCF50}" srcOrd="0" destOrd="0" presId="urn:microsoft.com/office/officeart/2005/8/layout/vProcess5"/>
    <dgm:cxn modelId="{5BC4791C-118B-4CA8-9594-9CB3EA82C06B}" type="presParOf" srcId="{C20723A8-7FDF-47D7-B3FB-D6B8FED59B69}" destId="{4C34C9BC-400D-407A-B42B-4DD57B052125}" srcOrd="1" destOrd="0" presId="urn:microsoft.com/office/officeart/2005/8/layout/vProcess5"/>
    <dgm:cxn modelId="{E763C73C-4F74-4DF3-820E-B2119479B85E}" type="presParOf" srcId="{C20723A8-7FDF-47D7-B3FB-D6B8FED59B69}" destId="{81CEDD31-17D5-4117-B400-722880ED0613}" srcOrd="2" destOrd="0" presId="urn:microsoft.com/office/officeart/2005/8/layout/vProcess5"/>
    <dgm:cxn modelId="{6CFF7222-1D6D-4A42-9A79-509D45A91AD9}" type="presParOf" srcId="{C20723A8-7FDF-47D7-B3FB-D6B8FED59B69}" destId="{BE8CEDBE-C86F-4B94-A8C2-E9C4A1F38BBE}" srcOrd="3" destOrd="0" presId="urn:microsoft.com/office/officeart/2005/8/layout/vProcess5"/>
    <dgm:cxn modelId="{B2A7095D-AC8C-4538-8291-56EB07B2B738}" type="presParOf" srcId="{C20723A8-7FDF-47D7-B3FB-D6B8FED59B69}" destId="{E24E5A38-F511-40A1-A378-183EAFC07E8E}" srcOrd="4" destOrd="0" presId="urn:microsoft.com/office/officeart/2005/8/layout/vProcess5"/>
    <dgm:cxn modelId="{131D6660-15E2-4F68-8716-F1E911DB71F1}" type="presParOf" srcId="{C20723A8-7FDF-47D7-B3FB-D6B8FED59B69}" destId="{947449E8-7D59-460E-B4A8-F89E5AF25263}" srcOrd="5" destOrd="0" presId="urn:microsoft.com/office/officeart/2005/8/layout/vProcess5"/>
    <dgm:cxn modelId="{52D32B41-A04F-4D16-8E73-4FDEE36873D7}" type="presParOf" srcId="{C20723A8-7FDF-47D7-B3FB-D6B8FED59B69}" destId="{908F0842-4C6A-4806-BCD9-9E1DD6FD63F1}" srcOrd="6" destOrd="0" presId="urn:microsoft.com/office/officeart/2005/8/layout/vProcess5"/>
    <dgm:cxn modelId="{DDC900C9-235C-40AD-A2A6-61853E8C617E}" type="presParOf" srcId="{C20723A8-7FDF-47D7-B3FB-D6B8FED59B69}" destId="{D5C2C908-3774-4F34-A514-CA580439A376}" srcOrd="7" destOrd="0" presId="urn:microsoft.com/office/officeart/2005/8/layout/vProcess5"/>
    <dgm:cxn modelId="{9F1FA203-C03E-4614-ACCB-F338E9D4A191}" type="presParOf" srcId="{C20723A8-7FDF-47D7-B3FB-D6B8FED59B69}" destId="{ADFB2BDC-867E-4A4E-A967-77919B686B4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435001-5F95-47F7-A70D-F8035A3E2A5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7D1B989-A0D6-4194-90D5-95E1DAEE0052}">
      <dgm:prSet/>
      <dgm:spPr/>
      <dgm:t>
        <a:bodyPr/>
        <a:lstStyle/>
        <a:p>
          <a:pPr algn="just"/>
          <a:r>
            <a:rPr lang="en-US" dirty="0"/>
            <a:t>In proposed System, we are applying Random Forest algorithm, Bernoulli Naive Bayes Model and Logistic Regression algorithm for classification of the credit card dataset. </a:t>
          </a:r>
        </a:p>
      </dgm:t>
    </dgm:pt>
    <dgm:pt modelId="{8017B9C2-47A1-4069-BDC0-0AB0F6C0A3A7}" type="parTrans" cxnId="{80439B22-B485-408D-9871-B9B0E6892F97}">
      <dgm:prSet/>
      <dgm:spPr/>
      <dgm:t>
        <a:bodyPr/>
        <a:lstStyle/>
        <a:p>
          <a:endParaRPr lang="en-US"/>
        </a:p>
      </dgm:t>
    </dgm:pt>
    <dgm:pt modelId="{D76DE3E5-19E2-4BA1-BD1E-0861870FF1A0}" type="sibTrans" cxnId="{80439B22-B485-408D-9871-B9B0E6892F97}">
      <dgm:prSet/>
      <dgm:spPr/>
      <dgm:t>
        <a:bodyPr/>
        <a:lstStyle/>
        <a:p>
          <a:endParaRPr lang="en-US"/>
        </a:p>
      </dgm:t>
    </dgm:pt>
    <dgm:pt modelId="{CC50DA93-D792-40BA-94D4-B962B0E384F3}">
      <dgm:prSet/>
      <dgm:spPr/>
      <dgm:t>
        <a:bodyPr/>
        <a:lstStyle/>
        <a:p>
          <a:pPr algn="just"/>
          <a:r>
            <a:rPr lang="en-US" dirty="0"/>
            <a:t>A subset of the training set is sampled randomly so that to train each individual tree and then a decision tree is built, each node then splits on a feature selected from a random subset of the full feature set.</a:t>
          </a:r>
        </a:p>
      </dgm:t>
    </dgm:pt>
    <dgm:pt modelId="{B89F7C3C-9991-4750-B559-1924EA84E136}" type="parTrans" cxnId="{C8F5133E-F87E-4DA6-B038-B236CAF97D17}">
      <dgm:prSet/>
      <dgm:spPr/>
      <dgm:t>
        <a:bodyPr/>
        <a:lstStyle/>
        <a:p>
          <a:endParaRPr lang="en-US"/>
        </a:p>
      </dgm:t>
    </dgm:pt>
    <dgm:pt modelId="{01DD356F-8859-4580-8441-78613B5903B8}" type="sibTrans" cxnId="{C8F5133E-F87E-4DA6-B038-B236CAF97D17}">
      <dgm:prSet/>
      <dgm:spPr/>
      <dgm:t>
        <a:bodyPr/>
        <a:lstStyle/>
        <a:p>
          <a:endParaRPr lang="en-US"/>
        </a:p>
      </dgm:t>
    </dgm:pt>
    <dgm:pt modelId="{141DC3C4-2207-4512-96AF-18EA727C75DF}">
      <dgm:prSet/>
      <dgm:spPr/>
      <dgm:t>
        <a:bodyPr/>
        <a:lstStyle/>
        <a:p>
          <a:pPr algn="just"/>
          <a:r>
            <a:rPr lang="en-US" dirty="0"/>
            <a:t>We propose a Machine learning model to detect fraudulent credit card activities in online financial transactions. Analyzing fake transactions manually is impracticable due to vast amounts of data and its complexity. However, adequately given informative features, could make it is possible using Machine Learning. To classify fraudulent and legitimate credit card transaction by supervised learning Algorithm such as Logistic Regression.</a:t>
          </a:r>
        </a:p>
      </dgm:t>
    </dgm:pt>
    <dgm:pt modelId="{45304544-00EC-48F3-BB21-E2726FA917EE}" type="parTrans" cxnId="{27B7DEEF-0B34-4538-8B6C-41269386DCD4}">
      <dgm:prSet/>
      <dgm:spPr/>
      <dgm:t>
        <a:bodyPr/>
        <a:lstStyle/>
        <a:p>
          <a:endParaRPr lang="en-US"/>
        </a:p>
      </dgm:t>
    </dgm:pt>
    <dgm:pt modelId="{3AADF200-D606-4529-A664-D135425AA9BE}" type="sibTrans" cxnId="{27B7DEEF-0B34-4538-8B6C-41269386DCD4}">
      <dgm:prSet/>
      <dgm:spPr/>
      <dgm:t>
        <a:bodyPr/>
        <a:lstStyle/>
        <a:p>
          <a:endParaRPr lang="en-US"/>
        </a:p>
      </dgm:t>
    </dgm:pt>
    <dgm:pt modelId="{07D1A724-7A6D-44FD-99D1-0B9A63E851F7}">
      <dgm:prSet/>
      <dgm:spPr/>
      <dgm:t>
        <a:bodyPr/>
        <a:lstStyle/>
        <a:p>
          <a:pPr algn="just"/>
          <a:r>
            <a:rPr lang="en-US" dirty="0"/>
            <a:t>The 'amount' feature is the transaction amount. Feature 'class' is the target class for the binary classification, and it takes value 1 for positive case (fraud) and 0 for negative case (not fraud).</a:t>
          </a:r>
        </a:p>
      </dgm:t>
    </dgm:pt>
    <dgm:pt modelId="{1E27D473-165E-4808-B9EE-CBF02B9FD8B2}" type="parTrans" cxnId="{B3DDCF9A-7272-4A23-9F90-09597255D29E}">
      <dgm:prSet/>
      <dgm:spPr/>
      <dgm:t>
        <a:bodyPr/>
        <a:lstStyle/>
        <a:p>
          <a:endParaRPr lang="en-US"/>
        </a:p>
      </dgm:t>
    </dgm:pt>
    <dgm:pt modelId="{D6458F1A-3AA6-4F9C-8845-458A04A42405}" type="sibTrans" cxnId="{B3DDCF9A-7272-4A23-9F90-09597255D29E}">
      <dgm:prSet/>
      <dgm:spPr/>
      <dgm:t>
        <a:bodyPr/>
        <a:lstStyle/>
        <a:p>
          <a:endParaRPr lang="en-US"/>
        </a:p>
      </dgm:t>
    </dgm:pt>
    <dgm:pt modelId="{CC02A0DA-9355-47DF-A2BA-14DF90A45A3E}" type="pres">
      <dgm:prSet presAssocID="{28435001-5F95-47F7-A70D-F8035A3E2A51}" presName="linear" presStyleCnt="0">
        <dgm:presLayoutVars>
          <dgm:animLvl val="lvl"/>
          <dgm:resizeHandles val="exact"/>
        </dgm:presLayoutVars>
      </dgm:prSet>
      <dgm:spPr/>
    </dgm:pt>
    <dgm:pt modelId="{48B67DA9-B969-4ED4-A1C6-55250BC14669}" type="pres">
      <dgm:prSet presAssocID="{97D1B989-A0D6-4194-90D5-95E1DAEE0052}" presName="parentText" presStyleLbl="node1" presStyleIdx="0" presStyleCnt="4">
        <dgm:presLayoutVars>
          <dgm:chMax val="0"/>
          <dgm:bulletEnabled val="1"/>
        </dgm:presLayoutVars>
      </dgm:prSet>
      <dgm:spPr/>
    </dgm:pt>
    <dgm:pt modelId="{C07FF39B-9BEF-442C-9F13-C6934CE10709}" type="pres">
      <dgm:prSet presAssocID="{D76DE3E5-19E2-4BA1-BD1E-0861870FF1A0}" presName="spacer" presStyleCnt="0"/>
      <dgm:spPr/>
    </dgm:pt>
    <dgm:pt modelId="{BE8B1572-C3B9-44DA-A65C-87DED1504ADB}" type="pres">
      <dgm:prSet presAssocID="{CC50DA93-D792-40BA-94D4-B962B0E384F3}" presName="parentText" presStyleLbl="node1" presStyleIdx="1" presStyleCnt="4">
        <dgm:presLayoutVars>
          <dgm:chMax val="0"/>
          <dgm:bulletEnabled val="1"/>
        </dgm:presLayoutVars>
      </dgm:prSet>
      <dgm:spPr/>
    </dgm:pt>
    <dgm:pt modelId="{A9CA8FED-90A5-4FB9-97DE-A1AF2BC72B1B}" type="pres">
      <dgm:prSet presAssocID="{01DD356F-8859-4580-8441-78613B5903B8}" presName="spacer" presStyleCnt="0"/>
      <dgm:spPr/>
    </dgm:pt>
    <dgm:pt modelId="{68AC6D74-575F-4C8D-8AD1-EFBEBCB5CAE7}" type="pres">
      <dgm:prSet presAssocID="{141DC3C4-2207-4512-96AF-18EA727C75DF}" presName="parentText" presStyleLbl="node1" presStyleIdx="2" presStyleCnt="4">
        <dgm:presLayoutVars>
          <dgm:chMax val="0"/>
          <dgm:bulletEnabled val="1"/>
        </dgm:presLayoutVars>
      </dgm:prSet>
      <dgm:spPr/>
    </dgm:pt>
    <dgm:pt modelId="{19A91ED1-F908-4C72-BB00-5C410F8AD372}" type="pres">
      <dgm:prSet presAssocID="{3AADF200-D606-4529-A664-D135425AA9BE}" presName="spacer" presStyleCnt="0"/>
      <dgm:spPr/>
    </dgm:pt>
    <dgm:pt modelId="{147E20EA-834C-45B6-934F-4DF66765B97D}" type="pres">
      <dgm:prSet presAssocID="{07D1A724-7A6D-44FD-99D1-0B9A63E851F7}" presName="parentText" presStyleLbl="node1" presStyleIdx="3" presStyleCnt="4">
        <dgm:presLayoutVars>
          <dgm:chMax val="0"/>
          <dgm:bulletEnabled val="1"/>
        </dgm:presLayoutVars>
      </dgm:prSet>
      <dgm:spPr/>
    </dgm:pt>
  </dgm:ptLst>
  <dgm:cxnLst>
    <dgm:cxn modelId="{FBEE9110-D9FD-46AD-974F-E1471A9E2610}" type="presOf" srcId="{07D1A724-7A6D-44FD-99D1-0B9A63E851F7}" destId="{147E20EA-834C-45B6-934F-4DF66765B97D}" srcOrd="0" destOrd="0" presId="urn:microsoft.com/office/officeart/2005/8/layout/vList2"/>
    <dgm:cxn modelId="{80439B22-B485-408D-9871-B9B0E6892F97}" srcId="{28435001-5F95-47F7-A70D-F8035A3E2A51}" destId="{97D1B989-A0D6-4194-90D5-95E1DAEE0052}" srcOrd="0" destOrd="0" parTransId="{8017B9C2-47A1-4069-BDC0-0AB0F6C0A3A7}" sibTransId="{D76DE3E5-19E2-4BA1-BD1E-0861870FF1A0}"/>
    <dgm:cxn modelId="{855FC623-E0A0-4667-A163-0695F56A0714}" type="presOf" srcId="{28435001-5F95-47F7-A70D-F8035A3E2A51}" destId="{CC02A0DA-9355-47DF-A2BA-14DF90A45A3E}" srcOrd="0" destOrd="0" presId="urn:microsoft.com/office/officeart/2005/8/layout/vList2"/>
    <dgm:cxn modelId="{789E002F-99E6-4D29-BBDA-BDD118D66227}" type="presOf" srcId="{97D1B989-A0D6-4194-90D5-95E1DAEE0052}" destId="{48B67DA9-B969-4ED4-A1C6-55250BC14669}" srcOrd="0" destOrd="0" presId="urn:microsoft.com/office/officeart/2005/8/layout/vList2"/>
    <dgm:cxn modelId="{96D9F231-0457-4EA0-A8E0-C0A22A16D75C}" type="presOf" srcId="{CC50DA93-D792-40BA-94D4-B962B0E384F3}" destId="{BE8B1572-C3B9-44DA-A65C-87DED1504ADB}" srcOrd="0" destOrd="0" presId="urn:microsoft.com/office/officeart/2005/8/layout/vList2"/>
    <dgm:cxn modelId="{C8F5133E-F87E-4DA6-B038-B236CAF97D17}" srcId="{28435001-5F95-47F7-A70D-F8035A3E2A51}" destId="{CC50DA93-D792-40BA-94D4-B962B0E384F3}" srcOrd="1" destOrd="0" parTransId="{B89F7C3C-9991-4750-B559-1924EA84E136}" sibTransId="{01DD356F-8859-4580-8441-78613B5903B8}"/>
    <dgm:cxn modelId="{4B55B949-0162-485F-97F1-DFA1D565B9E5}" type="presOf" srcId="{141DC3C4-2207-4512-96AF-18EA727C75DF}" destId="{68AC6D74-575F-4C8D-8AD1-EFBEBCB5CAE7}" srcOrd="0" destOrd="0" presId="urn:microsoft.com/office/officeart/2005/8/layout/vList2"/>
    <dgm:cxn modelId="{B3DDCF9A-7272-4A23-9F90-09597255D29E}" srcId="{28435001-5F95-47F7-A70D-F8035A3E2A51}" destId="{07D1A724-7A6D-44FD-99D1-0B9A63E851F7}" srcOrd="3" destOrd="0" parTransId="{1E27D473-165E-4808-B9EE-CBF02B9FD8B2}" sibTransId="{D6458F1A-3AA6-4F9C-8845-458A04A42405}"/>
    <dgm:cxn modelId="{27B7DEEF-0B34-4538-8B6C-41269386DCD4}" srcId="{28435001-5F95-47F7-A70D-F8035A3E2A51}" destId="{141DC3C4-2207-4512-96AF-18EA727C75DF}" srcOrd="2" destOrd="0" parTransId="{45304544-00EC-48F3-BB21-E2726FA917EE}" sibTransId="{3AADF200-D606-4529-A664-D135425AA9BE}"/>
    <dgm:cxn modelId="{89333073-81EE-452F-BE75-543A00CD6E73}" type="presParOf" srcId="{CC02A0DA-9355-47DF-A2BA-14DF90A45A3E}" destId="{48B67DA9-B969-4ED4-A1C6-55250BC14669}" srcOrd="0" destOrd="0" presId="urn:microsoft.com/office/officeart/2005/8/layout/vList2"/>
    <dgm:cxn modelId="{CBD780D6-80F2-4AF4-A882-3476C8585137}" type="presParOf" srcId="{CC02A0DA-9355-47DF-A2BA-14DF90A45A3E}" destId="{C07FF39B-9BEF-442C-9F13-C6934CE10709}" srcOrd="1" destOrd="0" presId="urn:microsoft.com/office/officeart/2005/8/layout/vList2"/>
    <dgm:cxn modelId="{B92C3C15-B122-4543-A30F-397E577916CE}" type="presParOf" srcId="{CC02A0DA-9355-47DF-A2BA-14DF90A45A3E}" destId="{BE8B1572-C3B9-44DA-A65C-87DED1504ADB}" srcOrd="2" destOrd="0" presId="urn:microsoft.com/office/officeart/2005/8/layout/vList2"/>
    <dgm:cxn modelId="{EDB59988-B55B-4995-85DD-0EE32D64970B}" type="presParOf" srcId="{CC02A0DA-9355-47DF-A2BA-14DF90A45A3E}" destId="{A9CA8FED-90A5-4FB9-97DE-A1AF2BC72B1B}" srcOrd="3" destOrd="0" presId="urn:microsoft.com/office/officeart/2005/8/layout/vList2"/>
    <dgm:cxn modelId="{3CE30E38-52D3-4A7C-A5B2-88A8901197AE}" type="presParOf" srcId="{CC02A0DA-9355-47DF-A2BA-14DF90A45A3E}" destId="{68AC6D74-575F-4C8D-8AD1-EFBEBCB5CAE7}" srcOrd="4" destOrd="0" presId="urn:microsoft.com/office/officeart/2005/8/layout/vList2"/>
    <dgm:cxn modelId="{25F27C62-A79E-4BF8-8F29-DBFC18A78B21}" type="presParOf" srcId="{CC02A0DA-9355-47DF-A2BA-14DF90A45A3E}" destId="{19A91ED1-F908-4C72-BB00-5C410F8AD372}" srcOrd="5" destOrd="0" presId="urn:microsoft.com/office/officeart/2005/8/layout/vList2"/>
    <dgm:cxn modelId="{A0E4FAA1-1C96-40CE-898B-CCE99D924190}" type="presParOf" srcId="{CC02A0DA-9355-47DF-A2BA-14DF90A45A3E}" destId="{147E20EA-834C-45B6-934F-4DF66765B97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FF7EF5-9A2E-4E8C-B84C-BB063427D16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509FFD-FF8E-4F16-98A0-D050D8A3D931}">
      <dgm:prSet/>
      <dgm:spPr/>
      <dgm:t>
        <a:bodyPr/>
        <a:lstStyle/>
        <a:p>
          <a:r>
            <a:rPr lang="en-IN" b="1"/>
            <a:t>Pre-processed Data</a:t>
          </a:r>
          <a:r>
            <a:rPr lang="en-IN"/>
            <a:t>: </a:t>
          </a:r>
          <a:r>
            <a:rPr lang="en-US"/>
            <a:t>Data Preprocessing is a technique that is used to convert the raw data into a clean data set. In other words, whenever the data is gathered from different sources it is collected in raw format which is not feasible for the analysis. Therefore, certain steps are executed to convert the data into a small clean data set. </a:t>
          </a:r>
        </a:p>
      </dgm:t>
    </dgm:pt>
    <dgm:pt modelId="{24A92F89-658F-42E2-9543-07DBC5AAA5F1}" type="parTrans" cxnId="{838284D3-9628-4E22-9515-C3EC775490C9}">
      <dgm:prSet/>
      <dgm:spPr/>
      <dgm:t>
        <a:bodyPr/>
        <a:lstStyle/>
        <a:p>
          <a:endParaRPr lang="en-US"/>
        </a:p>
      </dgm:t>
    </dgm:pt>
    <dgm:pt modelId="{CE818C64-078B-42B7-9F8B-5E72729C56A6}" type="sibTrans" cxnId="{838284D3-9628-4E22-9515-C3EC775490C9}">
      <dgm:prSet/>
      <dgm:spPr/>
      <dgm:t>
        <a:bodyPr/>
        <a:lstStyle/>
        <a:p>
          <a:endParaRPr lang="en-US"/>
        </a:p>
      </dgm:t>
    </dgm:pt>
    <dgm:pt modelId="{6CFEF06B-EC94-4424-B535-1B69312064C1}">
      <dgm:prSet/>
      <dgm:spPr/>
      <dgm:t>
        <a:bodyPr/>
        <a:lstStyle/>
        <a:p>
          <a:r>
            <a:rPr lang="en-IN" b="1"/>
            <a:t>Training and Testing Data</a:t>
          </a:r>
          <a:r>
            <a:rPr lang="en-IN"/>
            <a:t>: </a:t>
          </a:r>
          <a:r>
            <a:rPr lang="en-US"/>
            <a:t>The data we use is usually split into training data and test data. The training set contains a known output, and the model learns on this data to be generalized to other data later on. We have the test dataset (or subset) to test our model’s prediction on this subset.</a:t>
          </a:r>
        </a:p>
      </dgm:t>
    </dgm:pt>
    <dgm:pt modelId="{D501FC47-12F5-4663-BBA4-4480DB7D033F}" type="parTrans" cxnId="{08FD3455-318B-46A0-A2CA-0BF2A113D00D}">
      <dgm:prSet/>
      <dgm:spPr/>
      <dgm:t>
        <a:bodyPr/>
        <a:lstStyle/>
        <a:p>
          <a:endParaRPr lang="en-US"/>
        </a:p>
      </dgm:t>
    </dgm:pt>
    <dgm:pt modelId="{AEE4EB93-91D9-4031-83D0-6ED331BB2F21}" type="sibTrans" cxnId="{08FD3455-318B-46A0-A2CA-0BF2A113D00D}">
      <dgm:prSet/>
      <dgm:spPr/>
      <dgm:t>
        <a:bodyPr/>
        <a:lstStyle/>
        <a:p>
          <a:endParaRPr lang="en-US"/>
        </a:p>
      </dgm:t>
    </dgm:pt>
    <dgm:pt modelId="{9C1EED0D-BCFB-4C25-A267-32F8E13B35C3}">
      <dgm:prSet/>
      <dgm:spPr/>
      <dgm:t>
        <a:bodyPr/>
        <a:lstStyle/>
        <a:p>
          <a:r>
            <a:rPr lang="en-IN" b="1"/>
            <a:t>Model Creation</a:t>
          </a:r>
          <a:r>
            <a:rPr lang="en-IN"/>
            <a:t>: </a:t>
          </a:r>
          <a:r>
            <a:rPr lang="en-US"/>
            <a:t>The process of training an ML model involves providing an ML algorithm (that is, the learning algorithm) with training data to learn from. The learning algorithm finds patterns in the training data that map the input data attributes to the target (the answer that you want to predict), and it outputs an ML model that captures these patterns.</a:t>
          </a:r>
        </a:p>
      </dgm:t>
    </dgm:pt>
    <dgm:pt modelId="{F630B5EC-5EF7-4E30-8115-9AB0B46B6D29}" type="parTrans" cxnId="{EC4C2D42-51E9-448A-90C6-2D1270E6C792}">
      <dgm:prSet/>
      <dgm:spPr/>
      <dgm:t>
        <a:bodyPr/>
        <a:lstStyle/>
        <a:p>
          <a:endParaRPr lang="en-US"/>
        </a:p>
      </dgm:t>
    </dgm:pt>
    <dgm:pt modelId="{F6E91304-5BDF-42AE-AEC2-280CA9455B3B}" type="sibTrans" cxnId="{EC4C2D42-51E9-448A-90C6-2D1270E6C792}">
      <dgm:prSet/>
      <dgm:spPr/>
      <dgm:t>
        <a:bodyPr/>
        <a:lstStyle/>
        <a:p>
          <a:endParaRPr lang="en-US"/>
        </a:p>
      </dgm:t>
    </dgm:pt>
    <dgm:pt modelId="{822471DF-EDC1-4CD0-8496-3505B056ECB9}" type="pres">
      <dgm:prSet presAssocID="{7EFF7EF5-9A2E-4E8C-B84C-BB063427D162}" presName="linear" presStyleCnt="0">
        <dgm:presLayoutVars>
          <dgm:animLvl val="lvl"/>
          <dgm:resizeHandles val="exact"/>
        </dgm:presLayoutVars>
      </dgm:prSet>
      <dgm:spPr/>
    </dgm:pt>
    <dgm:pt modelId="{C8D948C2-CCE4-4928-906E-C085A59E2084}" type="pres">
      <dgm:prSet presAssocID="{4E509FFD-FF8E-4F16-98A0-D050D8A3D931}" presName="parentText" presStyleLbl="node1" presStyleIdx="0" presStyleCnt="3">
        <dgm:presLayoutVars>
          <dgm:chMax val="0"/>
          <dgm:bulletEnabled val="1"/>
        </dgm:presLayoutVars>
      </dgm:prSet>
      <dgm:spPr/>
    </dgm:pt>
    <dgm:pt modelId="{134133C9-4209-4238-802A-08E0227CFB3F}" type="pres">
      <dgm:prSet presAssocID="{CE818C64-078B-42B7-9F8B-5E72729C56A6}" presName="spacer" presStyleCnt="0"/>
      <dgm:spPr/>
    </dgm:pt>
    <dgm:pt modelId="{B91CFB04-2C8C-4794-9B6F-8E583809ED94}" type="pres">
      <dgm:prSet presAssocID="{6CFEF06B-EC94-4424-B535-1B69312064C1}" presName="parentText" presStyleLbl="node1" presStyleIdx="1" presStyleCnt="3">
        <dgm:presLayoutVars>
          <dgm:chMax val="0"/>
          <dgm:bulletEnabled val="1"/>
        </dgm:presLayoutVars>
      </dgm:prSet>
      <dgm:spPr/>
    </dgm:pt>
    <dgm:pt modelId="{E6CE9955-7241-4823-9E63-3E37A81C63D1}" type="pres">
      <dgm:prSet presAssocID="{AEE4EB93-91D9-4031-83D0-6ED331BB2F21}" presName="spacer" presStyleCnt="0"/>
      <dgm:spPr/>
    </dgm:pt>
    <dgm:pt modelId="{979CBEA4-6462-4AD7-B508-658976F4F98D}" type="pres">
      <dgm:prSet presAssocID="{9C1EED0D-BCFB-4C25-A267-32F8E13B35C3}" presName="parentText" presStyleLbl="node1" presStyleIdx="2" presStyleCnt="3">
        <dgm:presLayoutVars>
          <dgm:chMax val="0"/>
          <dgm:bulletEnabled val="1"/>
        </dgm:presLayoutVars>
      </dgm:prSet>
      <dgm:spPr/>
    </dgm:pt>
  </dgm:ptLst>
  <dgm:cxnLst>
    <dgm:cxn modelId="{EC4C2D42-51E9-448A-90C6-2D1270E6C792}" srcId="{7EFF7EF5-9A2E-4E8C-B84C-BB063427D162}" destId="{9C1EED0D-BCFB-4C25-A267-32F8E13B35C3}" srcOrd="2" destOrd="0" parTransId="{F630B5EC-5EF7-4E30-8115-9AB0B46B6D29}" sibTransId="{F6E91304-5BDF-42AE-AEC2-280CA9455B3B}"/>
    <dgm:cxn modelId="{08FD3455-318B-46A0-A2CA-0BF2A113D00D}" srcId="{7EFF7EF5-9A2E-4E8C-B84C-BB063427D162}" destId="{6CFEF06B-EC94-4424-B535-1B69312064C1}" srcOrd="1" destOrd="0" parTransId="{D501FC47-12F5-4663-BBA4-4480DB7D033F}" sibTransId="{AEE4EB93-91D9-4031-83D0-6ED331BB2F21}"/>
    <dgm:cxn modelId="{46AE6975-F408-4D02-898B-FEC1BD418FF5}" type="presOf" srcId="{9C1EED0D-BCFB-4C25-A267-32F8E13B35C3}" destId="{979CBEA4-6462-4AD7-B508-658976F4F98D}" srcOrd="0" destOrd="0" presId="urn:microsoft.com/office/officeart/2005/8/layout/vList2"/>
    <dgm:cxn modelId="{9556C29C-D147-4E4E-B8D9-7CBA8E7C1E20}" type="presOf" srcId="{6CFEF06B-EC94-4424-B535-1B69312064C1}" destId="{B91CFB04-2C8C-4794-9B6F-8E583809ED94}" srcOrd="0" destOrd="0" presId="urn:microsoft.com/office/officeart/2005/8/layout/vList2"/>
    <dgm:cxn modelId="{838284D3-9628-4E22-9515-C3EC775490C9}" srcId="{7EFF7EF5-9A2E-4E8C-B84C-BB063427D162}" destId="{4E509FFD-FF8E-4F16-98A0-D050D8A3D931}" srcOrd="0" destOrd="0" parTransId="{24A92F89-658F-42E2-9543-07DBC5AAA5F1}" sibTransId="{CE818C64-078B-42B7-9F8B-5E72729C56A6}"/>
    <dgm:cxn modelId="{45694EDC-D08D-491A-8A14-44A532252F5D}" type="presOf" srcId="{4E509FFD-FF8E-4F16-98A0-D050D8A3D931}" destId="{C8D948C2-CCE4-4928-906E-C085A59E2084}" srcOrd="0" destOrd="0" presId="urn:microsoft.com/office/officeart/2005/8/layout/vList2"/>
    <dgm:cxn modelId="{B601D9EB-7B55-4856-8C51-D4EECDB4C8BD}" type="presOf" srcId="{7EFF7EF5-9A2E-4E8C-B84C-BB063427D162}" destId="{822471DF-EDC1-4CD0-8496-3505B056ECB9}" srcOrd="0" destOrd="0" presId="urn:microsoft.com/office/officeart/2005/8/layout/vList2"/>
    <dgm:cxn modelId="{760DB7BA-92F3-4689-9B00-21D399D65289}" type="presParOf" srcId="{822471DF-EDC1-4CD0-8496-3505B056ECB9}" destId="{C8D948C2-CCE4-4928-906E-C085A59E2084}" srcOrd="0" destOrd="0" presId="urn:microsoft.com/office/officeart/2005/8/layout/vList2"/>
    <dgm:cxn modelId="{51C8BF11-AFF0-47C3-972B-3D439D19F204}" type="presParOf" srcId="{822471DF-EDC1-4CD0-8496-3505B056ECB9}" destId="{134133C9-4209-4238-802A-08E0227CFB3F}" srcOrd="1" destOrd="0" presId="urn:microsoft.com/office/officeart/2005/8/layout/vList2"/>
    <dgm:cxn modelId="{9692F801-7887-4A60-9B0F-B6DB887BE3AD}" type="presParOf" srcId="{822471DF-EDC1-4CD0-8496-3505B056ECB9}" destId="{B91CFB04-2C8C-4794-9B6F-8E583809ED94}" srcOrd="2" destOrd="0" presId="urn:microsoft.com/office/officeart/2005/8/layout/vList2"/>
    <dgm:cxn modelId="{1E31F5D2-66AF-40A4-81C4-3A4111501DDC}" type="presParOf" srcId="{822471DF-EDC1-4CD0-8496-3505B056ECB9}" destId="{E6CE9955-7241-4823-9E63-3E37A81C63D1}" srcOrd="3" destOrd="0" presId="urn:microsoft.com/office/officeart/2005/8/layout/vList2"/>
    <dgm:cxn modelId="{B50EB455-5513-4452-97A0-C02C47575F9C}" type="presParOf" srcId="{822471DF-EDC1-4CD0-8496-3505B056ECB9}" destId="{979CBEA4-6462-4AD7-B508-658976F4F98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B56DD3-45F7-41DE-B639-0F607D5F4A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D04FA01-65D5-441B-8309-F26F339DCBEC}">
      <dgm:prSet/>
      <dgm:spPr/>
      <dgm:t>
        <a:bodyPr/>
        <a:lstStyle/>
        <a:p>
          <a:r>
            <a:rPr lang="en-US" b="1"/>
            <a:t>Efficiency in Computation: </a:t>
          </a:r>
          <a:r>
            <a:rPr lang="en-US"/>
            <a:t>While the model is executing, the software shall utilize less system’s CPU resource and very little of system memory. </a:t>
          </a:r>
        </a:p>
      </dgm:t>
    </dgm:pt>
    <dgm:pt modelId="{A95D946F-9629-47F4-BC45-60D133B65353}" type="parTrans" cxnId="{7915372F-99D1-4C11-9332-8222B2C031AB}">
      <dgm:prSet/>
      <dgm:spPr/>
      <dgm:t>
        <a:bodyPr/>
        <a:lstStyle/>
        <a:p>
          <a:endParaRPr lang="en-US"/>
        </a:p>
      </dgm:t>
    </dgm:pt>
    <dgm:pt modelId="{EEC8B365-7D02-40C0-BC3E-281A4B932B3A}" type="sibTrans" cxnId="{7915372F-99D1-4C11-9332-8222B2C031AB}">
      <dgm:prSet/>
      <dgm:spPr/>
      <dgm:t>
        <a:bodyPr/>
        <a:lstStyle/>
        <a:p>
          <a:endParaRPr lang="en-US"/>
        </a:p>
      </dgm:t>
    </dgm:pt>
    <dgm:pt modelId="{BCACC01E-5000-4A6A-96BB-CC5819687ED6}">
      <dgm:prSet/>
      <dgm:spPr/>
      <dgm:t>
        <a:bodyPr/>
        <a:lstStyle/>
        <a:p>
          <a:r>
            <a:rPr lang="en-US" b="1"/>
            <a:t>Extensibility:</a:t>
          </a:r>
          <a:r>
            <a:rPr lang="en-US"/>
            <a:t> The software shall be extensible to support future developments and add-ons. </a:t>
          </a:r>
        </a:p>
      </dgm:t>
    </dgm:pt>
    <dgm:pt modelId="{93FC44D9-E186-402E-962A-02C75321243F}" type="parTrans" cxnId="{91D71B6B-5109-4416-B894-CECE5F66303F}">
      <dgm:prSet/>
      <dgm:spPr/>
      <dgm:t>
        <a:bodyPr/>
        <a:lstStyle/>
        <a:p>
          <a:endParaRPr lang="en-US"/>
        </a:p>
      </dgm:t>
    </dgm:pt>
    <dgm:pt modelId="{12C9CF31-14DE-4B21-8625-D185E959A847}" type="sibTrans" cxnId="{91D71B6B-5109-4416-B894-CECE5F66303F}">
      <dgm:prSet/>
      <dgm:spPr/>
      <dgm:t>
        <a:bodyPr/>
        <a:lstStyle/>
        <a:p>
          <a:endParaRPr lang="en-US"/>
        </a:p>
      </dgm:t>
    </dgm:pt>
    <dgm:pt modelId="{DC7737FA-989C-4EB3-8DAE-DC44963C8C71}">
      <dgm:prSet/>
      <dgm:spPr/>
      <dgm:t>
        <a:bodyPr/>
        <a:lstStyle/>
        <a:p>
          <a:r>
            <a:rPr lang="en-US" b="1"/>
            <a:t>Portability: </a:t>
          </a:r>
          <a:r>
            <a:rPr lang="en-US"/>
            <a:t>The Credit Card Fraud Detection website should be portable to all operating platforms. </a:t>
          </a:r>
        </a:p>
      </dgm:t>
    </dgm:pt>
    <dgm:pt modelId="{1D534C37-6458-45C5-81B2-CB4223F77C2D}" type="parTrans" cxnId="{FA3AFDCD-8FC8-4214-B03D-21F991967F78}">
      <dgm:prSet/>
      <dgm:spPr/>
      <dgm:t>
        <a:bodyPr/>
        <a:lstStyle/>
        <a:p>
          <a:endParaRPr lang="en-US"/>
        </a:p>
      </dgm:t>
    </dgm:pt>
    <dgm:pt modelId="{E64DB6A1-0DE5-466E-B1FB-276A0442DAC8}" type="sibTrans" cxnId="{FA3AFDCD-8FC8-4214-B03D-21F991967F78}">
      <dgm:prSet/>
      <dgm:spPr/>
      <dgm:t>
        <a:bodyPr/>
        <a:lstStyle/>
        <a:p>
          <a:endParaRPr lang="en-US"/>
        </a:p>
      </dgm:t>
    </dgm:pt>
    <dgm:pt modelId="{58F637F7-7050-44AF-A6DB-FF2945403228}">
      <dgm:prSet/>
      <dgm:spPr/>
      <dgm:t>
        <a:bodyPr/>
        <a:lstStyle/>
        <a:p>
          <a:r>
            <a:rPr lang="en-US" b="1"/>
            <a:t>Performance:</a:t>
          </a:r>
          <a:r>
            <a:rPr lang="en-US"/>
            <a:t> The software shall minimize the number of calculations needed to perform image processing and hand gesture detection. </a:t>
          </a:r>
        </a:p>
      </dgm:t>
    </dgm:pt>
    <dgm:pt modelId="{3ACBC8F7-E207-4380-AAA5-9C05A588D6B0}" type="parTrans" cxnId="{CEE7C848-5781-49C4-813A-14C72EE98620}">
      <dgm:prSet/>
      <dgm:spPr/>
      <dgm:t>
        <a:bodyPr/>
        <a:lstStyle/>
        <a:p>
          <a:endParaRPr lang="en-US"/>
        </a:p>
      </dgm:t>
    </dgm:pt>
    <dgm:pt modelId="{3BF75688-6FFE-4907-897D-E3EB2A386BEE}" type="sibTrans" cxnId="{CEE7C848-5781-49C4-813A-14C72EE98620}">
      <dgm:prSet/>
      <dgm:spPr/>
      <dgm:t>
        <a:bodyPr/>
        <a:lstStyle/>
        <a:p>
          <a:endParaRPr lang="en-US"/>
        </a:p>
      </dgm:t>
    </dgm:pt>
    <dgm:pt modelId="{8AC70F0C-6931-4ADD-826C-25F92115511E}">
      <dgm:prSet/>
      <dgm:spPr/>
      <dgm:t>
        <a:bodyPr/>
        <a:lstStyle/>
        <a:p>
          <a:r>
            <a:rPr lang="en-US" b="1"/>
            <a:t>Reliability:</a:t>
          </a:r>
          <a:r>
            <a:rPr lang="en-US"/>
            <a:t> The software shall be operable in all conditions. </a:t>
          </a:r>
        </a:p>
      </dgm:t>
    </dgm:pt>
    <dgm:pt modelId="{9C178D04-1A7E-4D87-ACAA-620DD0BDA061}" type="parTrans" cxnId="{3718C565-E41D-4C25-8686-7156DB0C066B}">
      <dgm:prSet/>
      <dgm:spPr/>
      <dgm:t>
        <a:bodyPr/>
        <a:lstStyle/>
        <a:p>
          <a:endParaRPr lang="en-US"/>
        </a:p>
      </dgm:t>
    </dgm:pt>
    <dgm:pt modelId="{D94566C5-0C09-4B95-9E69-CBC8C95A0754}" type="sibTrans" cxnId="{3718C565-E41D-4C25-8686-7156DB0C066B}">
      <dgm:prSet/>
      <dgm:spPr/>
      <dgm:t>
        <a:bodyPr/>
        <a:lstStyle/>
        <a:p>
          <a:endParaRPr lang="en-US"/>
        </a:p>
      </dgm:t>
    </dgm:pt>
    <dgm:pt modelId="{3638BB53-6E88-4B45-9736-D67D0F969E1F}" type="pres">
      <dgm:prSet presAssocID="{F7B56DD3-45F7-41DE-B639-0F607D5F4A39}" presName="linear" presStyleCnt="0">
        <dgm:presLayoutVars>
          <dgm:animLvl val="lvl"/>
          <dgm:resizeHandles val="exact"/>
        </dgm:presLayoutVars>
      </dgm:prSet>
      <dgm:spPr/>
    </dgm:pt>
    <dgm:pt modelId="{C4E5C87C-C2EC-4D50-B252-F105138FF649}" type="pres">
      <dgm:prSet presAssocID="{0D04FA01-65D5-441B-8309-F26F339DCBEC}" presName="parentText" presStyleLbl="node1" presStyleIdx="0" presStyleCnt="5">
        <dgm:presLayoutVars>
          <dgm:chMax val="0"/>
          <dgm:bulletEnabled val="1"/>
        </dgm:presLayoutVars>
      </dgm:prSet>
      <dgm:spPr/>
    </dgm:pt>
    <dgm:pt modelId="{81C3865D-8396-47A0-9559-70CDFED49C8B}" type="pres">
      <dgm:prSet presAssocID="{EEC8B365-7D02-40C0-BC3E-281A4B932B3A}" presName="spacer" presStyleCnt="0"/>
      <dgm:spPr/>
    </dgm:pt>
    <dgm:pt modelId="{15F16E5D-25E5-43F3-95C9-FCF4782A534A}" type="pres">
      <dgm:prSet presAssocID="{BCACC01E-5000-4A6A-96BB-CC5819687ED6}" presName="parentText" presStyleLbl="node1" presStyleIdx="1" presStyleCnt="5">
        <dgm:presLayoutVars>
          <dgm:chMax val="0"/>
          <dgm:bulletEnabled val="1"/>
        </dgm:presLayoutVars>
      </dgm:prSet>
      <dgm:spPr/>
    </dgm:pt>
    <dgm:pt modelId="{3992E70D-E8A9-4A61-AC55-1D2145A1B959}" type="pres">
      <dgm:prSet presAssocID="{12C9CF31-14DE-4B21-8625-D185E959A847}" presName="spacer" presStyleCnt="0"/>
      <dgm:spPr/>
    </dgm:pt>
    <dgm:pt modelId="{19F5348A-3892-46A8-A62B-6F8AFF028EFD}" type="pres">
      <dgm:prSet presAssocID="{DC7737FA-989C-4EB3-8DAE-DC44963C8C71}" presName="parentText" presStyleLbl="node1" presStyleIdx="2" presStyleCnt="5">
        <dgm:presLayoutVars>
          <dgm:chMax val="0"/>
          <dgm:bulletEnabled val="1"/>
        </dgm:presLayoutVars>
      </dgm:prSet>
      <dgm:spPr/>
    </dgm:pt>
    <dgm:pt modelId="{B7CF7849-347B-4019-9721-95C9C72B45F6}" type="pres">
      <dgm:prSet presAssocID="{E64DB6A1-0DE5-466E-B1FB-276A0442DAC8}" presName="spacer" presStyleCnt="0"/>
      <dgm:spPr/>
    </dgm:pt>
    <dgm:pt modelId="{BDF18DBD-6E5D-42D9-8EB5-94A325DB92A4}" type="pres">
      <dgm:prSet presAssocID="{58F637F7-7050-44AF-A6DB-FF2945403228}" presName="parentText" presStyleLbl="node1" presStyleIdx="3" presStyleCnt="5">
        <dgm:presLayoutVars>
          <dgm:chMax val="0"/>
          <dgm:bulletEnabled val="1"/>
        </dgm:presLayoutVars>
      </dgm:prSet>
      <dgm:spPr/>
    </dgm:pt>
    <dgm:pt modelId="{F3C1B119-A964-43C7-93DB-F689ABA584EC}" type="pres">
      <dgm:prSet presAssocID="{3BF75688-6FFE-4907-897D-E3EB2A386BEE}" presName="spacer" presStyleCnt="0"/>
      <dgm:spPr/>
    </dgm:pt>
    <dgm:pt modelId="{2480B035-E196-4647-88C7-9A3D96A3E25A}" type="pres">
      <dgm:prSet presAssocID="{8AC70F0C-6931-4ADD-826C-25F92115511E}" presName="parentText" presStyleLbl="node1" presStyleIdx="4" presStyleCnt="5">
        <dgm:presLayoutVars>
          <dgm:chMax val="0"/>
          <dgm:bulletEnabled val="1"/>
        </dgm:presLayoutVars>
      </dgm:prSet>
      <dgm:spPr/>
    </dgm:pt>
  </dgm:ptLst>
  <dgm:cxnLst>
    <dgm:cxn modelId="{7915372F-99D1-4C11-9332-8222B2C031AB}" srcId="{F7B56DD3-45F7-41DE-B639-0F607D5F4A39}" destId="{0D04FA01-65D5-441B-8309-F26F339DCBEC}" srcOrd="0" destOrd="0" parTransId="{A95D946F-9629-47F4-BC45-60D133B65353}" sibTransId="{EEC8B365-7D02-40C0-BC3E-281A4B932B3A}"/>
    <dgm:cxn modelId="{3718C565-E41D-4C25-8686-7156DB0C066B}" srcId="{F7B56DD3-45F7-41DE-B639-0F607D5F4A39}" destId="{8AC70F0C-6931-4ADD-826C-25F92115511E}" srcOrd="4" destOrd="0" parTransId="{9C178D04-1A7E-4D87-ACAA-620DD0BDA061}" sibTransId="{D94566C5-0C09-4B95-9E69-CBC8C95A0754}"/>
    <dgm:cxn modelId="{CEE7C848-5781-49C4-813A-14C72EE98620}" srcId="{F7B56DD3-45F7-41DE-B639-0F607D5F4A39}" destId="{58F637F7-7050-44AF-A6DB-FF2945403228}" srcOrd="3" destOrd="0" parTransId="{3ACBC8F7-E207-4380-AAA5-9C05A588D6B0}" sibTransId="{3BF75688-6FFE-4907-897D-E3EB2A386BEE}"/>
    <dgm:cxn modelId="{91D71B6B-5109-4416-B894-CECE5F66303F}" srcId="{F7B56DD3-45F7-41DE-B639-0F607D5F4A39}" destId="{BCACC01E-5000-4A6A-96BB-CC5819687ED6}" srcOrd="1" destOrd="0" parTransId="{93FC44D9-E186-402E-962A-02C75321243F}" sibTransId="{12C9CF31-14DE-4B21-8625-D185E959A847}"/>
    <dgm:cxn modelId="{ED3E754C-C84C-4B35-9A27-8D8B3C8D2694}" type="presOf" srcId="{DC7737FA-989C-4EB3-8DAE-DC44963C8C71}" destId="{19F5348A-3892-46A8-A62B-6F8AFF028EFD}" srcOrd="0" destOrd="0" presId="urn:microsoft.com/office/officeart/2005/8/layout/vList2"/>
    <dgm:cxn modelId="{87638E6F-C30F-4544-A76E-6DD3F68E6143}" type="presOf" srcId="{8AC70F0C-6931-4ADD-826C-25F92115511E}" destId="{2480B035-E196-4647-88C7-9A3D96A3E25A}" srcOrd="0" destOrd="0" presId="urn:microsoft.com/office/officeart/2005/8/layout/vList2"/>
    <dgm:cxn modelId="{756B6A7E-39EA-4871-A4C3-4AA0D64A3394}" type="presOf" srcId="{F7B56DD3-45F7-41DE-B639-0F607D5F4A39}" destId="{3638BB53-6E88-4B45-9736-D67D0F969E1F}" srcOrd="0" destOrd="0" presId="urn:microsoft.com/office/officeart/2005/8/layout/vList2"/>
    <dgm:cxn modelId="{1FA45280-C999-4907-869C-30B0326D0AB5}" type="presOf" srcId="{BCACC01E-5000-4A6A-96BB-CC5819687ED6}" destId="{15F16E5D-25E5-43F3-95C9-FCF4782A534A}" srcOrd="0" destOrd="0" presId="urn:microsoft.com/office/officeart/2005/8/layout/vList2"/>
    <dgm:cxn modelId="{A0FEE886-CB7A-4D15-98B4-AA012A39DD68}" type="presOf" srcId="{0D04FA01-65D5-441B-8309-F26F339DCBEC}" destId="{C4E5C87C-C2EC-4D50-B252-F105138FF649}" srcOrd="0" destOrd="0" presId="urn:microsoft.com/office/officeart/2005/8/layout/vList2"/>
    <dgm:cxn modelId="{C1A55187-B05B-4824-9725-A434C5545B96}" type="presOf" srcId="{58F637F7-7050-44AF-A6DB-FF2945403228}" destId="{BDF18DBD-6E5D-42D9-8EB5-94A325DB92A4}" srcOrd="0" destOrd="0" presId="urn:microsoft.com/office/officeart/2005/8/layout/vList2"/>
    <dgm:cxn modelId="{FA3AFDCD-8FC8-4214-B03D-21F991967F78}" srcId="{F7B56DD3-45F7-41DE-B639-0F607D5F4A39}" destId="{DC7737FA-989C-4EB3-8DAE-DC44963C8C71}" srcOrd="2" destOrd="0" parTransId="{1D534C37-6458-45C5-81B2-CB4223F77C2D}" sibTransId="{E64DB6A1-0DE5-466E-B1FB-276A0442DAC8}"/>
    <dgm:cxn modelId="{096A65AD-D7BE-4ADB-AF43-D3FE2CFFA684}" type="presParOf" srcId="{3638BB53-6E88-4B45-9736-D67D0F969E1F}" destId="{C4E5C87C-C2EC-4D50-B252-F105138FF649}" srcOrd="0" destOrd="0" presId="urn:microsoft.com/office/officeart/2005/8/layout/vList2"/>
    <dgm:cxn modelId="{628F6351-78C8-4B21-AA3A-3D9C5C2FD646}" type="presParOf" srcId="{3638BB53-6E88-4B45-9736-D67D0F969E1F}" destId="{81C3865D-8396-47A0-9559-70CDFED49C8B}" srcOrd="1" destOrd="0" presId="urn:microsoft.com/office/officeart/2005/8/layout/vList2"/>
    <dgm:cxn modelId="{7F794C53-2A28-4398-926C-545B1FB9C6E2}" type="presParOf" srcId="{3638BB53-6E88-4B45-9736-D67D0F969E1F}" destId="{15F16E5D-25E5-43F3-95C9-FCF4782A534A}" srcOrd="2" destOrd="0" presId="urn:microsoft.com/office/officeart/2005/8/layout/vList2"/>
    <dgm:cxn modelId="{FE4317FF-24F4-4514-9DA9-3D8525F1658F}" type="presParOf" srcId="{3638BB53-6E88-4B45-9736-D67D0F969E1F}" destId="{3992E70D-E8A9-4A61-AC55-1D2145A1B959}" srcOrd="3" destOrd="0" presId="urn:microsoft.com/office/officeart/2005/8/layout/vList2"/>
    <dgm:cxn modelId="{6CA68ABB-64D6-4668-86CD-47444CA57662}" type="presParOf" srcId="{3638BB53-6E88-4B45-9736-D67D0F969E1F}" destId="{19F5348A-3892-46A8-A62B-6F8AFF028EFD}" srcOrd="4" destOrd="0" presId="urn:microsoft.com/office/officeart/2005/8/layout/vList2"/>
    <dgm:cxn modelId="{07A9C126-7F19-4E0B-8A10-E49EDA71DE98}" type="presParOf" srcId="{3638BB53-6E88-4B45-9736-D67D0F969E1F}" destId="{B7CF7849-347B-4019-9721-95C9C72B45F6}" srcOrd="5" destOrd="0" presId="urn:microsoft.com/office/officeart/2005/8/layout/vList2"/>
    <dgm:cxn modelId="{01071749-D55C-4D46-B32B-A0FD61FE7C3A}" type="presParOf" srcId="{3638BB53-6E88-4B45-9736-D67D0F969E1F}" destId="{BDF18DBD-6E5D-42D9-8EB5-94A325DB92A4}" srcOrd="6" destOrd="0" presId="urn:microsoft.com/office/officeart/2005/8/layout/vList2"/>
    <dgm:cxn modelId="{5F6F539E-88E4-4F39-BE66-82E165E609A8}" type="presParOf" srcId="{3638BB53-6E88-4B45-9736-D67D0F969E1F}" destId="{F3C1B119-A964-43C7-93DB-F689ABA584EC}" srcOrd="7" destOrd="0" presId="urn:microsoft.com/office/officeart/2005/8/layout/vList2"/>
    <dgm:cxn modelId="{A30A2166-FE37-4D0A-A32B-9469ADC9A101}" type="presParOf" srcId="{3638BB53-6E88-4B45-9736-D67D0F969E1F}" destId="{2480B035-E196-4647-88C7-9A3D96A3E25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44BDD2-D6D9-4C92-AEC9-6062EFA8EF6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163F8A3-F93C-4F9E-9BF8-ABE09E0E1C7B}">
      <dgm:prSet/>
      <dgm:spPr/>
      <dgm:t>
        <a:bodyPr/>
        <a:lstStyle/>
        <a:p>
          <a:pPr algn="just"/>
          <a:r>
            <a:rPr lang="en-US" dirty="0"/>
            <a:t>First, we obtained our dataset from Kaggle, a data analysis website which provides datasets. Inside this dataset, there are 31 columns out of which 28 are named as v1-v28 to protect sensitive data. </a:t>
          </a:r>
        </a:p>
      </dgm:t>
    </dgm:pt>
    <dgm:pt modelId="{872CD974-7F9E-405F-BB43-1FFEF2E351B5}" type="parTrans" cxnId="{3C88550D-5E1C-45A8-A188-21CC3793B974}">
      <dgm:prSet/>
      <dgm:spPr/>
      <dgm:t>
        <a:bodyPr/>
        <a:lstStyle/>
        <a:p>
          <a:endParaRPr lang="en-US"/>
        </a:p>
      </dgm:t>
    </dgm:pt>
    <dgm:pt modelId="{2FB271AA-9140-4E3F-B826-F9DF03DAC857}" type="sibTrans" cxnId="{3C88550D-5E1C-45A8-A188-21CC3793B974}">
      <dgm:prSet/>
      <dgm:spPr/>
      <dgm:t>
        <a:bodyPr/>
        <a:lstStyle/>
        <a:p>
          <a:endParaRPr lang="en-US"/>
        </a:p>
      </dgm:t>
    </dgm:pt>
    <dgm:pt modelId="{59D0220A-8972-4E62-B675-DA7D6C1D9E47}">
      <dgm:prSet/>
      <dgm:spPr/>
      <dgm:t>
        <a:bodyPr/>
        <a:lstStyle/>
        <a:p>
          <a:pPr algn="just"/>
          <a:r>
            <a:rPr lang="en-US" dirty="0"/>
            <a:t>The other columns represent Time, Amount and Class. Time shows the time gap between the first transaction and the following one. Amount is the amount of money transacted. </a:t>
          </a:r>
        </a:p>
      </dgm:t>
    </dgm:pt>
    <dgm:pt modelId="{A433C3A3-B972-4B3C-AE9F-A956542422DE}" type="parTrans" cxnId="{511F3687-BA9F-4C4E-BFB9-4061E531A038}">
      <dgm:prSet/>
      <dgm:spPr/>
      <dgm:t>
        <a:bodyPr/>
        <a:lstStyle/>
        <a:p>
          <a:endParaRPr lang="en-US"/>
        </a:p>
      </dgm:t>
    </dgm:pt>
    <dgm:pt modelId="{7191FA46-01BA-4A2D-ABF8-6695FE27FBBF}" type="sibTrans" cxnId="{511F3687-BA9F-4C4E-BFB9-4061E531A038}">
      <dgm:prSet/>
      <dgm:spPr/>
      <dgm:t>
        <a:bodyPr/>
        <a:lstStyle/>
        <a:p>
          <a:endParaRPr lang="en-US"/>
        </a:p>
      </dgm:t>
    </dgm:pt>
    <dgm:pt modelId="{1AD00C6C-1471-462E-8798-BE778DEB3EC7}">
      <dgm:prSet/>
      <dgm:spPr/>
      <dgm:t>
        <a:bodyPr/>
        <a:lstStyle/>
        <a:p>
          <a:pPr algn="just"/>
          <a:r>
            <a:rPr lang="en-US" dirty="0"/>
            <a:t>Class 0 represents a valid transaction and 1 represents a fraudulent one.</a:t>
          </a:r>
        </a:p>
      </dgm:t>
    </dgm:pt>
    <dgm:pt modelId="{0486BD44-97D9-4E05-BEF1-6F5C4353D858}" type="parTrans" cxnId="{675C4ECA-93F6-4CD2-A7B9-C8AB63E9CAB3}">
      <dgm:prSet/>
      <dgm:spPr/>
      <dgm:t>
        <a:bodyPr/>
        <a:lstStyle/>
        <a:p>
          <a:endParaRPr lang="en-US"/>
        </a:p>
      </dgm:t>
    </dgm:pt>
    <dgm:pt modelId="{01BFF30A-0F42-4E58-9434-5F932BDC117C}" type="sibTrans" cxnId="{675C4ECA-93F6-4CD2-A7B9-C8AB63E9CAB3}">
      <dgm:prSet/>
      <dgm:spPr/>
      <dgm:t>
        <a:bodyPr/>
        <a:lstStyle/>
        <a:p>
          <a:endParaRPr lang="en-US"/>
        </a:p>
      </dgm:t>
    </dgm:pt>
    <dgm:pt modelId="{4581F948-EFAB-4D00-9858-1D8E856A728C}" type="pres">
      <dgm:prSet presAssocID="{0544BDD2-D6D9-4C92-AEC9-6062EFA8EF68}" presName="root" presStyleCnt="0">
        <dgm:presLayoutVars>
          <dgm:dir/>
          <dgm:resizeHandles val="exact"/>
        </dgm:presLayoutVars>
      </dgm:prSet>
      <dgm:spPr/>
    </dgm:pt>
    <dgm:pt modelId="{DB8DC9C0-956D-48CA-AC08-C0C3155A32E9}" type="pres">
      <dgm:prSet presAssocID="{D163F8A3-F93C-4F9E-9BF8-ABE09E0E1C7B}" presName="compNode" presStyleCnt="0"/>
      <dgm:spPr/>
    </dgm:pt>
    <dgm:pt modelId="{1DD1A7EA-BE8B-4AA1-9951-8824CF2E93D4}" type="pres">
      <dgm:prSet presAssocID="{D163F8A3-F93C-4F9E-9BF8-ABE09E0E1C7B}" presName="bgRect" presStyleLbl="bgShp" presStyleIdx="0" presStyleCnt="3"/>
      <dgm:spPr/>
    </dgm:pt>
    <dgm:pt modelId="{3E9818DD-F6F3-4DB0-B95C-7E05AD30A71A}" type="pres">
      <dgm:prSet presAssocID="{D163F8A3-F93C-4F9E-9BF8-ABE09E0E1C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331BC4C-D0EB-4F4F-8D31-E04367D21251}" type="pres">
      <dgm:prSet presAssocID="{D163F8A3-F93C-4F9E-9BF8-ABE09E0E1C7B}" presName="spaceRect" presStyleCnt="0"/>
      <dgm:spPr/>
    </dgm:pt>
    <dgm:pt modelId="{ED2925FF-3480-4CE3-9744-08F558649038}" type="pres">
      <dgm:prSet presAssocID="{D163F8A3-F93C-4F9E-9BF8-ABE09E0E1C7B}" presName="parTx" presStyleLbl="revTx" presStyleIdx="0" presStyleCnt="3">
        <dgm:presLayoutVars>
          <dgm:chMax val="0"/>
          <dgm:chPref val="0"/>
        </dgm:presLayoutVars>
      </dgm:prSet>
      <dgm:spPr/>
    </dgm:pt>
    <dgm:pt modelId="{5072E3DE-56C3-40D0-A63D-EB0C6E1FFF69}" type="pres">
      <dgm:prSet presAssocID="{2FB271AA-9140-4E3F-B826-F9DF03DAC857}" presName="sibTrans" presStyleCnt="0"/>
      <dgm:spPr/>
    </dgm:pt>
    <dgm:pt modelId="{C971E2D2-93C6-49A2-A8C6-D14A19231697}" type="pres">
      <dgm:prSet presAssocID="{59D0220A-8972-4E62-B675-DA7D6C1D9E47}" presName="compNode" presStyleCnt="0"/>
      <dgm:spPr/>
    </dgm:pt>
    <dgm:pt modelId="{B14D6F56-253C-422C-A15C-252CC8DCBD70}" type="pres">
      <dgm:prSet presAssocID="{59D0220A-8972-4E62-B675-DA7D6C1D9E47}" presName="bgRect" presStyleLbl="bgShp" presStyleIdx="1" presStyleCnt="3"/>
      <dgm:spPr/>
    </dgm:pt>
    <dgm:pt modelId="{51E67EE7-67F5-42C2-9950-307AC3307728}" type="pres">
      <dgm:prSet presAssocID="{59D0220A-8972-4E62-B675-DA7D6C1D9E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5F9CFB29-EC12-4B70-A56D-3A14049F1150}" type="pres">
      <dgm:prSet presAssocID="{59D0220A-8972-4E62-B675-DA7D6C1D9E47}" presName="spaceRect" presStyleCnt="0"/>
      <dgm:spPr/>
    </dgm:pt>
    <dgm:pt modelId="{F542A74B-EE18-4D33-A354-76965492F479}" type="pres">
      <dgm:prSet presAssocID="{59D0220A-8972-4E62-B675-DA7D6C1D9E47}" presName="parTx" presStyleLbl="revTx" presStyleIdx="1" presStyleCnt="3">
        <dgm:presLayoutVars>
          <dgm:chMax val="0"/>
          <dgm:chPref val="0"/>
        </dgm:presLayoutVars>
      </dgm:prSet>
      <dgm:spPr/>
    </dgm:pt>
    <dgm:pt modelId="{B7236E1B-6707-450B-8135-24AE6C13FF92}" type="pres">
      <dgm:prSet presAssocID="{7191FA46-01BA-4A2D-ABF8-6695FE27FBBF}" presName="sibTrans" presStyleCnt="0"/>
      <dgm:spPr/>
    </dgm:pt>
    <dgm:pt modelId="{146FD336-0115-4005-9B40-83EE52D47736}" type="pres">
      <dgm:prSet presAssocID="{1AD00C6C-1471-462E-8798-BE778DEB3EC7}" presName="compNode" presStyleCnt="0"/>
      <dgm:spPr/>
    </dgm:pt>
    <dgm:pt modelId="{6FF4A791-E6FF-4FE0-9176-BD0E1E74FC37}" type="pres">
      <dgm:prSet presAssocID="{1AD00C6C-1471-462E-8798-BE778DEB3EC7}" presName="bgRect" presStyleLbl="bgShp" presStyleIdx="2" presStyleCnt="3"/>
      <dgm:spPr/>
    </dgm:pt>
    <dgm:pt modelId="{3181CBDF-1119-43BD-860C-E83A119254AF}" type="pres">
      <dgm:prSet presAssocID="{1AD00C6C-1471-462E-8798-BE778DEB3E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ber"/>
        </a:ext>
      </dgm:extLst>
    </dgm:pt>
    <dgm:pt modelId="{49BB1A5A-3A5D-4C65-AB59-6ADCB2D43FC9}" type="pres">
      <dgm:prSet presAssocID="{1AD00C6C-1471-462E-8798-BE778DEB3EC7}" presName="spaceRect" presStyleCnt="0"/>
      <dgm:spPr/>
    </dgm:pt>
    <dgm:pt modelId="{576D0A20-39F6-4CCE-BD98-7FA4D7B9F8E6}" type="pres">
      <dgm:prSet presAssocID="{1AD00C6C-1471-462E-8798-BE778DEB3EC7}" presName="parTx" presStyleLbl="revTx" presStyleIdx="2" presStyleCnt="3">
        <dgm:presLayoutVars>
          <dgm:chMax val="0"/>
          <dgm:chPref val="0"/>
        </dgm:presLayoutVars>
      </dgm:prSet>
      <dgm:spPr/>
    </dgm:pt>
  </dgm:ptLst>
  <dgm:cxnLst>
    <dgm:cxn modelId="{3C88550D-5E1C-45A8-A188-21CC3793B974}" srcId="{0544BDD2-D6D9-4C92-AEC9-6062EFA8EF68}" destId="{D163F8A3-F93C-4F9E-9BF8-ABE09E0E1C7B}" srcOrd="0" destOrd="0" parTransId="{872CD974-7F9E-405F-BB43-1FFEF2E351B5}" sibTransId="{2FB271AA-9140-4E3F-B826-F9DF03DAC857}"/>
    <dgm:cxn modelId="{4589B91B-7913-47FD-8C3D-E43BF3B12899}" type="presOf" srcId="{0544BDD2-D6D9-4C92-AEC9-6062EFA8EF68}" destId="{4581F948-EFAB-4D00-9858-1D8E856A728C}" srcOrd="0" destOrd="0" presId="urn:microsoft.com/office/officeart/2018/2/layout/IconVerticalSolidList"/>
    <dgm:cxn modelId="{C75D7041-CF9A-400C-8F97-7AC27408E3FF}" type="presOf" srcId="{D163F8A3-F93C-4F9E-9BF8-ABE09E0E1C7B}" destId="{ED2925FF-3480-4CE3-9744-08F558649038}" srcOrd="0" destOrd="0" presId="urn:microsoft.com/office/officeart/2018/2/layout/IconVerticalSolidList"/>
    <dgm:cxn modelId="{F9964846-7812-4CD4-9169-94753AE416D1}" type="presOf" srcId="{59D0220A-8972-4E62-B675-DA7D6C1D9E47}" destId="{F542A74B-EE18-4D33-A354-76965492F479}" srcOrd="0" destOrd="0" presId="urn:microsoft.com/office/officeart/2018/2/layout/IconVerticalSolidList"/>
    <dgm:cxn modelId="{511F3687-BA9F-4C4E-BFB9-4061E531A038}" srcId="{0544BDD2-D6D9-4C92-AEC9-6062EFA8EF68}" destId="{59D0220A-8972-4E62-B675-DA7D6C1D9E47}" srcOrd="1" destOrd="0" parTransId="{A433C3A3-B972-4B3C-AE9F-A956542422DE}" sibTransId="{7191FA46-01BA-4A2D-ABF8-6695FE27FBBF}"/>
    <dgm:cxn modelId="{675C4ECA-93F6-4CD2-A7B9-C8AB63E9CAB3}" srcId="{0544BDD2-D6D9-4C92-AEC9-6062EFA8EF68}" destId="{1AD00C6C-1471-462E-8798-BE778DEB3EC7}" srcOrd="2" destOrd="0" parTransId="{0486BD44-97D9-4E05-BEF1-6F5C4353D858}" sibTransId="{01BFF30A-0F42-4E58-9434-5F932BDC117C}"/>
    <dgm:cxn modelId="{DF1972CD-7CD5-4913-AC59-1074F97BE3CF}" type="presOf" srcId="{1AD00C6C-1471-462E-8798-BE778DEB3EC7}" destId="{576D0A20-39F6-4CCE-BD98-7FA4D7B9F8E6}" srcOrd="0" destOrd="0" presId="urn:microsoft.com/office/officeart/2018/2/layout/IconVerticalSolidList"/>
    <dgm:cxn modelId="{3C3613D0-4138-4B36-8792-03600DAAD8CF}" type="presParOf" srcId="{4581F948-EFAB-4D00-9858-1D8E856A728C}" destId="{DB8DC9C0-956D-48CA-AC08-C0C3155A32E9}" srcOrd="0" destOrd="0" presId="urn:microsoft.com/office/officeart/2018/2/layout/IconVerticalSolidList"/>
    <dgm:cxn modelId="{F66A7439-3F44-4E0D-8DF6-6953106F595B}" type="presParOf" srcId="{DB8DC9C0-956D-48CA-AC08-C0C3155A32E9}" destId="{1DD1A7EA-BE8B-4AA1-9951-8824CF2E93D4}" srcOrd="0" destOrd="0" presId="urn:microsoft.com/office/officeart/2018/2/layout/IconVerticalSolidList"/>
    <dgm:cxn modelId="{C408F4CF-8B69-4B14-A99B-869D9E59DAFA}" type="presParOf" srcId="{DB8DC9C0-956D-48CA-AC08-C0C3155A32E9}" destId="{3E9818DD-F6F3-4DB0-B95C-7E05AD30A71A}" srcOrd="1" destOrd="0" presId="urn:microsoft.com/office/officeart/2018/2/layout/IconVerticalSolidList"/>
    <dgm:cxn modelId="{05734FE9-491B-4D72-85FE-A43698E90072}" type="presParOf" srcId="{DB8DC9C0-956D-48CA-AC08-C0C3155A32E9}" destId="{A331BC4C-D0EB-4F4F-8D31-E04367D21251}" srcOrd="2" destOrd="0" presId="urn:microsoft.com/office/officeart/2018/2/layout/IconVerticalSolidList"/>
    <dgm:cxn modelId="{07D6D0F1-4148-41F5-86DB-4951C7DE2279}" type="presParOf" srcId="{DB8DC9C0-956D-48CA-AC08-C0C3155A32E9}" destId="{ED2925FF-3480-4CE3-9744-08F558649038}" srcOrd="3" destOrd="0" presId="urn:microsoft.com/office/officeart/2018/2/layout/IconVerticalSolidList"/>
    <dgm:cxn modelId="{9BF3D98A-9B1A-424A-85AF-E270E5A43278}" type="presParOf" srcId="{4581F948-EFAB-4D00-9858-1D8E856A728C}" destId="{5072E3DE-56C3-40D0-A63D-EB0C6E1FFF69}" srcOrd="1" destOrd="0" presId="urn:microsoft.com/office/officeart/2018/2/layout/IconVerticalSolidList"/>
    <dgm:cxn modelId="{038F8F55-BC37-4F73-8071-61CDE905AA36}" type="presParOf" srcId="{4581F948-EFAB-4D00-9858-1D8E856A728C}" destId="{C971E2D2-93C6-49A2-A8C6-D14A19231697}" srcOrd="2" destOrd="0" presId="urn:microsoft.com/office/officeart/2018/2/layout/IconVerticalSolidList"/>
    <dgm:cxn modelId="{69B16010-B3E3-4CA1-84A2-BA602F2224DA}" type="presParOf" srcId="{C971E2D2-93C6-49A2-A8C6-D14A19231697}" destId="{B14D6F56-253C-422C-A15C-252CC8DCBD70}" srcOrd="0" destOrd="0" presId="urn:microsoft.com/office/officeart/2018/2/layout/IconVerticalSolidList"/>
    <dgm:cxn modelId="{BDF4F6EA-9D8C-43A3-9548-864D5AA4FDDF}" type="presParOf" srcId="{C971E2D2-93C6-49A2-A8C6-D14A19231697}" destId="{51E67EE7-67F5-42C2-9950-307AC3307728}" srcOrd="1" destOrd="0" presId="urn:microsoft.com/office/officeart/2018/2/layout/IconVerticalSolidList"/>
    <dgm:cxn modelId="{5CAB10BE-128C-4C3F-8649-4ECD5165EAE6}" type="presParOf" srcId="{C971E2D2-93C6-49A2-A8C6-D14A19231697}" destId="{5F9CFB29-EC12-4B70-A56D-3A14049F1150}" srcOrd="2" destOrd="0" presId="urn:microsoft.com/office/officeart/2018/2/layout/IconVerticalSolidList"/>
    <dgm:cxn modelId="{9C30A71E-9842-42E4-9F92-6E315BFA42C6}" type="presParOf" srcId="{C971E2D2-93C6-49A2-A8C6-D14A19231697}" destId="{F542A74B-EE18-4D33-A354-76965492F479}" srcOrd="3" destOrd="0" presId="urn:microsoft.com/office/officeart/2018/2/layout/IconVerticalSolidList"/>
    <dgm:cxn modelId="{62D47234-4B31-41F9-9F96-3557E408764C}" type="presParOf" srcId="{4581F948-EFAB-4D00-9858-1D8E856A728C}" destId="{B7236E1B-6707-450B-8135-24AE6C13FF92}" srcOrd="3" destOrd="0" presId="urn:microsoft.com/office/officeart/2018/2/layout/IconVerticalSolidList"/>
    <dgm:cxn modelId="{4FD80A4A-B5A5-40AB-B97D-C452E5B6742D}" type="presParOf" srcId="{4581F948-EFAB-4D00-9858-1D8E856A728C}" destId="{146FD336-0115-4005-9B40-83EE52D47736}" srcOrd="4" destOrd="0" presId="urn:microsoft.com/office/officeart/2018/2/layout/IconVerticalSolidList"/>
    <dgm:cxn modelId="{69AB4F07-5560-43E8-9F1A-B43C4CE4ED30}" type="presParOf" srcId="{146FD336-0115-4005-9B40-83EE52D47736}" destId="{6FF4A791-E6FF-4FE0-9176-BD0E1E74FC37}" srcOrd="0" destOrd="0" presId="urn:microsoft.com/office/officeart/2018/2/layout/IconVerticalSolidList"/>
    <dgm:cxn modelId="{1100C42E-B38F-4802-856A-62885B1D5711}" type="presParOf" srcId="{146FD336-0115-4005-9B40-83EE52D47736}" destId="{3181CBDF-1119-43BD-860C-E83A119254AF}" srcOrd="1" destOrd="0" presId="urn:microsoft.com/office/officeart/2018/2/layout/IconVerticalSolidList"/>
    <dgm:cxn modelId="{0B6EBEB8-AAA5-4DBF-BDA4-208F847A4C8D}" type="presParOf" srcId="{146FD336-0115-4005-9B40-83EE52D47736}" destId="{49BB1A5A-3A5D-4C65-AB59-6ADCB2D43FC9}" srcOrd="2" destOrd="0" presId="urn:microsoft.com/office/officeart/2018/2/layout/IconVerticalSolidList"/>
    <dgm:cxn modelId="{C434D912-D83D-43BD-BE6B-B45D5296FB32}" type="presParOf" srcId="{146FD336-0115-4005-9B40-83EE52D47736}" destId="{576D0A20-39F6-4CCE-BD98-7FA4D7B9F8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7E533D5-E9C1-4005-A87A-D8F56144709C}"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45C7E98E-C5C5-4892-B864-8C3819014F49}">
      <dgm:prSet/>
      <dgm:spPr/>
      <dgm:t>
        <a:bodyPr/>
        <a:lstStyle/>
        <a:p>
          <a:pPr algn="just"/>
          <a:r>
            <a:rPr lang="en-US" dirty="0"/>
            <a:t>Credit Card is a great tool to pay money easily, but as with all the other monetary payment tools, reliability is a issue here too as it is subjected to breach and other frauds. To encounter this problem, a solution is needed to identify the patterns in the transactions and identify the ones which are fraud, so that finding such transactions beforehand in future will be very easy.</a:t>
          </a:r>
        </a:p>
      </dgm:t>
    </dgm:pt>
    <dgm:pt modelId="{6FA62225-251A-4F66-8109-7CF3DB80F6F8}" type="parTrans" cxnId="{BAECFE3B-F6B3-465A-8F53-45E80D9BBA44}">
      <dgm:prSet/>
      <dgm:spPr/>
      <dgm:t>
        <a:bodyPr/>
        <a:lstStyle/>
        <a:p>
          <a:endParaRPr lang="en-US"/>
        </a:p>
      </dgm:t>
    </dgm:pt>
    <dgm:pt modelId="{C75161C1-CE81-4112-82CB-E5BE98B35B5E}" type="sibTrans" cxnId="{BAECFE3B-F6B3-465A-8F53-45E80D9BBA44}">
      <dgm:prSet/>
      <dgm:spPr/>
      <dgm:t>
        <a:bodyPr/>
        <a:lstStyle/>
        <a:p>
          <a:endParaRPr lang="en-US"/>
        </a:p>
      </dgm:t>
    </dgm:pt>
    <dgm:pt modelId="{67279F49-621B-493D-93B4-63AF75A303D1}">
      <dgm:prSet/>
      <dgm:spPr/>
      <dgm:t>
        <a:bodyPr/>
        <a:lstStyle/>
        <a:p>
          <a:pPr algn="just"/>
          <a:r>
            <a:rPr lang="en-US" dirty="0"/>
            <a:t>Machine Learning is a great tool to do this work since Machine Learning helps us in finding patterns in the data. Machine Learning can help producing great results if provided enough amount of data. Also, with further advances in the technology, Machine Learning too will advance with time, it will be easy for a person to predict if a transaction is fraud or not much more accurately with the advances.</a:t>
          </a:r>
        </a:p>
      </dgm:t>
    </dgm:pt>
    <dgm:pt modelId="{6A301573-E109-4CE4-9C3C-8095F47D2103}" type="parTrans" cxnId="{8792EA61-C6F2-4213-98C9-8090EEC514A8}">
      <dgm:prSet/>
      <dgm:spPr/>
      <dgm:t>
        <a:bodyPr/>
        <a:lstStyle/>
        <a:p>
          <a:endParaRPr lang="en-US"/>
        </a:p>
      </dgm:t>
    </dgm:pt>
    <dgm:pt modelId="{2CEE9724-184D-4D7A-ACDA-8972E48F6CBA}" type="sibTrans" cxnId="{8792EA61-C6F2-4213-98C9-8090EEC514A8}">
      <dgm:prSet/>
      <dgm:spPr/>
      <dgm:t>
        <a:bodyPr/>
        <a:lstStyle/>
        <a:p>
          <a:endParaRPr lang="en-US"/>
        </a:p>
      </dgm:t>
    </dgm:pt>
    <dgm:pt modelId="{03AE0D6C-3D4A-419E-83AA-F0793516CDB9}" type="pres">
      <dgm:prSet presAssocID="{D7E533D5-E9C1-4005-A87A-D8F56144709C}" presName="hierChild1" presStyleCnt="0">
        <dgm:presLayoutVars>
          <dgm:chPref val="1"/>
          <dgm:dir/>
          <dgm:animOne val="branch"/>
          <dgm:animLvl val="lvl"/>
          <dgm:resizeHandles/>
        </dgm:presLayoutVars>
      </dgm:prSet>
      <dgm:spPr/>
    </dgm:pt>
    <dgm:pt modelId="{D82AF0E1-E3A7-4F5E-B50D-AAE4E4BF8755}" type="pres">
      <dgm:prSet presAssocID="{45C7E98E-C5C5-4892-B864-8C3819014F49}" presName="hierRoot1" presStyleCnt="0"/>
      <dgm:spPr/>
    </dgm:pt>
    <dgm:pt modelId="{6C841F2C-E79E-4AE7-B745-76EFF1A4AE10}" type="pres">
      <dgm:prSet presAssocID="{45C7E98E-C5C5-4892-B864-8C3819014F49}" presName="composite" presStyleCnt="0"/>
      <dgm:spPr/>
    </dgm:pt>
    <dgm:pt modelId="{D6E8742B-8666-40D3-A720-C2AA20828921}" type="pres">
      <dgm:prSet presAssocID="{45C7E98E-C5C5-4892-B864-8C3819014F49}" presName="background" presStyleLbl="node0" presStyleIdx="0" presStyleCnt="2"/>
      <dgm:spPr/>
    </dgm:pt>
    <dgm:pt modelId="{C05513FD-6B13-4353-A4CE-7B6B995CE94A}" type="pres">
      <dgm:prSet presAssocID="{45C7E98E-C5C5-4892-B864-8C3819014F49}" presName="text" presStyleLbl="fgAcc0" presStyleIdx="0" presStyleCnt="2">
        <dgm:presLayoutVars>
          <dgm:chPref val="3"/>
        </dgm:presLayoutVars>
      </dgm:prSet>
      <dgm:spPr/>
    </dgm:pt>
    <dgm:pt modelId="{BE9176DA-8A54-4957-89DD-69DA0A440FA6}" type="pres">
      <dgm:prSet presAssocID="{45C7E98E-C5C5-4892-B864-8C3819014F49}" presName="hierChild2" presStyleCnt="0"/>
      <dgm:spPr/>
    </dgm:pt>
    <dgm:pt modelId="{39F16C94-A481-4068-84F9-FF1C542360B0}" type="pres">
      <dgm:prSet presAssocID="{67279F49-621B-493D-93B4-63AF75A303D1}" presName="hierRoot1" presStyleCnt="0"/>
      <dgm:spPr/>
    </dgm:pt>
    <dgm:pt modelId="{D2D20D31-F63B-4AF3-8C0B-CB6774C9C275}" type="pres">
      <dgm:prSet presAssocID="{67279F49-621B-493D-93B4-63AF75A303D1}" presName="composite" presStyleCnt="0"/>
      <dgm:spPr/>
    </dgm:pt>
    <dgm:pt modelId="{0AAAE5E9-61EE-47B8-85B5-A271F74AA3E9}" type="pres">
      <dgm:prSet presAssocID="{67279F49-621B-493D-93B4-63AF75A303D1}" presName="background" presStyleLbl="node0" presStyleIdx="1" presStyleCnt="2"/>
      <dgm:spPr/>
    </dgm:pt>
    <dgm:pt modelId="{84B4D025-4C82-4B95-94BD-3D9761AC41A6}" type="pres">
      <dgm:prSet presAssocID="{67279F49-621B-493D-93B4-63AF75A303D1}" presName="text" presStyleLbl="fgAcc0" presStyleIdx="1" presStyleCnt="2">
        <dgm:presLayoutVars>
          <dgm:chPref val="3"/>
        </dgm:presLayoutVars>
      </dgm:prSet>
      <dgm:spPr/>
    </dgm:pt>
    <dgm:pt modelId="{E5810D22-73B7-4160-AEF8-A1B5ABC8AEDB}" type="pres">
      <dgm:prSet presAssocID="{67279F49-621B-493D-93B4-63AF75A303D1}" presName="hierChild2" presStyleCnt="0"/>
      <dgm:spPr/>
    </dgm:pt>
  </dgm:ptLst>
  <dgm:cxnLst>
    <dgm:cxn modelId="{AC6A4D21-92B6-4E2F-AB51-61356C456D65}" type="presOf" srcId="{D7E533D5-E9C1-4005-A87A-D8F56144709C}" destId="{03AE0D6C-3D4A-419E-83AA-F0793516CDB9}" srcOrd="0" destOrd="0" presId="urn:microsoft.com/office/officeart/2005/8/layout/hierarchy1"/>
    <dgm:cxn modelId="{BAECFE3B-F6B3-465A-8F53-45E80D9BBA44}" srcId="{D7E533D5-E9C1-4005-A87A-D8F56144709C}" destId="{45C7E98E-C5C5-4892-B864-8C3819014F49}" srcOrd="0" destOrd="0" parTransId="{6FA62225-251A-4F66-8109-7CF3DB80F6F8}" sibTransId="{C75161C1-CE81-4112-82CB-E5BE98B35B5E}"/>
    <dgm:cxn modelId="{8792EA61-C6F2-4213-98C9-8090EEC514A8}" srcId="{D7E533D5-E9C1-4005-A87A-D8F56144709C}" destId="{67279F49-621B-493D-93B4-63AF75A303D1}" srcOrd="1" destOrd="0" parTransId="{6A301573-E109-4CE4-9C3C-8095F47D2103}" sibTransId="{2CEE9724-184D-4D7A-ACDA-8972E48F6CBA}"/>
    <dgm:cxn modelId="{A3921082-B6AC-412B-A6CD-D1306044BCD1}" type="presOf" srcId="{67279F49-621B-493D-93B4-63AF75A303D1}" destId="{84B4D025-4C82-4B95-94BD-3D9761AC41A6}" srcOrd="0" destOrd="0" presId="urn:microsoft.com/office/officeart/2005/8/layout/hierarchy1"/>
    <dgm:cxn modelId="{5D32EDFF-2225-48A0-9A81-026BF1397FA9}" type="presOf" srcId="{45C7E98E-C5C5-4892-B864-8C3819014F49}" destId="{C05513FD-6B13-4353-A4CE-7B6B995CE94A}" srcOrd="0" destOrd="0" presId="urn:microsoft.com/office/officeart/2005/8/layout/hierarchy1"/>
    <dgm:cxn modelId="{A521998D-F200-4FC1-A1A4-EEE96B58663E}" type="presParOf" srcId="{03AE0D6C-3D4A-419E-83AA-F0793516CDB9}" destId="{D82AF0E1-E3A7-4F5E-B50D-AAE4E4BF8755}" srcOrd="0" destOrd="0" presId="urn:microsoft.com/office/officeart/2005/8/layout/hierarchy1"/>
    <dgm:cxn modelId="{DEA2A952-F0B7-4A55-B833-15E2363C2B9B}" type="presParOf" srcId="{D82AF0E1-E3A7-4F5E-B50D-AAE4E4BF8755}" destId="{6C841F2C-E79E-4AE7-B745-76EFF1A4AE10}" srcOrd="0" destOrd="0" presId="urn:microsoft.com/office/officeart/2005/8/layout/hierarchy1"/>
    <dgm:cxn modelId="{818ECA01-BBF7-4CBB-B87E-C809B3A67AFA}" type="presParOf" srcId="{6C841F2C-E79E-4AE7-B745-76EFF1A4AE10}" destId="{D6E8742B-8666-40D3-A720-C2AA20828921}" srcOrd="0" destOrd="0" presId="urn:microsoft.com/office/officeart/2005/8/layout/hierarchy1"/>
    <dgm:cxn modelId="{5EEE6D5F-EE9F-49BC-9EE5-61652588038F}" type="presParOf" srcId="{6C841F2C-E79E-4AE7-B745-76EFF1A4AE10}" destId="{C05513FD-6B13-4353-A4CE-7B6B995CE94A}" srcOrd="1" destOrd="0" presId="urn:microsoft.com/office/officeart/2005/8/layout/hierarchy1"/>
    <dgm:cxn modelId="{2872067E-A4CD-4E17-B5C2-6162B3D9885F}" type="presParOf" srcId="{D82AF0E1-E3A7-4F5E-B50D-AAE4E4BF8755}" destId="{BE9176DA-8A54-4957-89DD-69DA0A440FA6}" srcOrd="1" destOrd="0" presId="urn:microsoft.com/office/officeart/2005/8/layout/hierarchy1"/>
    <dgm:cxn modelId="{E5E81D41-F490-4930-9C66-E3F28F7B9CFF}" type="presParOf" srcId="{03AE0D6C-3D4A-419E-83AA-F0793516CDB9}" destId="{39F16C94-A481-4068-84F9-FF1C542360B0}" srcOrd="1" destOrd="0" presId="urn:microsoft.com/office/officeart/2005/8/layout/hierarchy1"/>
    <dgm:cxn modelId="{110AB34A-5F96-4B0B-93D0-21F9788A90B6}" type="presParOf" srcId="{39F16C94-A481-4068-84F9-FF1C542360B0}" destId="{D2D20D31-F63B-4AF3-8C0B-CB6774C9C275}" srcOrd="0" destOrd="0" presId="urn:microsoft.com/office/officeart/2005/8/layout/hierarchy1"/>
    <dgm:cxn modelId="{80B7BBD6-4BC1-42FD-AE74-F7B244BAB9B3}" type="presParOf" srcId="{D2D20D31-F63B-4AF3-8C0B-CB6774C9C275}" destId="{0AAAE5E9-61EE-47B8-85B5-A271F74AA3E9}" srcOrd="0" destOrd="0" presId="urn:microsoft.com/office/officeart/2005/8/layout/hierarchy1"/>
    <dgm:cxn modelId="{724A072C-CEF9-4CE2-8E8F-B3FDBBBDC867}" type="presParOf" srcId="{D2D20D31-F63B-4AF3-8C0B-CB6774C9C275}" destId="{84B4D025-4C82-4B95-94BD-3D9761AC41A6}" srcOrd="1" destOrd="0" presId="urn:microsoft.com/office/officeart/2005/8/layout/hierarchy1"/>
    <dgm:cxn modelId="{292DF8DB-B624-4F29-9022-4378CC82CA48}" type="presParOf" srcId="{39F16C94-A481-4068-84F9-FF1C542360B0}" destId="{E5810D22-73B7-4160-AEF8-A1B5ABC8AED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700D2-D591-477B-84F3-57C400D0E064}">
      <dsp:nvSpPr>
        <dsp:cNvPr id="0" name=""/>
        <dsp:cNvSpPr/>
      </dsp:nvSpPr>
      <dsp:spPr>
        <a:xfrm>
          <a:off x="0" y="100627"/>
          <a:ext cx="5704764" cy="11122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As the payment method is simplified by the combination of the financial industry and IT technology, the payment method of the consumers is changing from cash payment to electronic payment using a credit card, mobile micropayment, and app card.</a:t>
          </a:r>
        </a:p>
      </dsp:txBody>
      <dsp:txXfrm>
        <a:off x="54295" y="154922"/>
        <a:ext cx="5596174" cy="1003641"/>
      </dsp:txXfrm>
    </dsp:sp>
    <dsp:sp modelId="{76AA57BF-BD7D-4061-8CBE-EA8CDEAD2C73}">
      <dsp:nvSpPr>
        <dsp:cNvPr id="0" name=""/>
        <dsp:cNvSpPr/>
      </dsp:nvSpPr>
      <dsp:spPr>
        <a:xfrm>
          <a:off x="0" y="1250298"/>
          <a:ext cx="5704764" cy="1112231"/>
        </a:xfrm>
        <a:prstGeom prst="roundRect">
          <a:avLst/>
        </a:prstGeom>
        <a:solidFill>
          <a:schemeClr val="accent2">
            <a:hueOff val="-6070200"/>
            <a:satOff val="977"/>
            <a:lumOff val="26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As a result, the number of cases in which anomalous transactions are attempted by abusing e-banking has increased and financial companies started establishing a Fraud Detection System (FDS) to protect consumers from abnormal transactions. </a:t>
          </a:r>
        </a:p>
      </dsp:txBody>
      <dsp:txXfrm>
        <a:off x="54295" y="1304593"/>
        <a:ext cx="5596174" cy="1003641"/>
      </dsp:txXfrm>
    </dsp:sp>
    <dsp:sp modelId="{C6FA4443-CBD8-42BD-B33E-A97B18FD041B}">
      <dsp:nvSpPr>
        <dsp:cNvPr id="0" name=""/>
        <dsp:cNvSpPr/>
      </dsp:nvSpPr>
      <dsp:spPr>
        <a:xfrm>
          <a:off x="0" y="2399969"/>
          <a:ext cx="5704764" cy="1112231"/>
        </a:xfrm>
        <a:prstGeom prst="roundRect">
          <a:avLst/>
        </a:prstGeom>
        <a:solidFill>
          <a:schemeClr val="accent2">
            <a:hueOff val="-12140401"/>
            <a:satOff val="1954"/>
            <a:lumOff val="53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abnormal transaction detection system aims to identify abnormal transactions with high accuracy by analyzing user information and payment information in real-time.</a:t>
          </a:r>
        </a:p>
      </dsp:txBody>
      <dsp:txXfrm>
        <a:off x="54295" y="2454264"/>
        <a:ext cx="5596174" cy="1003641"/>
      </dsp:txXfrm>
    </dsp:sp>
    <dsp:sp modelId="{0AA77037-26F4-4A95-B3B6-A97DC7EE5991}">
      <dsp:nvSpPr>
        <dsp:cNvPr id="0" name=""/>
        <dsp:cNvSpPr/>
      </dsp:nvSpPr>
      <dsp:spPr>
        <a:xfrm>
          <a:off x="0" y="3549641"/>
          <a:ext cx="5704764" cy="1112231"/>
        </a:xfrm>
        <a:prstGeom prst="roundRect">
          <a:avLst/>
        </a:prstGeom>
        <a:solidFill>
          <a:schemeClr val="accent2">
            <a:hueOff val="-18210601"/>
            <a:satOff val="2931"/>
            <a:lumOff val="8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In this project, we will investigate the trend of abnormal transaction detection using payment log analysis and data mining and summarize the data mining algorithm used for abnormal credit card transaction detection. We will use python programming for advanced processing of data and high accuracy.</a:t>
          </a:r>
        </a:p>
      </dsp:txBody>
      <dsp:txXfrm>
        <a:off x="54295" y="3603936"/>
        <a:ext cx="5596174" cy="1003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F07FF-B009-47B6-A37B-A12758D5135C}">
      <dsp:nvSpPr>
        <dsp:cNvPr id="0" name=""/>
        <dsp:cNvSpPr/>
      </dsp:nvSpPr>
      <dsp:spPr>
        <a:xfrm>
          <a:off x="111055" y="468"/>
          <a:ext cx="3347684" cy="20086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There is a substantial rise in some technologies like “machine learning, artificial intelligence, deep learning” and other relevant fields of information technology. These technologies help us automate the credit card fraud classification process.</a:t>
          </a:r>
        </a:p>
      </dsp:txBody>
      <dsp:txXfrm>
        <a:off x="111055" y="468"/>
        <a:ext cx="3347684" cy="2008610"/>
      </dsp:txXfrm>
    </dsp:sp>
    <dsp:sp modelId="{B8F5787C-5120-4C64-9DDB-B62BE2AA8570}">
      <dsp:nvSpPr>
        <dsp:cNvPr id="0" name=""/>
        <dsp:cNvSpPr/>
      </dsp:nvSpPr>
      <dsp:spPr>
        <a:xfrm>
          <a:off x="3793507" y="468"/>
          <a:ext cx="3347684" cy="20086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The key objective of the Credit card Fraud Detection Website is to improvise the procedure of personal follow-up on many suspicious transactions.  </a:t>
          </a:r>
        </a:p>
      </dsp:txBody>
      <dsp:txXfrm>
        <a:off x="3793507" y="468"/>
        <a:ext cx="3347684" cy="2008610"/>
      </dsp:txXfrm>
    </dsp:sp>
    <dsp:sp modelId="{7A84679E-9D5E-4F46-A37C-6E173A947D66}">
      <dsp:nvSpPr>
        <dsp:cNvPr id="0" name=""/>
        <dsp:cNvSpPr/>
      </dsp:nvSpPr>
      <dsp:spPr>
        <a:xfrm>
          <a:off x="7475960" y="468"/>
          <a:ext cx="3347684" cy="20086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To discover a path to preprocess the flagged records to recognize the probable genuine entries from the list of genuine/falsified entries. </a:t>
          </a:r>
        </a:p>
      </dsp:txBody>
      <dsp:txXfrm>
        <a:off x="7475960" y="468"/>
        <a:ext cx="3347684" cy="2008610"/>
      </dsp:txXfrm>
    </dsp:sp>
    <dsp:sp modelId="{B8128F79-2CFD-434D-BC36-65DD9C59B31D}">
      <dsp:nvSpPr>
        <dsp:cNvPr id="0" name=""/>
        <dsp:cNvSpPr/>
      </dsp:nvSpPr>
      <dsp:spPr>
        <a:xfrm>
          <a:off x="1952281" y="2343847"/>
          <a:ext cx="3347684" cy="20086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Here, the volume of needless analysis is decreased leading to significant savings for the financial institutions. Moreover, the current FDS threshold can also be lowered and several fraudulent cases, being missed under this level, can be detected. </a:t>
          </a:r>
        </a:p>
      </dsp:txBody>
      <dsp:txXfrm>
        <a:off x="1952281" y="2343847"/>
        <a:ext cx="3347684" cy="2008610"/>
      </dsp:txXfrm>
    </dsp:sp>
    <dsp:sp modelId="{894C8EFE-1D7A-4B90-8303-9EE9CD498B48}">
      <dsp:nvSpPr>
        <dsp:cNvPr id="0" name=""/>
        <dsp:cNvSpPr/>
      </dsp:nvSpPr>
      <dsp:spPr>
        <a:xfrm>
          <a:off x="5634734" y="2343847"/>
          <a:ext cx="3347684" cy="20086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The system will overcome the low accuracy forecast problems, utilize the latest AI methods, reduce false alerts, recognize fraudulent transactions, and attain fast and reliable solutions.</a:t>
          </a:r>
        </a:p>
      </dsp:txBody>
      <dsp:txXfrm>
        <a:off x="5634734" y="2343847"/>
        <a:ext cx="3347684" cy="20086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4C9BC-400D-407A-B42B-4DD57B052125}">
      <dsp:nvSpPr>
        <dsp:cNvPr id="0" name=""/>
        <dsp:cNvSpPr/>
      </dsp:nvSpPr>
      <dsp:spPr>
        <a:xfrm>
          <a:off x="0" y="0"/>
          <a:ext cx="9070390" cy="95305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en-US" sz="1300" kern="1200" dirty="0"/>
            <a:t>In existing System, research about a case study involving credit card fraud detection, where data normalization is applied before Cluster Analysis and with results obtained from the use of Cluster Analysis and Artificial Neural Networks on fraud detection has shown that by clustering attributes neuronal inputs can be minimized.</a:t>
          </a:r>
        </a:p>
      </dsp:txBody>
      <dsp:txXfrm>
        <a:off x="27914" y="27914"/>
        <a:ext cx="8041972" cy="897224"/>
      </dsp:txXfrm>
    </dsp:sp>
    <dsp:sp modelId="{81CEDD31-17D5-4117-B400-722880ED0613}">
      <dsp:nvSpPr>
        <dsp:cNvPr id="0" name=""/>
        <dsp:cNvSpPr/>
      </dsp:nvSpPr>
      <dsp:spPr>
        <a:xfrm>
          <a:off x="800328" y="1111894"/>
          <a:ext cx="9070390" cy="95305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en-US" sz="1300" kern="1200" dirty="0"/>
            <a:t>And promising results can be obtained by using normalized data and data should be MLP trained. This research was based on unsupervised learning.</a:t>
          </a:r>
        </a:p>
      </dsp:txBody>
      <dsp:txXfrm>
        <a:off x="828242" y="1139808"/>
        <a:ext cx="7594750" cy="897224"/>
      </dsp:txXfrm>
    </dsp:sp>
    <dsp:sp modelId="{BE8CEDBE-C86F-4B94-A8C2-E9C4A1F38BBE}">
      <dsp:nvSpPr>
        <dsp:cNvPr id="0" name=""/>
        <dsp:cNvSpPr/>
      </dsp:nvSpPr>
      <dsp:spPr>
        <a:xfrm>
          <a:off x="1600657" y="2223789"/>
          <a:ext cx="9070390" cy="95305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en-US" sz="1300" kern="1200" dirty="0"/>
            <a:t>The data set for this research was based on real life transactional data by a large European company and personal details in data is kept confidential. Accuracy of the algorithm is around 50%. Significance of this research was to find an algorithm and to reduce the cost measure. The result obtained was by 23% and the algorithm they find was Bayes minimum risk.</a:t>
          </a:r>
        </a:p>
      </dsp:txBody>
      <dsp:txXfrm>
        <a:off x="1628571" y="2251703"/>
        <a:ext cx="7594750" cy="897224"/>
      </dsp:txXfrm>
    </dsp:sp>
    <dsp:sp modelId="{E24E5A38-F511-40A1-A378-183EAFC07E8E}">
      <dsp:nvSpPr>
        <dsp:cNvPr id="0" name=""/>
        <dsp:cNvSpPr/>
      </dsp:nvSpPr>
      <dsp:spPr>
        <a:xfrm>
          <a:off x="8450906" y="722731"/>
          <a:ext cx="619484" cy="61948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590290" y="722731"/>
        <a:ext cx="340716" cy="466162"/>
      </dsp:txXfrm>
    </dsp:sp>
    <dsp:sp modelId="{947449E8-7D59-460E-B4A8-F89E5AF25263}">
      <dsp:nvSpPr>
        <dsp:cNvPr id="0" name=""/>
        <dsp:cNvSpPr/>
      </dsp:nvSpPr>
      <dsp:spPr>
        <a:xfrm>
          <a:off x="9251235" y="1828272"/>
          <a:ext cx="619484" cy="61948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90619" y="1828272"/>
        <a:ext cx="340716" cy="466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67DA9-B969-4ED4-A1C6-55250BC14669}">
      <dsp:nvSpPr>
        <dsp:cNvPr id="0" name=""/>
        <dsp:cNvSpPr/>
      </dsp:nvSpPr>
      <dsp:spPr>
        <a:xfrm>
          <a:off x="0" y="68405"/>
          <a:ext cx="11239500" cy="1062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US" sz="1500" kern="1200" dirty="0"/>
            <a:t>In proposed System, we are applying Random Forest algorithm, Bernoulli Naive Bayes Model and Logistic Regression algorithm for classification of the credit card dataset. </a:t>
          </a:r>
        </a:p>
      </dsp:txBody>
      <dsp:txXfrm>
        <a:off x="51885" y="120290"/>
        <a:ext cx="11135730" cy="959101"/>
      </dsp:txXfrm>
    </dsp:sp>
    <dsp:sp modelId="{BE8B1572-C3B9-44DA-A65C-87DED1504ADB}">
      <dsp:nvSpPr>
        <dsp:cNvPr id="0" name=""/>
        <dsp:cNvSpPr/>
      </dsp:nvSpPr>
      <dsp:spPr>
        <a:xfrm>
          <a:off x="0" y="1174477"/>
          <a:ext cx="11239500" cy="1062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US" sz="1500" kern="1200" dirty="0"/>
            <a:t>A subset of the training set is sampled randomly so that to train each individual tree and then a decision tree is built, each node then splits on a feature selected from a random subset of the full feature set.</a:t>
          </a:r>
        </a:p>
      </dsp:txBody>
      <dsp:txXfrm>
        <a:off x="51885" y="1226362"/>
        <a:ext cx="11135730" cy="959101"/>
      </dsp:txXfrm>
    </dsp:sp>
    <dsp:sp modelId="{68AC6D74-575F-4C8D-8AD1-EFBEBCB5CAE7}">
      <dsp:nvSpPr>
        <dsp:cNvPr id="0" name=""/>
        <dsp:cNvSpPr/>
      </dsp:nvSpPr>
      <dsp:spPr>
        <a:xfrm>
          <a:off x="0" y="2280549"/>
          <a:ext cx="11239500" cy="1062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US" sz="1500" kern="1200" dirty="0"/>
            <a:t>We propose a Machine learning model to detect fraudulent credit card activities in online financial transactions. Analyzing fake transactions manually is impracticable due to vast amounts of data and its complexity. However, adequately given informative features, could make it is possible using Machine Learning. To classify fraudulent and legitimate credit card transaction by supervised learning Algorithm such as Logistic Regression.</a:t>
          </a:r>
        </a:p>
      </dsp:txBody>
      <dsp:txXfrm>
        <a:off x="51885" y="2332434"/>
        <a:ext cx="11135730" cy="959101"/>
      </dsp:txXfrm>
    </dsp:sp>
    <dsp:sp modelId="{147E20EA-834C-45B6-934F-4DF66765B97D}">
      <dsp:nvSpPr>
        <dsp:cNvPr id="0" name=""/>
        <dsp:cNvSpPr/>
      </dsp:nvSpPr>
      <dsp:spPr>
        <a:xfrm>
          <a:off x="0" y="3386620"/>
          <a:ext cx="11239500" cy="1062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US" sz="1500" kern="1200" dirty="0"/>
            <a:t>The 'amount' feature is the transaction amount. Feature 'class' is the target class for the binary classification, and it takes value 1 for positive case (fraud) and 0 for negative case (not fraud).</a:t>
          </a:r>
        </a:p>
      </dsp:txBody>
      <dsp:txXfrm>
        <a:off x="51885" y="3438505"/>
        <a:ext cx="11135730" cy="9591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948C2-CCE4-4928-906E-C085A59E2084}">
      <dsp:nvSpPr>
        <dsp:cNvPr id="0" name=""/>
        <dsp:cNvSpPr/>
      </dsp:nvSpPr>
      <dsp:spPr>
        <a:xfrm>
          <a:off x="0" y="27063"/>
          <a:ext cx="10788316"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a:t>Pre-processed Data</a:t>
          </a:r>
          <a:r>
            <a:rPr lang="en-IN" sz="1700" kern="1200"/>
            <a:t>: </a:t>
          </a:r>
          <a:r>
            <a:rPr lang="en-US" sz="1700" kern="1200"/>
            <a:t>Data Preprocessing is a technique that is used to convert the raw data into a clean data set. In other words, whenever the data is gathered from different sources it is collected in raw format which is not feasible for the analysis. Therefore, certain steps are executed to convert the data into a small clean data set. </a:t>
          </a:r>
        </a:p>
      </dsp:txBody>
      <dsp:txXfrm>
        <a:off x="58257" y="85320"/>
        <a:ext cx="10671802" cy="1076886"/>
      </dsp:txXfrm>
    </dsp:sp>
    <dsp:sp modelId="{B91CFB04-2C8C-4794-9B6F-8E583809ED94}">
      <dsp:nvSpPr>
        <dsp:cNvPr id="0" name=""/>
        <dsp:cNvSpPr/>
      </dsp:nvSpPr>
      <dsp:spPr>
        <a:xfrm>
          <a:off x="0" y="1269423"/>
          <a:ext cx="10788316"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a:t>Training and Testing Data</a:t>
          </a:r>
          <a:r>
            <a:rPr lang="en-IN" sz="1700" kern="1200"/>
            <a:t>: </a:t>
          </a:r>
          <a:r>
            <a:rPr lang="en-US" sz="1700" kern="1200"/>
            <a:t>The data we use is usually split into training data and test data. The training set contains a known output, and the model learns on this data to be generalized to other data later on. We have the test dataset (or subset) to test our model’s prediction on this subset.</a:t>
          </a:r>
        </a:p>
      </dsp:txBody>
      <dsp:txXfrm>
        <a:off x="58257" y="1327680"/>
        <a:ext cx="10671802" cy="1076886"/>
      </dsp:txXfrm>
    </dsp:sp>
    <dsp:sp modelId="{979CBEA4-6462-4AD7-B508-658976F4F98D}">
      <dsp:nvSpPr>
        <dsp:cNvPr id="0" name=""/>
        <dsp:cNvSpPr/>
      </dsp:nvSpPr>
      <dsp:spPr>
        <a:xfrm>
          <a:off x="0" y="2511783"/>
          <a:ext cx="10788316"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a:t>Model Creation</a:t>
          </a:r>
          <a:r>
            <a:rPr lang="en-IN" sz="1700" kern="1200"/>
            <a:t>: </a:t>
          </a:r>
          <a:r>
            <a:rPr lang="en-US" sz="1700" kern="1200"/>
            <a:t>The process of training an ML model involves providing an ML algorithm (that is, the learning algorithm) with training data to learn from. The learning algorithm finds patterns in the training data that map the input data attributes to the target (the answer that you want to predict), and it outputs an ML model that captures these patterns.</a:t>
          </a:r>
        </a:p>
      </dsp:txBody>
      <dsp:txXfrm>
        <a:off x="58257" y="2570040"/>
        <a:ext cx="10671802" cy="10768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5C87C-C2EC-4D50-B252-F105138FF649}">
      <dsp:nvSpPr>
        <dsp:cNvPr id="0" name=""/>
        <dsp:cNvSpPr/>
      </dsp:nvSpPr>
      <dsp:spPr>
        <a:xfrm>
          <a:off x="0" y="77553"/>
          <a:ext cx="10788316"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Efficiency in Computation: </a:t>
          </a:r>
          <a:r>
            <a:rPr lang="en-US" sz="1700" kern="1200"/>
            <a:t>While the model is executing, the software shall utilize less system’s CPU resource and very little of system memory. </a:t>
          </a:r>
        </a:p>
      </dsp:txBody>
      <dsp:txXfrm>
        <a:off x="33012" y="110565"/>
        <a:ext cx="10722292" cy="610236"/>
      </dsp:txXfrm>
    </dsp:sp>
    <dsp:sp modelId="{15F16E5D-25E5-43F3-95C9-FCF4782A534A}">
      <dsp:nvSpPr>
        <dsp:cNvPr id="0" name=""/>
        <dsp:cNvSpPr/>
      </dsp:nvSpPr>
      <dsp:spPr>
        <a:xfrm>
          <a:off x="0" y="802773"/>
          <a:ext cx="10788316"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Extensibility:</a:t>
          </a:r>
          <a:r>
            <a:rPr lang="en-US" sz="1700" kern="1200"/>
            <a:t> The software shall be extensible to support future developments and add-ons. </a:t>
          </a:r>
        </a:p>
      </dsp:txBody>
      <dsp:txXfrm>
        <a:off x="33012" y="835785"/>
        <a:ext cx="10722292" cy="610236"/>
      </dsp:txXfrm>
    </dsp:sp>
    <dsp:sp modelId="{19F5348A-3892-46A8-A62B-6F8AFF028EFD}">
      <dsp:nvSpPr>
        <dsp:cNvPr id="0" name=""/>
        <dsp:cNvSpPr/>
      </dsp:nvSpPr>
      <dsp:spPr>
        <a:xfrm>
          <a:off x="0" y="1527993"/>
          <a:ext cx="10788316"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Portability: </a:t>
          </a:r>
          <a:r>
            <a:rPr lang="en-US" sz="1700" kern="1200"/>
            <a:t>The Credit Card Fraud Detection website should be portable to all operating platforms. </a:t>
          </a:r>
        </a:p>
      </dsp:txBody>
      <dsp:txXfrm>
        <a:off x="33012" y="1561005"/>
        <a:ext cx="10722292" cy="610236"/>
      </dsp:txXfrm>
    </dsp:sp>
    <dsp:sp modelId="{BDF18DBD-6E5D-42D9-8EB5-94A325DB92A4}">
      <dsp:nvSpPr>
        <dsp:cNvPr id="0" name=""/>
        <dsp:cNvSpPr/>
      </dsp:nvSpPr>
      <dsp:spPr>
        <a:xfrm>
          <a:off x="0" y="2253213"/>
          <a:ext cx="10788316"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Performance:</a:t>
          </a:r>
          <a:r>
            <a:rPr lang="en-US" sz="1700" kern="1200"/>
            <a:t> The software shall minimize the number of calculations needed to perform image processing and hand gesture detection. </a:t>
          </a:r>
        </a:p>
      </dsp:txBody>
      <dsp:txXfrm>
        <a:off x="33012" y="2286225"/>
        <a:ext cx="10722292" cy="610236"/>
      </dsp:txXfrm>
    </dsp:sp>
    <dsp:sp modelId="{2480B035-E196-4647-88C7-9A3D96A3E25A}">
      <dsp:nvSpPr>
        <dsp:cNvPr id="0" name=""/>
        <dsp:cNvSpPr/>
      </dsp:nvSpPr>
      <dsp:spPr>
        <a:xfrm>
          <a:off x="0" y="2978433"/>
          <a:ext cx="10788316"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Reliability:</a:t>
          </a:r>
          <a:r>
            <a:rPr lang="en-US" sz="1700" kern="1200"/>
            <a:t> The software shall be operable in all conditions. </a:t>
          </a:r>
        </a:p>
      </dsp:txBody>
      <dsp:txXfrm>
        <a:off x="33012" y="3011445"/>
        <a:ext cx="10722292" cy="6102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1A7EA-BE8B-4AA1-9951-8824CF2E93D4}">
      <dsp:nvSpPr>
        <dsp:cNvPr id="0" name=""/>
        <dsp:cNvSpPr/>
      </dsp:nvSpPr>
      <dsp:spPr>
        <a:xfrm>
          <a:off x="0" y="581"/>
          <a:ext cx="5704764" cy="13603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9818DD-F6F3-4DB0-B95C-7E05AD30A71A}">
      <dsp:nvSpPr>
        <dsp:cNvPr id="0" name=""/>
        <dsp:cNvSpPr/>
      </dsp:nvSpPr>
      <dsp:spPr>
        <a:xfrm>
          <a:off x="411515" y="306667"/>
          <a:ext cx="748210" cy="748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2925FF-3480-4CE3-9744-08F558649038}">
      <dsp:nvSpPr>
        <dsp:cNvPr id="0" name=""/>
        <dsp:cNvSpPr/>
      </dsp:nvSpPr>
      <dsp:spPr>
        <a:xfrm>
          <a:off x="1571241" y="581"/>
          <a:ext cx="4133522" cy="136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974" tIns="143974" rIns="143974" bIns="143974" numCol="1" spcCol="1270" anchor="ctr" anchorCtr="0">
          <a:noAutofit/>
        </a:bodyPr>
        <a:lstStyle/>
        <a:p>
          <a:pPr marL="0" lvl="0" indent="0" algn="just" defTabSz="666750">
            <a:lnSpc>
              <a:spcPct val="90000"/>
            </a:lnSpc>
            <a:spcBef>
              <a:spcPct val="0"/>
            </a:spcBef>
            <a:spcAft>
              <a:spcPct val="35000"/>
            </a:spcAft>
            <a:buNone/>
          </a:pPr>
          <a:r>
            <a:rPr lang="en-US" sz="1500" kern="1200" dirty="0"/>
            <a:t>First, we obtained our dataset from Kaggle, a data analysis website which provides datasets. Inside this dataset, there are 31 columns out of which 28 are named as v1-v28 to protect sensitive data. </a:t>
          </a:r>
        </a:p>
      </dsp:txBody>
      <dsp:txXfrm>
        <a:off x="1571241" y="581"/>
        <a:ext cx="4133522" cy="1360382"/>
      </dsp:txXfrm>
    </dsp:sp>
    <dsp:sp modelId="{B14D6F56-253C-422C-A15C-252CC8DCBD70}">
      <dsp:nvSpPr>
        <dsp:cNvPr id="0" name=""/>
        <dsp:cNvSpPr/>
      </dsp:nvSpPr>
      <dsp:spPr>
        <a:xfrm>
          <a:off x="0" y="1701058"/>
          <a:ext cx="5704764" cy="13603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67EE7-67F5-42C2-9950-307AC3307728}">
      <dsp:nvSpPr>
        <dsp:cNvPr id="0" name=""/>
        <dsp:cNvSpPr/>
      </dsp:nvSpPr>
      <dsp:spPr>
        <a:xfrm>
          <a:off x="411515" y="2007144"/>
          <a:ext cx="748210" cy="748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42A74B-EE18-4D33-A354-76965492F479}">
      <dsp:nvSpPr>
        <dsp:cNvPr id="0" name=""/>
        <dsp:cNvSpPr/>
      </dsp:nvSpPr>
      <dsp:spPr>
        <a:xfrm>
          <a:off x="1571241" y="1701058"/>
          <a:ext cx="4133522" cy="136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974" tIns="143974" rIns="143974" bIns="143974" numCol="1" spcCol="1270" anchor="ctr" anchorCtr="0">
          <a:noAutofit/>
        </a:bodyPr>
        <a:lstStyle/>
        <a:p>
          <a:pPr marL="0" lvl="0" indent="0" algn="just" defTabSz="666750">
            <a:lnSpc>
              <a:spcPct val="90000"/>
            </a:lnSpc>
            <a:spcBef>
              <a:spcPct val="0"/>
            </a:spcBef>
            <a:spcAft>
              <a:spcPct val="35000"/>
            </a:spcAft>
            <a:buNone/>
          </a:pPr>
          <a:r>
            <a:rPr lang="en-US" sz="1500" kern="1200" dirty="0"/>
            <a:t>The other columns represent Time, Amount and Class. Time shows the time gap between the first transaction and the following one. Amount is the amount of money transacted. </a:t>
          </a:r>
        </a:p>
      </dsp:txBody>
      <dsp:txXfrm>
        <a:off x="1571241" y="1701058"/>
        <a:ext cx="4133522" cy="1360382"/>
      </dsp:txXfrm>
    </dsp:sp>
    <dsp:sp modelId="{6FF4A791-E6FF-4FE0-9176-BD0E1E74FC37}">
      <dsp:nvSpPr>
        <dsp:cNvPr id="0" name=""/>
        <dsp:cNvSpPr/>
      </dsp:nvSpPr>
      <dsp:spPr>
        <a:xfrm>
          <a:off x="0" y="3401536"/>
          <a:ext cx="5704764" cy="136038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81CBDF-1119-43BD-860C-E83A119254AF}">
      <dsp:nvSpPr>
        <dsp:cNvPr id="0" name=""/>
        <dsp:cNvSpPr/>
      </dsp:nvSpPr>
      <dsp:spPr>
        <a:xfrm>
          <a:off x="411515" y="3707622"/>
          <a:ext cx="748210" cy="748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6D0A20-39F6-4CCE-BD98-7FA4D7B9F8E6}">
      <dsp:nvSpPr>
        <dsp:cNvPr id="0" name=""/>
        <dsp:cNvSpPr/>
      </dsp:nvSpPr>
      <dsp:spPr>
        <a:xfrm>
          <a:off x="1571241" y="3401536"/>
          <a:ext cx="4133522" cy="136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974" tIns="143974" rIns="143974" bIns="143974" numCol="1" spcCol="1270" anchor="ctr" anchorCtr="0">
          <a:noAutofit/>
        </a:bodyPr>
        <a:lstStyle/>
        <a:p>
          <a:pPr marL="0" lvl="0" indent="0" algn="just" defTabSz="666750">
            <a:lnSpc>
              <a:spcPct val="90000"/>
            </a:lnSpc>
            <a:spcBef>
              <a:spcPct val="0"/>
            </a:spcBef>
            <a:spcAft>
              <a:spcPct val="35000"/>
            </a:spcAft>
            <a:buNone/>
          </a:pPr>
          <a:r>
            <a:rPr lang="en-US" sz="1500" kern="1200" dirty="0"/>
            <a:t>Class 0 represents a valid transaction and 1 represents a fraudulent one.</a:t>
          </a:r>
        </a:p>
      </dsp:txBody>
      <dsp:txXfrm>
        <a:off x="1571241" y="3401536"/>
        <a:ext cx="4133522" cy="13603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8742B-8666-40D3-A720-C2AA20828921}">
      <dsp:nvSpPr>
        <dsp:cNvPr id="0" name=""/>
        <dsp:cNvSpPr/>
      </dsp:nvSpPr>
      <dsp:spPr>
        <a:xfrm>
          <a:off x="198371" y="1481"/>
          <a:ext cx="4405885" cy="279773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5513FD-6B13-4353-A4CE-7B6B995CE94A}">
      <dsp:nvSpPr>
        <dsp:cNvPr id="0" name=""/>
        <dsp:cNvSpPr/>
      </dsp:nvSpPr>
      <dsp:spPr>
        <a:xfrm>
          <a:off x="687914" y="466547"/>
          <a:ext cx="4405885" cy="279773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Credit Card is a great tool to pay money easily, but as with all the other monetary payment tools, reliability is a issue here too as it is subjected to breach and other frauds. To encounter this problem, a solution is needed to identify the patterns in the transactions and identify the ones which are fraud, so that finding such transactions beforehand in future will be very easy.</a:t>
          </a:r>
        </a:p>
      </dsp:txBody>
      <dsp:txXfrm>
        <a:off x="769857" y="548490"/>
        <a:ext cx="4241999" cy="2633851"/>
      </dsp:txXfrm>
    </dsp:sp>
    <dsp:sp modelId="{0AAAE5E9-61EE-47B8-85B5-A271F74AA3E9}">
      <dsp:nvSpPr>
        <dsp:cNvPr id="0" name=""/>
        <dsp:cNvSpPr/>
      </dsp:nvSpPr>
      <dsp:spPr>
        <a:xfrm>
          <a:off x="5583343" y="1481"/>
          <a:ext cx="4405885" cy="279773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4D025-4C82-4B95-94BD-3D9761AC41A6}">
      <dsp:nvSpPr>
        <dsp:cNvPr id="0" name=""/>
        <dsp:cNvSpPr/>
      </dsp:nvSpPr>
      <dsp:spPr>
        <a:xfrm>
          <a:off x="6072886" y="466547"/>
          <a:ext cx="4405885" cy="279773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Machine Learning is a great tool to do this work since Machine Learning helps us in finding patterns in the data. Machine Learning can help producing great results if provided enough amount of data. Also, with further advances in the technology, Machine Learning too will advance with time, it will be easy for a person to predict if a transaction is fraud or not much more accurately with the advances.</a:t>
          </a:r>
        </a:p>
      </dsp:txBody>
      <dsp:txXfrm>
        <a:off x="6154829" y="548490"/>
        <a:ext cx="4241999" cy="26338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12/19/2022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672131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5132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8952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5977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0620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895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1284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611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742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11326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39317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12/19/2022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4809069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FC5D3-56A0-AD16-CBFB-4CEB09561EFC}"/>
              </a:ext>
            </a:extLst>
          </p:cNvPr>
          <p:cNvSpPr>
            <a:spLocks noGrp="1"/>
          </p:cNvSpPr>
          <p:nvPr>
            <p:ph type="ctrTitle"/>
          </p:nvPr>
        </p:nvSpPr>
        <p:spPr>
          <a:xfrm>
            <a:off x="5978914" y="702367"/>
            <a:ext cx="5805097" cy="3923730"/>
          </a:xfrm>
        </p:spPr>
        <p:txBody>
          <a:bodyPr anchor="ctr">
            <a:normAutofit fontScale="90000"/>
          </a:bodyPr>
          <a:lstStyle/>
          <a:p>
            <a:r>
              <a:rPr lang="en-GB" sz="4900" b="1" dirty="0">
                <a:solidFill>
                  <a:schemeClr val="bg1"/>
                </a:solidFill>
              </a:rPr>
              <a:t>Credit Card Fraud Detection Website Using Machine </a:t>
            </a:r>
            <a:br>
              <a:rPr lang="en-GB" sz="4900" b="1" dirty="0">
                <a:solidFill>
                  <a:schemeClr val="bg1"/>
                </a:solidFill>
              </a:rPr>
            </a:br>
            <a:r>
              <a:rPr lang="en-GB" sz="4900" b="1" dirty="0">
                <a:solidFill>
                  <a:schemeClr val="bg1"/>
                </a:solidFill>
              </a:rPr>
              <a:t>Learning</a:t>
            </a:r>
            <a:br>
              <a:rPr lang="en-IN" sz="6000" b="1" dirty="0">
                <a:solidFill>
                  <a:schemeClr val="bg1"/>
                </a:solidFill>
              </a:rPr>
            </a:br>
            <a:br>
              <a:rPr lang="en-IN" sz="6000" b="1" dirty="0">
                <a:solidFill>
                  <a:schemeClr val="bg1"/>
                </a:solidFill>
              </a:rPr>
            </a:br>
            <a:r>
              <a:rPr lang="en-IN" sz="3200" b="1" dirty="0">
                <a:solidFill>
                  <a:schemeClr val="bg1"/>
                </a:solidFill>
              </a:rPr>
              <a:t>Guide: Dr. Harsh Pratap Singh</a:t>
            </a:r>
            <a:endParaRPr lang="en-IN" sz="6000" b="1" dirty="0">
              <a:solidFill>
                <a:schemeClr val="bg1"/>
              </a:solidFill>
            </a:endParaRPr>
          </a:p>
        </p:txBody>
      </p:sp>
      <p:sp>
        <p:nvSpPr>
          <p:cNvPr id="3" name="Subtitle 2">
            <a:extLst>
              <a:ext uri="{FF2B5EF4-FFF2-40B4-BE49-F238E27FC236}">
                <a16:creationId xmlns:a16="http://schemas.microsoft.com/office/drawing/2014/main" id="{CC1E5F89-0CE5-326B-832F-CA877EFD3BDF}"/>
              </a:ext>
            </a:extLst>
          </p:cNvPr>
          <p:cNvSpPr>
            <a:spLocks noGrp="1"/>
          </p:cNvSpPr>
          <p:nvPr>
            <p:ph type="subTitle" idx="1"/>
          </p:nvPr>
        </p:nvSpPr>
        <p:spPr>
          <a:xfrm>
            <a:off x="5976576" y="4876809"/>
            <a:ext cx="6128785" cy="1730493"/>
          </a:xfrm>
        </p:spPr>
        <p:txBody>
          <a:bodyPr anchor="t">
            <a:normAutofit lnSpcReduction="10000"/>
          </a:bodyPr>
          <a:lstStyle/>
          <a:p>
            <a:r>
              <a:rPr lang="en-IN" dirty="0">
                <a:solidFill>
                  <a:schemeClr val="bg1"/>
                </a:solidFill>
              </a:rPr>
              <a:t>Presented by: </a:t>
            </a:r>
          </a:p>
          <a:p>
            <a:r>
              <a:rPr lang="en-IN" dirty="0">
                <a:solidFill>
                  <a:schemeClr val="bg1"/>
                </a:solidFill>
              </a:rPr>
              <a:t>Aaditya Anand (EN19CS301004)</a:t>
            </a:r>
          </a:p>
          <a:p>
            <a:r>
              <a:rPr lang="en-IN" dirty="0">
                <a:solidFill>
                  <a:schemeClr val="bg1"/>
                </a:solidFill>
              </a:rPr>
              <a:t>Abhay Singh Chauhan (EN19CS301011)</a:t>
            </a:r>
          </a:p>
          <a:p>
            <a:r>
              <a:rPr lang="en-IN" dirty="0">
                <a:solidFill>
                  <a:schemeClr val="bg1"/>
                </a:solidFill>
              </a:rPr>
              <a:t>Advait Patidar (EN19CS301027)</a:t>
            </a:r>
          </a:p>
          <a:p>
            <a:endParaRPr lang="en-IN" dirty="0">
              <a:solidFill>
                <a:schemeClr val="bg1"/>
              </a:solidFill>
            </a:endParaRPr>
          </a:p>
        </p:txBody>
      </p:sp>
      <p:sp>
        <p:nvSpPr>
          <p:cNvPr id="20" name="Freeform: Shape 19">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1.png" descr="Logo&#10;&#10;Description automatically generated">
            <a:extLst>
              <a:ext uri="{FF2B5EF4-FFF2-40B4-BE49-F238E27FC236}">
                <a16:creationId xmlns:a16="http://schemas.microsoft.com/office/drawing/2014/main" id="{30B46E20-2256-3212-0815-E1EB837D1D99}"/>
              </a:ext>
            </a:extLst>
          </p:cNvPr>
          <p:cNvPicPr/>
          <p:nvPr/>
        </p:nvPicPr>
        <p:blipFill>
          <a:blip r:embed="rId2"/>
          <a:stretch>
            <a:fillRect/>
          </a:stretch>
        </p:blipFill>
        <p:spPr>
          <a:xfrm>
            <a:off x="518401" y="2224512"/>
            <a:ext cx="3491811" cy="2630602"/>
          </a:xfrm>
          <a:prstGeom prst="rect">
            <a:avLst/>
          </a:prstGeom>
        </p:spPr>
      </p:pic>
      <p:cxnSp>
        <p:nvCxnSpPr>
          <p:cNvPr id="22" name="Straight Connector 2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085217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F0BE-4A82-D1ED-C94C-E8EEE790F17F}"/>
              </a:ext>
            </a:extLst>
          </p:cNvPr>
          <p:cNvSpPr>
            <a:spLocks noGrp="1"/>
          </p:cNvSpPr>
          <p:nvPr>
            <p:ph type="title"/>
          </p:nvPr>
        </p:nvSpPr>
        <p:spPr>
          <a:xfrm>
            <a:off x="197478" y="235058"/>
            <a:ext cx="11994522" cy="1230269"/>
          </a:xfrm>
        </p:spPr>
        <p:txBody>
          <a:bodyPr/>
          <a:lstStyle/>
          <a:p>
            <a:pPr algn="ctr"/>
            <a:r>
              <a:rPr lang="en-IN" dirty="0"/>
              <a:t>Data Flow Diagram</a:t>
            </a:r>
          </a:p>
        </p:txBody>
      </p:sp>
      <p:sp>
        <p:nvSpPr>
          <p:cNvPr id="5" name="Content Placeholder 4">
            <a:extLst>
              <a:ext uri="{FF2B5EF4-FFF2-40B4-BE49-F238E27FC236}">
                <a16:creationId xmlns:a16="http://schemas.microsoft.com/office/drawing/2014/main" id="{41DCC300-A4CD-118F-66C0-26CFAE26F3AB}"/>
              </a:ext>
            </a:extLst>
          </p:cNvPr>
          <p:cNvSpPr>
            <a:spLocks noGrp="1"/>
          </p:cNvSpPr>
          <p:nvPr>
            <p:ph idx="1"/>
          </p:nvPr>
        </p:nvSpPr>
        <p:spPr>
          <a:xfrm>
            <a:off x="2793852" y="1225482"/>
            <a:ext cx="6245352" cy="4754880"/>
          </a:xfrm>
        </p:spPr>
        <p:txBody>
          <a:bodyPr/>
          <a:lstStyle/>
          <a:p>
            <a:pPr marL="0" indent="0">
              <a:buNone/>
            </a:pPr>
            <a:endParaRPr lang="en-IN" dirty="0"/>
          </a:p>
        </p:txBody>
      </p:sp>
      <p:pic>
        <p:nvPicPr>
          <p:cNvPr id="6" name="image6.jpeg" descr="Proposed credit card fraud detection model.">
            <a:extLst>
              <a:ext uri="{FF2B5EF4-FFF2-40B4-BE49-F238E27FC236}">
                <a16:creationId xmlns:a16="http://schemas.microsoft.com/office/drawing/2014/main" id="{F329EC60-C1B4-145B-D119-4B17ED07C9DD}"/>
              </a:ext>
            </a:extLst>
          </p:cNvPr>
          <p:cNvPicPr>
            <a:picLocks noChangeAspect="1"/>
          </p:cNvPicPr>
          <p:nvPr/>
        </p:nvPicPr>
        <p:blipFill>
          <a:blip r:embed="rId2" cstate="print"/>
          <a:stretch>
            <a:fillRect/>
          </a:stretch>
        </p:blipFill>
        <p:spPr>
          <a:xfrm>
            <a:off x="2793853" y="1225482"/>
            <a:ext cx="6245352" cy="4874079"/>
          </a:xfrm>
          <a:prstGeom prst="rect">
            <a:avLst/>
          </a:prstGeom>
        </p:spPr>
      </p:pic>
    </p:spTree>
    <p:extLst>
      <p:ext uri="{BB962C8B-B14F-4D97-AF65-F5344CB8AC3E}">
        <p14:creationId xmlns:p14="http://schemas.microsoft.com/office/powerpoint/2010/main" val="299710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F0BE-4A82-D1ED-C94C-E8EEE790F17F}"/>
              </a:ext>
            </a:extLst>
          </p:cNvPr>
          <p:cNvSpPr>
            <a:spLocks noGrp="1"/>
          </p:cNvSpPr>
          <p:nvPr>
            <p:ph type="title"/>
          </p:nvPr>
        </p:nvSpPr>
        <p:spPr>
          <a:xfrm>
            <a:off x="197478" y="364454"/>
            <a:ext cx="11994522" cy="1230269"/>
          </a:xfrm>
        </p:spPr>
        <p:txBody>
          <a:bodyPr/>
          <a:lstStyle/>
          <a:p>
            <a:pPr algn="ctr"/>
            <a:r>
              <a:rPr lang="en-IN" dirty="0"/>
              <a:t>Use Case Diagram</a:t>
            </a:r>
          </a:p>
        </p:txBody>
      </p:sp>
      <p:pic>
        <p:nvPicPr>
          <p:cNvPr id="6" name="image9.jpeg">
            <a:extLst>
              <a:ext uri="{FF2B5EF4-FFF2-40B4-BE49-F238E27FC236}">
                <a16:creationId xmlns:a16="http://schemas.microsoft.com/office/drawing/2014/main" id="{99330F16-D35B-ECC3-D5B3-B39CD03FF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2126" y="1594723"/>
            <a:ext cx="6245225" cy="4531733"/>
          </a:xfrm>
          <a:prstGeom prst="rect">
            <a:avLst/>
          </a:prstGeom>
        </p:spPr>
      </p:pic>
    </p:spTree>
    <p:extLst>
      <p:ext uri="{BB962C8B-B14F-4D97-AF65-F5344CB8AC3E}">
        <p14:creationId xmlns:p14="http://schemas.microsoft.com/office/powerpoint/2010/main" val="173997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B9CCF0-FDC8-4563-ADE4-F400B6BD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39B014-3A33-AE75-2E8C-FBE4D3833372}"/>
              </a:ext>
            </a:extLst>
          </p:cNvPr>
          <p:cNvSpPr>
            <a:spLocks noGrp="1"/>
          </p:cNvSpPr>
          <p:nvPr>
            <p:ph type="title"/>
          </p:nvPr>
        </p:nvSpPr>
        <p:spPr>
          <a:xfrm>
            <a:off x="758952" y="758952"/>
            <a:ext cx="3831336" cy="4754880"/>
          </a:xfrm>
        </p:spPr>
        <p:txBody>
          <a:bodyPr anchor="ctr">
            <a:normAutofit/>
          </a:bodyPr>
          <a:lstStyle/>
          <a:p>
            <a:r>
              <a:rPr lang="en-IN">
                <a:solidFill>
                  <a:schemeClr val="bg1"/>
                </a:solidFill>
              </a:rPr>
              <a:t>Procedural Description</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C9AA5127-7E03-0D48-5ED5-4E0FDC77EA36}"/>
              </a:ext>
            </a:extLst>
          </p:cNvPr>
          <p:cNvGraphicFramePr>
            <a:graphicFrameLocks noGrp="1"/>
          </p:cNvGraphicFramePr>
          <p:nvPr>
            <p:ph idx="1"/>
            <p:extLst>
              <p:ext uri="{D42A27DB-BD31-4B8C-83A1-F6EECF244321}">
                <p14:modId xmlns:p14="http://schemas.microsoft.com/office/powerpoint/2010/main" val="977318639"/>
              </p:ext>
            </p:extLst>
          </p:nvPr>
        </p:nvGraphicFramePr>
        <p:xfrm>
          <a:off x="5725236" y="758825"/>
          <a:ext cx="5704764"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433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B136A-89DF-A613-9760-0C42BA867CB9}"/>
              </a:ext>
            </a:extLst>
          </p:cNvPr>
          <p:cNvSpPr>
            <a:spLocks noGrp="1"/>
          </p:cNvSpPr>
          <p:nvPr>
            <p:ph idx="1"/>
          </p:nvPr>
        </p:nvSpPr>
        <p:spPr>
          <a:xfrm>
            <a:off x="192505" y="657726"/>
            <a:ext cx="11237495" cy="4856106"/>
          </a:xfrm>
        </p:spPr>
        <p:txBody>
          <a:bodyPr/>
          <a:lstStyle/>
          <a:p>
            <a:pPr algn="just"/>
            <a:r>
              <a:rPr lang="en-US" sz="1800" dirty="0">
                <a:solidFill>
                  <a:srgbClr val="111111"/>
                </a:solidFill>
                <a:effectLst/>
                <a:ea typeface="Droid Sans Fallback"/>
              </a:rPr>
              <a:t>Balancing data Since the data is very imbalanced, we will be using some</a:t>
            </a:r>
            <a:r>
              <a:rPr lang="en-US" sz="1800" spc="5" dirty="0">
                <a:solidFill>
                  <a:srgbClr val="111111"/>
                </a:solidFill>
                <a:effectLst/>
                <a:ea typeface="Droid Sans Fallback"/>
              </a:rPr>
              <a:t> </a:t>
            </a:r>
            <a:r>
              <a:rPr lang="en-US" sz="1800" dirty="0">
                <a:solidFill>
                  <a:srgbClr val="111111"/>
                </a:solidFill>
                <a:effectLst/>
                <a:ea typeface="Droid Sans Fallback"/>
              </a:rPr>
              <a:t>Under sampling</a:t>
            </a:r>
            <a:r>
              <a:rPr lang="en-US" sz="1800" spc="-100" dirty="0">
                <a:solidFill>
                  <a:srgbClr val="111111"/>
                </a:solidFill>
                <a:effectLst/>
                <a:ea typeface="Droid Sans Fallback"/>
              </a:rPr>
              <a:t> </a:t>
            </a:r>
            <a:r>
              <a:rPr lang="en-US" sz="1800" dirty="0">
                <a:solidFill>
                  <a:srgbClr val="111111"/>
                </a:solidFill>
                <a:effectLst/>
                <a:ea typeface="Droid Sans Fallback"/>
              </a:rPr>
              <a:t>and</a:t>
            </a:r>
            <a:r>
              <a:rPr lang="en-US" sz="1800" spc="-95" dirty="0">
                <a:solidFill>
                  <a:srgbClr val="111111"/>
                </a:solidFill>
                <a:effectLst/>
                <a:ea typeface="Droid Sans Fallback"/>
              </a:rPr>
              <a:t> </a:t>
            </a:r>
            <a:r>
              <a:rPr lang="en-US" sz="1800" dirty="0">
                <a:solidFill>
                  <a:srgbClr val="111111"/>
                </a:solidFill>
                <a:effectLst/>
                <a:ea typeface="Droid Sans Fallback"/>
              </a:rPr>
              <a:t>Oversampling</a:t>
            </a:r>
            <a:r>
              <a:rPr lang="en-US" sz="1800" spc="-95" dirty="0">
                <a:solidFill>
                  <a:srgbClr val="111111"/>
                </a:solidFill>
                <a:effectLst/>
                <a:ea typeface="Droid Sans Fallback"/>
              </a:rPr>
              <a:t> </a:t>
            </a:r>
            <a:r>
              <a:rPr lang="en-US" sz="1800" dirty="0">
                <a:solidFill>
                  <a:srgbClr val="111111"/>
                </a:solidFill>
                <a:effectLst/>
                <a:ea typeface="Droid Sans Fallback"/>
              </a:rPr>
              <a:t>techniques.</a:t>
            </a:r>
            <a:r>
              <a:rPr lang="en-US" sz="1800" spc="-95" dirty="0">
                <a:solidFill>
                  <a:srgbClr val="111111"/>
                </a:solidFill>
                <a:effectLst/>
                <a:ea typeface="Droid Sans Fallback"/>
              </a:rPr>
              <a:t> </a:t>
            </a:r>
            <a:r>
              <a:rPr lang="en-US" sz="1800" dirty="0">
                <a:solidFill>
                  <a:srgbClr val="111111"/>
                </a:solidFill>
                <a:effectLst/>
                <a:ea typeface="Droid Sans Fallback"/>
              </a:rPr>
              <a:t>As</a:t>
            </a:r>
            <a:r>
              <a:rPr lang="en-US" sz="1800" spc="-100" dirty="0">
                <a:solidFill>
                  <a:srgbClr val="111111"/>
                </a:solidFill>
                <a:effectLst/>
                <a:ea typeface="Droid Sans Fallback"/>
              </a:rPr>
              <a:t> </a:t>
            </a:r>
            <a:r>
              <a:rPr lang="en-US" sz="1800" dirty="0">
                <a:solidFill>
                  <a:srgbClr val="111111"/>
                </a:solidFill>
                <a:effectLst/>
                <a:ea typeface="Droid Sans Fallback"/>
              </a:rPr>
              <a:t>the</a:t>
            </a:r>
            <a:r>
              <a:rPr lang="en-US" sz="1800" spc="-95" dirty="0">
                <a:solidFill>
                  <a:srgbClr val="111111"/>
                </a:solidFill>
                <a:effectLst/>
                <a:ea typeface="Droid Sans Fallback"/>
              </a:rPr>
              <a:t> </a:t>
            </a:r>
            <a:r>
              <a:rPr lang="en-US" sz="1800" dirty="0">
                <a:solidFill>
                  <a:srgbClr val="111111"/>
                </a:solidFill>
                <a:effectLst/>
                <a:ea typeface="Droid Sans Fallback"/>
              </a:rPr>
              <a:t>name</a:t>
            </a:r>
            <a:r>
              <a:rPr lang="en-US" sz="1800" spc="-95" dirty="0">
                <a:solidFill>
                  <a:srgbClr val="111111"/>
                </a:solidFill>
                <a:effectLst/>
                <a:ea typeface="Droid Sans Fallback"/>
              </a:rPr>
              <a:t> </a:t>
            </a:r>
            <a:r>
              <a:rPr lang="en-US" sz="1800" dirty="0">
                <a:solidFill>
                  <a:srgbClr val="111111"/>
                </a:solidFill>
                <a:effectLst/>
                <a:ea typeface="Droid Sans Fallback"/>
              </a:rPr>
              <a:t>suggests,</a:t>
            </a:r>
            <a:r>
              <a:rPr lang="en-US" sz="1800" spc="-95" dirty="0">
                <a:solidFill>
                  <a:srgbClr val="111111"/>
                </a:solidFill>
                <a:effectLst/>
                <a:ea typeface="Droid Sans Fallback"/>
              </a:rPr>
              <a:t> </a:t>
            </a:r>
            <a:r>
              <a:rPr lang="en-US" sz="1800" dirty="0">
                <a:solidFill>
                  <a:srgbClr val="111111"/>
                </a:solidFill>
                <a:effectLst/>
                <a:ea typeface="Droid Sans Fallback"/>
              </a:rPr>
              <a:t>under sampling</a:t>
            </a:r>
            <a:r>
              <a:rPr lang="en-US" sz="1800" spc="-490" dirty="0">
                <a:solidFill>
                  <a:srgbClr val="111111"/>
                </a:solidFill>
                <a:effectLst/>
                <a:ea typeface="Droid Sans Fallback"/>
              </a:rPr>
              <a:t> </a:t>
            </a:r>
            <a:r>
              <a:rPr lang="en-US" sz="1800" dirty="0">
                <a:solidFill>
                  <a:srgbClr val="111111"/>
                </a:solidFill>
                <a:effectLst/>
                <a:ea typeface="Droid Sans Fallback"/>
              </a:rPr>
              <a:t>to reduce the samples from majority class and Oversampling is used to</a:t>
            </a:r>
            <a:r>
              <a:rPr lang="en-US" sz="1800" spc="-490" dirty="0">
                <a:solidFill>
                  <a:srgbClr val="111111"/>
                </a:solidFill>
                <a:effectLst/>
                <a:ea typeface="Droid Sans Fallback"/>
              </a:rPr>
              <a:t> </a:t>
            </a:r>
            <a:r>
              <a:rPr lang="en-US" sz="1800" dirty="0">
                <a:solidFill>
                  <a:srgbClr val="111111"/>
                </a:solidFill>
                <a:effectLst/>
                <a:ea typeface="Droid Sans Fallback"/>
              </a:rPr>
              <a:t>increase the samples from minority class.</a:t>
            </a:r>
          </a:p>
          <a:p>
            <a:pPr algn="just"/>
            <a:r>
              <a:rPr lang="en-US" sz="1800" dirty="0">
                <a:solidFill>
                  <a:srgbClr val="111111"/>
                </a:solidFill>
                <a:effectLst/>
                <a:ea typeface="Droid Sans Fallback"/>
              </a:rPr>
              <a:t>Now,</a:t>
            </a:r>
            <a:r>
              <a:rPr lang="en-US" sz="1800" spc="-70" dirty="0">
                <a:solidFill>
                  <a:srgbClr val="111111"/>
                </a:solidFill>
                <a:effectLst/>
                <a:ea typeface="Droid Sans Fallback"/>
              </a:rPr>
              <a:t> </a:t>
            </a:r>
            <a:r>
              <a:rPr lang="en-US" sz="1800" dirty="0">
                <a:solidFill>
                  <a:srgbClr val="111111"/>
                </a:solidFill>
                <a:effectLst/>
                <a:ea typeface="Droid Sans Fallback"/>
              </a:rPr>
              <a:t>even</a:t>
            </a:r>
            <a:r>
              <a:rPr lang="en-US" sz="1800" spc="-70" dirty="0">
                <a:solidFill>
                  <a:srgbClr val="111111"/>
                </a:solidFill>
                <a:effectLst/>
                <a:ea typeface="Droid Sans Fallback"/>
              </a:rPr>
              <a:t> </a:t>
            </a:r>
            <a:r>
              <a:rPr lang="en-US" sz="1800" dirty="0">
                <a:solidFill>
                  <a:srgbClr val="111111"/>
                </a:solidFill>
                <a:effectLst/>
                <a:ea typeface="Droid Sans Fallback"/>
              </a:rPr>
              <a:t>though</a:t>
            </a:r>
            <a:r>
              <a:rPr lang="en-US" sz="1800" spc="-70" dirty="0">
                <a:solidFill>
                  <a:srgbClr val="111111"/>
                </a:solidFill>
                <a:effectLst/>
                <a:ea typeface="Droid Sans Fallback"/>
              </a:rPr>
              <a:t> </a:t>
            </a:r>
            <a:r>
              <a:rPr lang="en-US" sz="1800" dirty="0">
                <a:solidFill>
                  <a:srgbClr val="111111"/>
                </a:solidFill>
                <a:effectLst/>
                <a:ea typeface="Droid Sans Fallback"/>
              </a:rPr>
              <a:t>almost</a:t>
            </a:r>
            <a:r>
              <a:rPr lang="en-US" sz="1800" spc="-70" dirty="0">
                <a:solidFill>
                  <a:srgbClr val="111111"/>
                </a:solidFill>
                <a:effectLst/>
                <a:ea typeface="Droid Sans Fallback"/>
              </a:rPr>
              <a:t> </a:t>
            </a:r>
            <a:r>
              <a:rPr lang="en-US" sz="1800" dirty="0">
                <a:solidFill>
                  <a:srgbClr val="111111"/>
                </a:solidFill>
                <a:effectLst/>
                <a:ea typeface="Droid Sans Fallback"/>
              </a:rPr>
              <a:t>all</a:t>
            </a:r>
            <a:r>
              <a:rPr lang="en-US" sz="1800" spc="-70" dirty="0">
                <a:solidFill>
                  <a:srgbClr val="111111"/>
                </a:solidFill>
                <a:effectLst/>
                <a:ea typeface="Droid Sans Fallback"/>
              </a:rPr>
              <a:t> </a:t>
            </a:r>
            <a:r>
              <a:rPr lang="en-US" sz="1800" dirty="0">
                <a:solidFill>
                  <a:srgbClr val="111111"/>
                </a:solidFill>
                <a:effectLst/>
                <a:ea typeface="Droid Sans Fallback"/>
              </a:rPr>
              <a:t>the</a:t>
            </a:r>
            <a:r>
              <a:rPr lang="en-US" sz="1800" spc="-70" dirty="0">
                <a:solidFill>
                  <a:srgbClr val="111111"/>
                </a:solidFill>
                <a:effectLst/>
                <a:ea typeface="Droid Sans Fallback"/>
              </a:rPr>
              <a:t> </a:t>
            </a:r>
            <a:r>
              <a:rPr lang="en-US" sz="1800" dirty="0">
                <a:solidFill>
                  <a:srgbClr val="111111"/>
                </a:solidFill>
                <a:effectLst/>
                <a:ea typeface="Droid Sans Fallback"/>
              </a:rPr>
              <a:t>features</a:t>
            </a:r>
            <a:r>
              <a:rPr lang="en-US" sz="1800" spc="-70" dirty="0">
                <a:solidFill>
                  <a:srgbClr val="111111"/>
                </a:solidFill>
                <a:effectLst/>
                <a:ea typeface="Droid Sans Fallback"/>
              </a:rPr>
              <a:t> </a:t>
            </a:r>
            <a:r>
              <a:rPr lang="en-US" sz="1800" dirty="0">
                <a:solidFill>
                  <a:srgbClr val="111111"/>
                </a:solidFill>
                <a:effectLst/>
                <a:ea typeface="Droid Sans Fallback"/>
              </a:rPr>
              <a:t>are</a:t>
            </a:r>
            <a:r>
              <a:rPr lang="en-US" sz="1800" spc="-70" dirty="0">
                <a:solidFill>
                  <a:srgbClr val="111111"/>
                </a:solidFill>
                <a:effectLst/>
                <a:ea typeface="Droid Sans Fallback"/>
              </a:rPr>
              <a:t> </a:t>
            </a:r>
            <a:r>
              <a:rPr lang="en-US" sz="1800" dirty="0">
                <a:solidFill>
                  <a:srgbClr val="111111"/>
                </a:solidFill>
                <a:effectLst/>
                <a:ea typeface="Droid Sans Fallback"/>
              </a:rPr>
              <a:t>dimensionally</a:t>
            </a:r>
            <a:r>
              <a:rPr lang="en-US" sz="1800" spc="-490" dirty="0">
                <a:solidFill>
                  <a:srgbClr val="111111"/>
                </a:solidFill>
                <a:effectLst/>
                <a:ea typeface="Droid Sans Fallback"/>
              </a:rPr>
              <a:t> </a:t>
            </a:r>
            <a:r>
              <a:rPr lang="en-US" sz="1800" dirty="0">
                <a:solidFill>
                  <a:srgbClr val="111111"/>
                </a:solidFill>
                <a:effectLst/>
                <a:ea typeface="Droid Sans Fallback"/>
              </a:rPr>
              <a:t>reduced</a:t>
            </a:r>
            <a:r>
              <a:rPr lang="en-US" sz="1800" spc="-80" dirty="0">
                <a:solidFill>
                  <a:srgbClr val="111111"/>
                </a:solidFill>
                <a:effectLst/>
                <a:ea typeface="Droid Sans Fallback"/>
              </a:rPr>
              <a:t> </a:t>
            </a:r>
            <a:r>
              <a:rPr lang="en-US" sz="1800" dirty="0">
                <a:solidFill>
                  <a:srgbClr val="111111"/>
                </a:solidFill>
                <a:effectLst/>
                <a:ea typeface="Droid Sans Fallback"/>
              </a:rPr>
              <a:t>using</a:t>
            </a:r>
            <a:r>
              <a:rPr lang="en-US" sz="1800" spc="-75" dirty="0">
                <a:solidFill>
                  <a:srgbClr val="111111"/>
                </a:solidFill>
                <a:effectLst/>
                <a:ea typeface="Droid Sans Fallback"/>
              </a:rPr>
              <a:t> </a:t>
            </a:r>
            <a:r>
              <a:rPr lang="en-US" sz="1800" dirty="0">
                <a:solidFill>
                  <a:srgbClr val="111111"/>
                </a:solidFill>
                <a:effectLst/>
                <a:ea typeface="Droid Sans Fallback"/>
              </a:rPr>
              <a:t>some</a:t>
            </a:r>
            <a:r>
              <a:rPr lang="en-US" sz="1800" spc="-80" dirty="0">
                <a:solidFill>
                  <a:srgbClr val="111111"/>
                </a:solidFill>
                <a:effectLst/>
                <a:ea typeface="Droid Sans Fallback"/>
              </a:rPr>
              <a:t> </a:t>
            </a:r>
            <a:r>
              <a:rPr lang="en-US" sz="1800" dirty="0">
                <a:solidFill>
                  <a:srgbClr val="111111"/>
                </a:solidFill>
                <a:effectLst/>
                <a:ea typeface="Droid Sans Fallback"/>
              </a:rPr>
              <a:t>dimensionality</a:t>
            </a:r>
            <a:r>
              <a:rPr lang="en-US" sz="1800" spc="-75" dirty="0">
                <a:solidFill>
                  <a:srgbClr val="111111"/>
                </a:solidFill>
                <a:effectLst/>
                <a:ea typeface="Droid Sans Fallback"/>
              </a:rPr>
              <a:t> </a:t>
            </a:r>
            <a:r>
              <a:rPr lang="en-US" sz="1800" dirty="0">
                <a:solidFill>
                  <a:srgbClr val="111111"/>
                </a:solidFill>
                <a:effectLst/>
                <a:ea typeface="Droid Sans Fallback"/>
              </a:rPr>
              <a:t>reduction</a:t>
            </a:r>
            <a:r>
              <a:rPr lang="en-US" sz="1800" spc="-80" dirty="0">
                <a:solidFill>
                  <a:srgbClr val="111111"/>
                </a:solidFill>
                <a:effectLst/>
                <a:ea typeface="Droid Sans Fallback"/>
              </a:rPr>
              <a:t> </a:t>
            </a:r>
            <a:r>
              <a:rPr lang="en-US" sz="1800" dirty="0">
                <a:solidFill>
                  <a:srgbClr val="111111"/>
                </a:solidFill>
                <a:effectLst/>
                <a:ea typeface="Droid Sans Fallback"/>
              </a:rPr>
              <a:t>technique,</a:t>
            </a:r>
            <a:r>
              <a:rPr lang="en-US" sz="1800" spc="-75" dirty="0">
                <a:solidFill>
                  <a:srgbClr val="111111"/>
                </a:solidFill>
                <a:effectLst/>
                <a:ea typeface="Droid Sans Fallback"/>
              </a:rPr>
              <a:t> </a:t>
            </a:r>
            <a:r>
              <a:rPr lang="en-US" sz="1800" dirty="0">
                <a:solidFill>
                  <a:srgbClr val="111111"/>
                </a:solidFill>
                <a:effectLst/>
                <a:ea typeface="Droid Sans Fallback"/>
              </a:rPr>
              <a:t>two</a:t>
            </a:r>
            <a:r>
              <a:rPr lang="en-US" sz="1800" spc="-80" dirty="0">
                <a:solidFill>
                  <a:srgbClr val="111111"/>
                </a:solidFill>
                <a:effectLst/>
                <a:ea typeface="Droid Sans Fallback"/>
              </a:rPr>
              <a:t> </a:t>
            </a:r>
            <a:r>
              <a:rPr lang="en-US" sz="1800" dirty="0">
                <a:solidFill>
                  <a:srgbClr val="111111"/>
                </a:solidFill>
                <a:effectLst/>
                <a:ea typeface="Droid Sans Fallback"/>
              </a:rPr>
              <a:t>of</a:t>
            </a:r>
            <a:r>
              <a:rPr lang="en-US" sz="1800" spc="-75" dirty="0">
                <a:solidFill>
                  <a:srgbClr val="111111"/>
                </a:solidFill>
                <a:effectLst/>
                <a:ea typeface="Droid Sans Fallback"/>
              </a:rPr>
              <a:t> </a:t>
            </a:r>
            <a:r>
              <a:rPr lang="en-US" sz="1800" dirty="0">
                <a:solidFill>
                  <a:srgbClr val="111111"/>
                </a:solidFill>
                <a:effectLst/>
                <a:ea typeface="Droid Sans Fallback"/>
              </a:rPr>
              <a:t>the</a:t>
            </a:r>
            <a:r>
              <a:rPr lang="en-US" sz="1800" spc="-80" dirty="0">
                <a:solidFill>
                  <a:srgbClr val="111111"/>
                </a:solidFill>
                <a:effectLst/>
                <a:ea typeface="Droid Sans Fallback"/>
              </a:rPr>
              <a:t> </a:t>
            </a:r>
            <a:r>
              <a:rPr lang="en-US" sz="1800" dirty="0">
                <a:solidFill>
                  <a:srgbClr val="111111"/>
                </a:solidFill>
                <a:effectLst/>
                <a:ea typeface="Droid Sans Fallback"/>
              </a:rPr>
              <a:t>features</a:t>
            </a:r>
            <a:r>
              <a:rPr lang="en-US" sz="1800" spc="-75" dirty="0">
                <a:solidFill>
                  <a:srgbClr val="111111"/>
                </a:solidFill>
                <a:effectLst/>
                <a:ea typeface="Droid Sans Fallback"/>
              </a:rPr>
              <a:t> </a:t>
            </a:r>
            <a:r>
              <a:rPr lang="en-US" sz="1800" dirty="0">
                <a:solidFill>
                  <a:srgbClr val="111111"/>
                </a:solidFill>
                <a:effectLst/>
                <a:ea typeface="Droid Sans Fallback"/>
              </a:rPr>
              <a:t>are</a:t>
            </a:r>
            <a:r>
              <a:rPr lang="en-US" sz="1800" spc="-490" dirty="0">
                <a:solidFill>
                  <a:srgbClr val="111111"/>
                </a:solidFill>
                <a:effectLst/>
                <a:ea typeface="Droid Sans Fallback"/>
              </a:rPr>
              <a:t> </a:t>
            </a:r>
            <a:r>
              <a:rPr lang="en-US" sz="1800" dirty="0">
                <a:solidFill>
                  <a:srgbClr val="111111"/>
                </a:solidFill>
                <a:effectLst/>
                <a:ea typeface="Droid Sans Fallback"/>
              </a:rPr>
              <a:t>in</a:t>
            </a:r>
            <a:r>
              <a:rPr lang="en-US" sz="1800" spc="-50" dirty="0">
                <a:solidFill>
                  <a:srgbClr val="111111"/>
                </a:solidFill>
                <a:effectLst/>
                <a:ea typeface="Droid Sans Fallback"/>
              </a:rPr>
              <a:t> </a:t>
            </a:r>
            <a:r>
              <a:rPr lang="en-US" sz="1800" dirty="0">
                <a:solidFill>
                  <a:srgbClr val="111111"/>
                </a:solidFill>
                <a:effectLst/>
                <a:ea typeface="Droid Sans Fallback"/>
              </a:rPr>
              <a:t>their</a:t>
            </a:r>
            <a:r>
              <a:rPr lang="en-US" sz="1800" spc="-45" dirty="0">
                <a:solidFill>
                  <a:srgbClr val="111111"/>
                </a:solidFill>
                <a:effectLst/>
                <a:ea typeface="Droid Sans Fallback"/>
              </a:rPr>
              <a:t> </a:t>
            </a:r>
            <a:r>
              <a:rPr lang="en-US" sz="1800" dirty="0">
                <a:solidFill>
                  <a:srgbClr val="111111"/>
                </a:solidFill>
                <a:effectLst/>
                <a:ea typeface="Droid Sans Fallback"/>
              </a:rPr>
              <a:t>original</a:t>
            </a:r>
            <a:r>
              <a:rPr lang="en-US" sz="1800" spc="-50" dirty="0">
                <a:solidFill>
                  <a:srgbClr val="111111"/>
                </a:solidFill>
                <a:effectLst/>
                <a:ea typeface="Droid Sans Fallback"/>
              </a:rPr>
              <a:t> </a:t>
            </a:r>
            <a:r>
              <a:rPr lang="en-US" sz="1800" dirty="0">
                <a:solidFill>
                  <a:srgbClr val="111111"/>
                </a:solidFill>
                <a:effectLst/>
                <a:ea typeface="Droid Sans Fallback"/>
              </a:rPr>
              <a:t>form.</a:t>
            </a:r>
            <a:r>
              <a:rPr lang="en-US" sz="1800" spc="-45" dirty="0">
                <a:solidFill>
                  <a:srgbClr val="111111"/>
                </a:solidFill>
                <a:effectLst/>
                <a:ea typeface="Droid Sans Fallback"/>
              </a:rPr>
              <a:t> </a:t>
            </a:r>
            <a:r>
              <a:rPr lang="en-US" sz="1800" dirty="0">
                <a:solidFill>
                  <a:srgbClr val="111111"/>
                </a:solidFill>
                <a:effectLst/>
                <a:ea typeface="Droid Sans Fallback"/>
              </a:rPr>
              <a:t>Time</a:t>
            </a:r>
            <a:r>
              <a:rPr lang="en-US" sz="1800" spc="-45" dirty="0">
                <a:solidFill>
                  <a:srgbClr val="111111"/>
                </a:solidFill>
                <a:effectLst/>
                <a:ea typeface="Droid Sans Fallback"/>
              </a:rPr>
              <a:t> </a:t>
            </a:r>
            <a:r>
              <a:rPr lang="en-US" sz="1800" dirty="0">
                <a:solidFill>
                  <a:srgbClr val="111111"/>
                </a:solidFill>
                <a:effectLst/>
                <a:ea typeface="Droid Sans Fallback"/>
              </a:rPr>
              <a:t>and</a:t>
            </a:r>
            <a:r>
              <a:rPr lang="en-US" sz="1800" spc="-50" dirty="0">
                <a:solidFill>
                  <a:srgbClr val="111111"/>
                </a:solidFill>
                <a:effectLst/>
                <a:ea typeface="Droid Sans Fallback"/>
              </a:rPr>
              <a:t> </a:t>
            </a:r>
            <a:r>
              <a:rPr lang="en-US" sz="1800" dirty="0">
                <a:solidFill>
                  <a:srgbClr val="111111"/>
                </a:solidFill>
                <a:effectLst/>
                <a:ea typeface="Droid Sans Fallback"/>
              </a:rPr>
              <a:t>Amount</a:t>
            </a:r>
            <a:r>
              <a:rPr lang="en-US" sz="1800" spc="-45" dirty="0">
                <a:solidFill>
                  <a:srgbClr val="111111"/>
                </a:solidFill>
                <a:effectLst/>
                <a:ea typeface="Droid Sans Fallback"/>
              </a:rPr>
              <a:t> </a:t>
            </a:r>
            <a:r>
              <a:rPr lang="en-US" sz="1800" dirty="0">
                <a:solidFill>
                  <a:srgbClr val="111111"/>
                </a:solidFill>
                <a:effectLst/>
                <a:ea typeface="Droid Sans Fallback"/>
              </a:rPr>
              <a:t>are</a:t>
            </a:r>
            <a:r>
              <a:rPr lang="en-US" sz="1800" spc="-45" dirty="0">
                <a:solidFill>
                  <a:srgbClr val="111111"/>
                </a:solidFill>
                <a:effectLst/>
                <a:ea typeface="Droid Sans Fallback"/>
              </a:rPr>
              <a:t> </a:t>
            </a:r>
            <a:r>
              <a:rPr lang="en-US" sz="1800" dirty="0">
                <a:solidFill>
                  <a:srgbClr val="111111"/>
                </a:solidFill>
                <a:effectLst/>
                <a:ea typeface="Droid Sans Fallback"/>
              </a:rPr>
              <a:t>the</a:t>
            </a:r>
            <a:r>
              <a:rPr lang="en-US" sz="1800" spc="-50" dirty="0">
                <a:solidFill>
                  <a:srgbClr val="111111"/>
                </a:solidFill>
                <a:effectLst/>
                <a:ea typeface="Droid Sans Fallback"/>
              </a:rPr>
              <a:t> </a:t>
            </a:r>
            <a:r>
              <a:rPr lang="en-US" sz="1800" dirty="0">
                <a:solidFill>
                  <a:srgbClr val="111111"/>
                </a:solidFill>
                <a:effectLst/>
                <a:ea typeface="Droid Sans Fallback"/>
              </a:rPr>
              <a:t>two</a:t>
            </a:r>
            <a:r>
              <a:rPr lang="en-US" sz="1800" spc="-45" dirty="0">
                <a:solidFill>
                  <a:srgbClr val="111111"/>
                </a:solidFill>
                <a:effectLst/>
                <a:ea typeface="Droid Sans Fallback"/>
              </a:rPr>
              <a:t> </a:t>
            </a:r>
            <a:r>
              <a:rPr lang="en-US" sz="1800" dirty="0">
                <a:solidFill>
                  <a:srgbClr val="111111"/>
                </a:solidFill>
                <a:effectLst/>
                <a:ea typeface="Droid Sans Fallback"/>
              </a:rPr>
              <a:t>features</a:t>
            </a:r>
            <a:r>
              <a:rPr lang="en-US" sz="1800" spc="-45" dirty="0">
                <a:solidFill>
                  <a:srgbClr val="111111"/>
                </a:solidFill>
                <a:effectLst/>
                <a:ea typeface="Droid Sans Fallback"/>
              </a:rPr>
              <a:t> </a:t>
            </a:r>
            <a:r>
              <a:rPr lang="en-US" sz="1800" dirty="0">
                <a:solidFill>
                  <a:srgbClr val="111111"/>
                </a:solidFill>
                <a:effectLst/>
                <a:ea typeface="Droid Sans Fallback"/>
              </a:rPr>
              <a:t>which</a:t>
            </a:r>
            <a:r>
              <a:rPr lang="en-US" sz="1800" spc="-50" dirty="0">
                <a:solidFill>
                  <a:srgbClr val="111111"/>
                </a:solidFill>
                <a:effectLst/>
                <a:ea typeface="Droid Sans Fallback"/>
              </a:rPr>
              <a:t> </a:t>
            </a:r>
            <a:r>
              <a:rPr lang="en-US" sz="1800" dirty="0">
                <a:solidFill>
                  <a:srgbClr val="111111"/>
                </a:solidFill>
                <a:effectLst/>
                <a:ea typeface="Droid Sans Fallback"/>
              </a:rPr>
              <a:t>we</a:t>
            </a:r>
            <a:r>
              <a:rPr lang="en-US" sz="1800" spc="-45" dirty="0">
                <a:solidFill>
                  <a:srgbClr val="111111"/>
                </a:solidFill>
                <a:effectLst/>
                <a:ea typeface="Droid Sans Fallback"/>
              </a:rPr>
              <a:t> </a:t>
            </a:r>
            <a:r>
              <a:rPr lang="en-US" sz="1800" dirty="0">
                <a:solidFill>
                  <a:srgbClr val="111111"/>
                </a:solidFill>
                <a:effectLst/>
                <a:ea typeface="Droid Sans Fallback"/>
              </a:rPr>
              <a:t>will</a:t>
            </a:r>
            <a:r>
              <a:rPr lang="en-US" sz="1800" spc="-45" dirty="0">
                <a:solidFill>
                  <a:srgbClr val="111111"/>
                </a:solidFill>
                <a:effectLst/>
                <a:ea typeface="Droid Sans Fallback"/>
              </a:rPr>
              <a:t> </a:t>
            </a:r>
            <a:r>
              <a:rPr lang="en-US" sz="1800" dirty="0">
                <a:solidFill>
                  <a:srgbClr val="111111"/>
                </a:solidFill>
                <a:effectLst/>
                <a:ea typeface="Droid Sans Fallback"/>
              </a:rPr>
              <a:t>be</a:t>
            </a:r>
            <a:r>
              <a:rPr lang="en-US" sz="1800" spc="-490" dirty="0">
                <a:solidFill>
                  <a:srgbClr val="111111"/>
                </a:solidFill>
                <a:effectLst/>
                <a:ea typeface="Droid Sans Fallback"/>
              </a:rPr>
              <a:t> </a:t>
            </a:r>
            <a:r>
              <a:rPr lang="en-US" sz="1800" dirty="0">
                <a:solidFill>
                  <a:srgbClr val="111111"/>
                </a:solidFill>
                <a:effectLst/>
                <a:ea typeface="Droid Sans Fallback"/>
              </a:rPr>
              <a:t>scaling</a:t>
            </a:r>
            <a:r>
              <a:rPr lang="en-US" sz="1800" spc="-30" dirty="0">
                <a:solidFill>
                  <a:srgbClr val="111111"/>
                </a:solidFill>
                <a:effectLst/>
                <a:ea typeface="Droid Sans Fallback"/>
              </a:rPr>
              <a:t> </a:t>
            </a:r>
            <a:r>
              <a:rPr lang="en-US" sz="1800" dirty="0">
                <a:solidFill>
                  <a:srgbClr val="111111"/>
                </a:solidFill>
                <a:effectLst/>
                <a:ea typeface="Droid Sans Fallback"/>
              </a:rPr>
              <a:t>to</a:t>
            </a:r>
            <a:r>
              <a:rPr lang="en-US" sz="1800" spc="-25" dirty="0">
                <a:solidFill>
                  <a:srgbClr val="111111"/>
                </a:solidFill>
                <a:effectLst/>
                <a:ea typeface="Droid Sans Fallback"/>
              </a:rPr>
              <a:t> </a:t>
            </a:r>
            <a:r>
              <a:rPr lang="en-US" sz="1800" dirty="0">
                <a:solidFill>
                  <a:srgbClr val="111111"/>
                </a:solidFill>
                <a:effectLst/>
                <a:ea typeface="Droid Sans Fallback"/>
              </a:rPr>
              <a:t>make</a:t>
            </a:r>
            <a:r>
              <a:rPr lang="en-US" sz="1800" spc="-25" dirty="0">
                <a:solidFill>
                  <a:srgbClr val="111111"/>
                </a:solidFill>
                <a:effectLst/>
                <a:ea typeface="Droid Sans Fallback"/>
              </a:rPr>
              <a:t> </a:t>
            </a:r>
            <a:r>
              <a:rPr lang="en-US" sz="1800" dirty="0">
                <a:solidFill>
                  <a:srgbClr val="111111"/>
                </a:solidFill>
                <a:effectLst/>
                <a:ea typeface="Droid Sans Fallback"/>
              </a:rPr>
              <a:t>our</a:t>
            </a:r>
            <a:r>
              <a:rPr lang="en-US" sz="1800" spc="-30" dirty="0">
                <a:solidFill>
                  <a:srgbClr val="111111"/>
                </a:solidFill>
                <a:effectLst/>
                <a:ea typeface="Droid Sans Fallback"/>
              </a:rPr>
              <a:t> </a:t>
            </a:r>
            <a:r>
              <a:rPr lang="en-US" sz="1800" dirty="0">
                <a:solidFill>
                  <a:srgbClr val="111111"/>
                </a:solidFill>
                <a:effectLst/>
                <a:ea typeface="Droid Sans Fallback"/>
              </a:rPr>
              <a:t>model</a:t>
            </a:r>
            <a:r>
              <a:rPr lang="en-US" sz="1800" spc="-25" dirty="0">
                <a:solidFill>
                  <a:srgbClr val="111111"/>
                </a:solidFill>
                <a:effectLst/>
                <a:ea typeface="Droid Sans Fallback"/>
              </a:rPr>
              <a:t> </a:t>
            </a:r>
            <a:r>
              <a:rPr lang="en-US" sz="1800" dirty="0">
                <a:solidFill>
                  <a:srgbClr val="111111"/>
                </a:solidFill>
                <a:effectLst/>
                <a:ea typeface="Droid Sans Fallback"/>
              </a:rPr>
              <a:t>learn</a:t>
            </a:r>
            <a:r>
              <a:rPr lang="en-US" sz="1800" spc="-25" dirty="0">
                <a:solidFill>
                  <a:srgbClr val="111111"/>
                </a:solidFill>
                <a:effectLst/>
                <a:ea typeface="Droid Sans Fallback"/>
              </a:rPr>
              <a:t> </a:t>
            </a:r>
            <a:r>
              <a:rPr lang="en-US" sz="1800" dirty="0">
                <a:solidFill>
                  <a:srgbClr val="111111"/>
                </a:solidFill>
                <a:effectLst/>
                <a:ea typeface="Droid Sans Fallback"/>
              </a:rPr>
              <a:t>features</a:t>
            </a:r>
            <a:r>
              <a:rPr lang="en-US" sz="1800" spc="-25" dirty="0">
                <a:solidFill>
                  <a:srgbClr val="111111"/>
                </a:solidFill>
                <a:effectLst/>
                <a:ea typeface="Droid Sans Fallback"/>
              </a:rPr>
              <a:t> </a:t>
            </a:r>
            <a:r>
              <a:rPr lang="en-US" sz="1800" dirty="0">
                <a:solidFill>
                  <a:srgbClr val="111111"/>
                </a:solidFill>
                <a:effectLst/>
                <a:ea typeface="Droid Sans Fallback"/>
              </a:rPr>
              <a:t>correctly. Splitting the data now, since we needed to save some entries from the data for our testing purpose, we will now be splitting the data into two parts, namely, train and test. </a:t>
            </a:r>
            <a:endParaRPr lang="en-US" sz="1800" dirty="0">
              <a:solidFill>
                <a:srgbClr val="111111"/>
              </a:solidFill>
              <a:ea typeface="Droid Sans Fallback"/>
            </a:endParaRPr>
          </a:p>
          <a:p>
            <a:pPr algn="just"/>
            <a:endParaRPr lang="en-IN" dirty="0"/>
          </a:p>
        </p:txBody>
      </p:sp>
      <p:pic>
        <p:nvPicPr>
          <p:cNvPr id="4" name="image4.png" descr="Chart, bar chart&#10;&#10;Description automatically generated">
            <a:extLst>
              <a:ext uri="{FF2B5EF4-FFF2-40B4-BE49-F238E27FC236}">
                <a16:creationId xmlns:a16="http://schemas.microsoft.com/office/drawing/2014/main" id="{902B2983-AA77-FBDE-761E-C6D159547184}"/>
              </a:ext>
            </a:extLst>
          </p:cNvPr>
          <p:cNvPicPr>
            <a:picLocks noChangeAspect="1"/>
          </p:cNvPicPr>
          <p:nvPr/>
        </p:nvPicPr>
        <p:blipFill>
          <a:blip r:embed="rId2" cstate="print"/>
          <a:stretch>
            <a:fillRect/>
          </a:stretch>
        </p:blipFill>
        <p:spPr>
          <a:xfrm>
            <a:off x="3359020" y="3611513"/>
            <a:ext cx="3932839" cy="2908215"/>
          </a:xfrm>
          <a:prstGeom prst="rect">
            <a:avLst/>
          </a:prstGeom>
        </p:spPr>
      </p:pic>
    </p:spTree>
    <p:extLst>
      <p:ext uri="{BB962C8B-B14F-4D97-AF65-F5344CB8AC3E}">
        <p14:creationId xmlns:p14="http://schemas.microsoft.com/office/powerpoint/2010/main" val="329409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a:extLst>
              <a:ext uri="{FF2B5EF4-FFF2-40B4-BE49-F238E27FC236}">
                <a16:creationId xmlns:a16="http://schemas.microsoft.com/office/drawing/2014/main" id="{6D293712-724C-AA70-F27C-60063C72B711}"/>
              </a:ext>
            </a:extLst>
          </p:cNvPr>
          <p:cNvPicPr>
            <a:picLocks noGrp="1" noChangeAspect="1"/>
          </p:cNvPicPr>
          <p:nvPr>
            <p:ph idx="1"/>
          </p:nvPr>
        </p:nvPicPr>
        <p:blipFill>
          <a:blip r:embed="rId2" cstate="print"/>
          <a:stretch>
            <a:fillRect/>
          </a:stretch>
        </p:blipFill>
        <p:spPr>
          <a:xfrm>
            <a:off x="276952" y="476678"/>
            <a:ext cx="5819048" cy="4600000"/>
          </a:xfrm>
          <a:prstGeom prst="rect">
            <a:avLst/>
          </a:prstGeom>
        </p:spPr>
      </p:pic>
      <p:pic>
        <p:nvPicPr>
          <p:cNvPr id="5" name="image6.png" descr="Chart&#10;&#10;Description automatically generated">
            <a:extLst>
              <a:ext uri="{FF2B5EF4-FFF2-40B4-BE49-F238E27FC236}">
                <a16:creationId xmlns:a16="http://schemas.microsoft.com/office/drawing/2014/main" id="{E2332BDD-0DE5-A395-EDA8-677A201174D1}"/>
              </a:ext>
            </a:extLst>
          </p:cNvPr>
          <p:cNvPicPr>
            <a:picLocks noChangeAspect="1"/>
          </p:cNvPicPr>
          <p:nvPr/>
        </p:nvPicPr>
        <p:blipFill>
          <a:blip r:embed="rId3" cstate="print"/>
          <a:stretch>
            <a:fillRect/>
          </a:stretch>
        </p:blipFill>
        <p:spPr>
          <a:xfrm>
            <a:off x="6519227" y="534493"/>
            <a:ext cx="5694776" cy="4542185"/>
          </a:xfrm>
          <a:prstGeom prst="rect">
            <a:avLst/>
          </a:prstGeom>
        </p:spPr>
      </p:pic>
    </p:spTree>
    <p:extLst>
      <p:ext uri="{BB962C8B-B14F-4D97-AF65-F5344CB8AC3E}">
        <p14:creationId xmlns:p14="http://schemas.microsoft.com/office/powerpoint/2010/main" val="300099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1F230-344B-F72A-CB7D-A6D375D7662E}"/>
              </a:ext>
            </a:extLst>
          </p:cNvPr>
          <p:cNvSpPr>
            <a:spLocks noGrp="1"/>
          </p:cNvSpPr>
          <p:nvPr>
            <p:ph idx="1"/>
          </p:nvPr>
        </p:nvSpPr>
        <p:spPr>
          <a:xfrm>
            <a:off x="802105" y="721895"/>
            <a:ext cx="10627895" cy="4791937"/>
          </a:xfrm>
        </p:spPr>
        <p:txBody>
          <a:bodyPr/>
          <a:lstStyle/>
          <a:p>
            <a:pPr marL="0" indent="0">
              <a:buNone/>
            </a:pPr>
            <a:r>
              <a:rPr lang="en-US" sz="1800" dirty="0">
                <a:effectLst/>
                <a:ea typeface="Calibri" panose="020F0502020204030204" pitchFamily="34" charset="0"/>
              </a:rPr>
              <a:t>After</a:t>
            </a:r>
            <a:r>
              <a:rPr lang="en-US" sz="1800" spc="5" dirty="0">
                <a:effectLst/>
                <a:ea typeface="Calibri" panose="020F0502020204030204" pitchFamily="34" charset="0"/>
              </a:rPr>
              <a:t> </a:t>
            </a:r>
            <a:r>
              <a:rPr lang="en-US" sz="1800" dirty="0">
                <a:effectLst/>
                <a:ea typeface="Calibri" panose="020F0502020204030204" pitchFamily="34" charset="0"/>
              </a:rPr>
              <a:t>this</a:t>
            </a:r>
            <a:r>
              <a:rPr lang="en-US" sz="1800" spc="5" dirty="0">
                <a:effectLst/>
                <a:ea typeface="Calibri" panose="020F0502020204030204" pitchFamily="34" charset="0"/>
              </a:rPr>
              <a:t> </a:t>
            </a:r>
            <a:r>
              <a:rPr lang="en-US" sz="1800" dirty="0">
                <a:effectLst/>
                <a:ea typeface="Calibri" panose="020F0502020204030204" pitchFamily="34" charset="0"/>
              </a:rPr>
              <a:t>analysis,</a:t>
            </a:r>
            <a:r>
              <a:rPr lang="en-US" sz="1800" spc="5" dirty="0">
                <a:effectLst/>
                <a:ea typeface="Calibri" panose="020F0502020204030204" pitchFamily="34" charset="0"/>
              </a:rPr>
              <a:t> </a:t>
            </a:r>
            <a:r>
              <a:rPr lang="en-US" sz="1800" dirty="0">
                <a:effectLst/>
                <a:ea typeface="Calibri" panose="020F0502020204030204" pitchFamily="34" charset="0"/>
              </a:rPr>
              <a:t>we</a:t>
            </a:r>
            <a:r>
              <a:rPr lang="en-US" sz="1800" spc="5" dirty="0">
                <a:effectLst/>
                <a:ea typeface="Calibri" panose="020F0502020204030204" pitchFamily="34" charset="0"/>
              </a:rPr>
              <a:t> </a:t>
            </a:r>
            <a:r>
              <a:rPr lang="en-US" sz="1800" dirty="0">
                <a:effectLst/>
                <a:ea typeface="Calibri" panose="020F0502020204030204" pitchFamily="34" charset="0"/>
              </a:rPr>
              <a:t>plot</a:t>
            </a:r>
            <a:r>
              <a:rPr lang="en-US" sz="1800" spc="5" dirty="0">
                <a:effectLst/>
                <a:ea typeface="Calibri" panose="020F0502020204030204" pitchFamily="34" charset="0"/>
              </a:rPr>
              <a:t> </a:t>
            </a:r>
            <a:r>
              <a:rPr lang="en-US" sz="1800" dirty="0">
                <a:effectLst/>
                <a:ea typeface="Calibri" panose="020F0502020204030204" pitchFamily="34" charset="0"/>
              </a:rPr>
              <a:t>a</a:t>
            </a:r>
            <a:r>
              <a:rPr lang="en-US" sz="1800" spc="5" dirty="0">
                <a:effectLst/>
                <a:ea typeface="Calibri" panose="020F0502020204030204" pitchFamily="34" charset="0"/>
              </a:rPr>
              <a:t> </a:t>
            </a:r>
            <a:r>
              <a:rPr lang="en-US" sz="1800" dirty="0">
                <a:effectLst/>
                <a:ea typeface="Calibri" panose="020F0502020204030204" pitchFamily="34" charset="0"/>
              </a:rPr>
              <a:t>heatmap</a:t>
            </a:r>
            <a:r>
              <a:rPr lang="en-US" sz="1800" spc="5" dirty="0">
                <a:effectLst/>
                <a:ea typeface="Calibri" panose="020F0502020204030204" pitchFamily="34" charset="0"/>
              </a:rPr>
              <a:t> </a:t>
            </a:r>
            <a:r>
              <a:rPr lang="en-US" sz="1800" dirty="0">
                <a:effectLst/>
                <a:ea typeface="Calibri" panose="020F0502020204030204" pitchFamily="34" charset="0"/>
              </a:rPr>
              <a:t>to</a:t>
            </a:r>
            <a:r>
              <a:rPr lang="en-US" sz="1800" spc="5" dirty="0">
                <a:effectLst/>
                <a:ea typeface="Calibri" panose="020F0502020204030204" pitchFamily="34" charset="0"/>
              </a:rPr>
              <a:t> </a:t>
            </a:r>
            <a:r>
              <a:rPr lang="en-US" sz="1800" dirty="0">
                <a:effectLst/>
                <a:ea typeface="Calibri" panose="020F0502020204030204" pitchFamily="34" charset="0"/>
              </a:rPr>
              <a:t>get</a:t>
            </a:r>
            <a:r>
              <a:rPr lang="en-US" sz="1800" spc="5" dirty="0">
                <a:effectLst/>
                <a:ea typeface="Calibri" panose="020F0502020204030204" pitchFamily="34" charset="0"/>
              </a:rPr>
              <a:t> </a:t>
            </a:r>
            <a:r>
              <a:rPr lang="en-US" sz="1800" dirty="0">
                <a:effectLst/>
                <a:ea typeface="Calibri" panose="020F0502020204030204" pitchFamily="34" charset="0"/>
              </a:rPr>
              <a:t>a</a:t>
            </a:r>
            <a:r>
              <a:rPr lang="en-US" sz="1800" spc="5" dirty="0">
                <a:effectLst/>
                <a:ea typeface="Calibri" panose="020F0502020204030204" pitchFamily="34" charset="0"/>
              </a:rPr>
              <a:t> </a:t>
            </a:r>
            <a:r>
              <a:rPr lang="en-US" sz="1800" dirty="0">
                <a:effectLst/>
                <a:ea typeface="Calibri" panose="020F0502020204030204" pitchFamily="34" charset="0"/>
              </a:rPr>
              <a:t>colored</a:t>
            </a:r>
            <a:r>
              <a:rPr lang="en-US" sz="1800" spc="5" dirty="0">
                <a:effectLst/>
                <a:ea typeface="Calibri" panose="020F0502020204030204" pitchFamily="34" charset="0"/>
              </a:rPr>
              <a:t> </a:t>
            </a:r>
            <a:r>
              <a:rPr lang="en-US" sz="1800" dirty="0">
                <a:effectLst/>
                <a:ea typeface="Calibri" panose="020F0502020204030204" pitchFamily="34" charset="0"/>
              </a:rPr>
              <a:t>representation</a:t>
            </a:r>
            <a:r>
              <a:rPr lang="en-US" sz="1800" spc="-25" dirty="0">
                <a:effectLst/>
                <a:ea typeface="Calibri" panose="020F0502020204030204" pitchFamily="34" charset="0"/>
              </a:rPr>
              <a:t> </a:t>
            </a:r>
            <a:r>
              <a:rPr lang="en-US" sz="1800" dirty="0">
                <a:effectLst/>
                <a:ea typeface="Calibri" panose="020F0502020204030204" pitchFamily="34" charset="0"/>
              </a:rPr>
              <a:t>of</a:t>
            </a:r>
            <a:r>
              <a:rPr lang="en-US" sz="1800" spc="-15" dirty="0">
                <a:effectLst/>
                <a:ea typeface="Calibri" panose="020F0502020204030204" pitchFamily="34" charset="0"/>
              </a:rPr>
              <a:t> </a:t>
            </a:r>
            <a:r>
              <a:rPr lang="en-US" sz="1800" dirty="0">
                <a:effectLst/>
                <a:ea typeface="Calibri" panose="020F0502020204030204" pitchFamily="34" charset="0"/>
              </a:rPr>
              <a:t>the</a:t>
            </a:r>
            <a:r>
              <a:rPr lang="en-US" sz="1800" spc="-20" dirty="0">
                <a:effectLst/>
                <a:ea typeface="Calibri" panose="020F0502020204030204" pitchFamily="34" charset="0"/>
              </a:rPr>
              <a:t> </a:t>
            </a:r>
            <a:r>
              <a:rPr lang="en-US" sz="1800" dirty="0">
                <a:effectLst/>
                <a:ea typeface="Calibri" panose="020F0502020204030204" pitchFamily="34" charset="0"/>
              </a:rPr>
              <a:t>data</a:t>
            </a:r>
            <a:r>
              <a:rPr lang="en-US" sz="1800" spc="-25" dirty="0">
                <a:effectLst/>
                <a:ea typeface="Calibri" panose="020F0502020204030204" pitchFamily="34" charset="0"/>
              </a:rPr>
              <a:t> </a:t>
            </a:r>
            <a:r>
              <a:rPr lang="en-US" sz="1800" dirty="0">
                <a:effectLst/>
                <a:ea typeface="Calibri" panose="020F0502020204030204" pitchFamily="34" charset="0"/>
              </a:rPr>
              <a:t>and</a:t>
            </a:r>
            <a:r>
              <a:rPr lang="en-US" sz="1800" spc="-20" dirty="0">
                <a:effectLst/>
                <a:ea typeface="Calibri" panose="020F0502020204030204" pitchFamily="34" charset="0"/>
              </a:rPr>
              <a:t> </a:t>
            </a:r>
            <a:r>
              <a:rPr lang="en-US" sz="1800" dirty="0">
                <a:effectLst/>
                <a:ea typeface="Calibri" panose="020F0502020204030204" pitchFamily="34" charset="0"/>
              </a:rPr>
              <a:t>to</a:t>
            </a:r>
            <a:r>
              <a:rPr lang="en-US" sz="1800" spc="-15" dirty="0">
                <a:effectLst/>
                <a:ea typeface="Calibri" panose="020F0502020204030204" pitchFamily="34" charset="0"/>
              </a:rPr>
              <a:t> </a:t>
            </a:r>
            <a:r>
              <a:rPr lang="en-US" sz="1800" dirty="0">
                <a:effectLst/>
                <a:ea typeface="Calibri" panose="020F0502020204030204" pitchFamily="34" charset="0"/>
              </a:rPr>
              <a:t>study</a:t>
            </a:r>
            <a:r>
              <a:rPr lang="en-US" sz="1800" spc="-15" dirty="0">
                <a:effectLst/>
                <a:ea typeface="Calibri" panose="020F0502020204030204" pitchFamily="34" charset="0"/>
              </a:rPr>
              <a:t> </a:t>
            </a:r>
            <a:r>
              <a:rPr lang="en-US" sz="1800" dirty="0">
                <a:effectLst/>
                <a:ea typeface="Calibri" panose="020F0502020204030204" pitchFamily="34" charset="0"/>
              </a:rPr>
              <a:t>the</a:t>
            </a:r>
            <a:r>
              <a:rPr lang="en-US" sz="1800" spc="-15" dirty="0">
                <a:effectLst/>
                <a:ea typeface="Calibri" panose="020F0502020204030204" pitchFamily="34" charset="0"/>
              </a:rPr>
              <a:t> </a:t>
            </a:r>
            <a:r>
              <a:rPr lang="en-US" sz="1800" dirty="0">
                <a:effectLst/>
                <a:ea typeface="Calibri" panose="020F0502020204030204" pitchFamily="34" charset="0"/>
              </a:rPr>
              <a:t>correlation</a:t>
            </a:r>
            <a:r>
              <a:rPr lang="en-US" sz="1800" spc="-20" dirty="0">
                <a:effectLst/>
                <a:ea typeface="Calibri" panose="020F0502020204030204" pitchFamily="34" charset="0"/>
              </a:rPr>
              <a:t> </a:t>
            </a:r>
            <a:r>
              <a:rPr lang="en-US" sz="1800" dirty="0">
                <a:effectLst/>
                <a:ea typeface="Calibri" panose="020F0502020204030204" pitchFamily="34" charset="0"/>
              </a:rPr>
              <a:t>between</a:t>
            </a:r>
            <a:r>
              <a:rPr lang="en-US" sz="1800" spc="-240" dirty="0">
                <a:effectLst/>
                <a:ea typeface="Calibri" panose="020F0502020204030204" pitchFamily="34" charset="0"/>
              </a:rPr>
              <a:t> </a:t>
            </a:r>
            <a:r>
              <a:rPr lang="en-US" sz="1800" dirty="0">
                <a:effectLst/>
                <a:ea typeface="Calibri" panose="020F0502020204030204" pitchFamily="34" charset="0"/>
              </a:rPr>
              <a:t>out</a:t>
            </a:r>
            <a:r>
              <a:rPr lang="en-US" sz="1800" spc="-45" dirty="0">
                <a:effectLst/>
                <a:ea typeface="Calibri" panose="020F0502020204030204" pitchFamily="34" charset="0"/>
              </a:rPr>
              <a:t> </a:t>
            </a:r>
            <a:r>
              <a:rPr lang="en-US" sz="1800" dirty="0">
                <a:effectLst/>
                <a:ea typeface="Calibri" panose="020F0502020204030204" pitchFamily="34" charset="0"/>
              </a:rPr>
              <a:t>predicting</a:t>
            </a:r>
            <a:r>
              <a:rPr lang="en-US" sz="1800" spc="-30" dirty="0">
                <a:effectLst/>
                <a:ea typeface="Calibri" panose="020F0502020204030204" pitchFamily="34" charset="0"/>
              </a:rPr>
              <a:t> </a:t>
            </a:r>
            <a:r>
              <a:rPr lang="en-US" sz="1800" dirty="0">
                <a:effectLst/>
                <a:ea typeface="Calibri" panose="020F0502020204030204" pitchFamily="34" charset="0"/>
              </a:rPr>
              <a:t>variables</a:t>
            </a:r>
            <a:r>
              <a:rPr lang="en-US" sz="1800" spc="-45" dirty="0">
                <a:effectLst/>
                <a:ea typeface="Calibri" panose="020F0502020204030204" pitchFamily="34" charset="0"/>
              </a:rPr>
              <a:t> </a:t>
            </a:r>
            <a:r>
              <a:rPr lang="en-US" sz="1800" dirty="0">
                <a:effectLst/>
                <a:ea typeface="Calibri" panose="020F0502020204030204" pitchFamily="34" charset="0"/>
              </a:rPr>
              <a:t>and</a:t>
            </a:r>
            <a:r>
              <a:rPr lang="en-US" sz="1800" spc="-30" dirty="0">
                <a:effectLst/>
                <a:ea typeface="Calibri" panose="020F0502020204030204" pitchFamily="34" charset="0"/>
              </a:rPr>
              <a:t> </a:t>
            </a:r>
            <a:r>
              <a:rPr lang="en-US" sz="1800" dirty="0">
                <a:effectLst/>
                <a:ea typeface="Calibri" panose="020F0502020204030204" pitchFamily="34" charset="0"/>
              </a:rPr>
              <a:t>the</a:t>
            </a:r>
            <a:r>
              <a:rPr lang="en-US" sz="1800" spc="-30" dirty="0">
                <a:effectLst/>
                <a:ea typeface="Calibri" panose="020F0502020204030204" pitchFamily="34" charset="0"/>
              </a:rPr>
              <a:t> </a:t>
            </a:r>
            <a:r>
              <a:rPr lang="en-US" sz="1800" dirty="0">
                <a:effectLst/>
                <a:ea typeface="Calibri" panose="020F0502020204030204" pitchFamily="34" charset="0"/>
              </a:rPr>
              <a:t>class</a:t>
            </a:r>
            <a:r>
              <a:rPr lang="en-US" sz="1800" spc="-35" dirty="0">
                <a:effectLst/>
                <a:ea typeface="Calibri" panose="020F0502020204030204" pitchFamily="34" charset="0"/>
              </a:rPr>
              <a:t> </a:t>
            </a:r>
            <a:r>
              <a:rPr lang="en-US" sz="1800" dirty="0">
                <a:effectLst/>
                <a:ea typeface="Calibri" panose="020F0502020204030204" pitchFamily="34" charset="0"/>
              </a:rPr>
              <a:t>variable.</a:t>
            </a:r>
            <a:r>
              <a:rPr lang="en-US" sz="1800" spc="-35" dirty="0">
                <a:effectLst/>
                <a:ea typeface="Calibri" panose="020F0502020204030204" pitchFamily="34" charset="0"/>
              </a:rPr>
              <a:t> </a:t>
            </a:r>
            <a:r>
              <a:rPr lang="en-US" sz="1800" dirty="0">
                <a:effectLst/>
                <a:ea typeface="Calibri" panose="020F0502020204030204" pitchFamily="34" charset="0"/>
              </a:rPr>
              <a:t>This</a:t>
            </a:r>
            <a:r>
              <a:rPr lang="en-US" sz="1800" spc="-45" dirty="0">
                <a:effectLst/>
                <a:ea typeface="Calibri" panose="020F0502020204030204" pitchFamily="34" charset="0"/>
              </a:rPr>
              <a:t> </a:t>
            </a:r>
            <a:r>
              <a:rPr lang="en-US" sz="1800" dirty="0">
                <a:effectLst/>
                <a:ea typeface="Calibri" panose="020F0502020204030204" pitchFamily="34" charset="0"/>
              </a:rPr>
              <a:t>heatmap</a:t>
            </a:r>
            <a:r>
              <a:rPr lang="en-US" sz="1800" spc="-30" dirty="0">
                <a:effectLst/>
                <a:ea typeface="Calibri" panose="020F0502020204030204" pitchFamily="34" charset="0"/>
              </a:rPr>
              <a:t> </a:t>
            </a:r>
            <a:r>
              <a:rPr lang="en-US" sz="1800" dirty="0">
                <a:effectLst/>
                <a:ea typeface="Calibri" panose="020F0502020204030204" pitchFamily="34" charset="0"/>
              </a:rPr>
              <a:t>is</a:t>
            </a:r>
            <a:r>
              <a:rPr lang="en-US" sz="1800" spc="-240" dirty="0">
                <a:effectLst/>
                <a:ea typeface="Calibri" panose="020F0502020204030204" pitchFamily="34" charset="0"/>
              </a:rPr>
              <a:t> </a:t>
            </a:r>
            <a:r>
              <a:rPr lang="en-US" sz="1800" dirty="0">
                <a:effectLst/>
                <a:ea typeface="Calibri" panose="020F0502020204030204" pitchFamily="34" charset="0"/>
              </a:rPr>
              <a:t>shown</a:t>
            </a:r>
            <a:r>
              <a:rPr lang="en-US" sz="1800" spc="-20" dirty="0">
                <a:effectLst/>
                <a:ea typeface="Calibri" panose="020F0502020204030204" pitchFamily="34" charset="0"/>
              </a:rPr>
              <a:t> </a:t>
            </a:r>
            <a:r>
              <a:rPr lang="en-US" sz="1800" dirty="0">
                <a:effectLst/>
                <a:ea typeface="Calibri" panose="020F0502020204030204" pitchFamily="34" charset="0"/>
              </a:rPr>
              <a:t>below:</a:t>
            </a:r>
            <a:endParaRPr lang="en-IN" sz="1800" dirty="0">
              <a:effectLst/>
              <a:ea typeface="Calibri" panose="020F0502020204030204" pitchFamily="34" charset="0"/>
            </a:endParaRPr>
          </a:p>
          <a:p>
            <a:pPr marL="0" indent="0">
              <a:buNone/>
            </a:pPr>
            <a:endParaRPr lang="en-IN" dirty="0"/>
          </a:p>
        </p:txBody>
      </p:sp>
      <p:pic>
        <p:nvPicPr>
          <p:cNvPr id="4" name="image8.png" descr="Chart&#10;&#10;Description automatically generated">
            <a:extLst>
              <a:ext uri="{FF2B5EF4-FFF2-40B4-BE49-F238E27FC236}">
                <a16:creationId xmlns:a16="http://schemas.microsoft.com/office/drawing/2014/main" id="{0D77BF89-EFE7-93AD-BFD1-6FBC29A8D796}"/>
              </a:ext>
            </a:extLst>
          </p:cNvPr>
          <p:cNvPicPr>
            <a:picLocks noChangeAspect="1"/>
          </p:cNvPicPr>
          <p:nvPr/>
        </p:nvPicPr>
        <p:blipFill>
          <a:blip r:embed="rId2" cstate="print"/>
          <a:stretch>
            <a:fillRect/>
          </a:stretch>
        </p:blipFill>
        <p:spPr>
          <a:xfrm>
            <a:off x="3646724" y="2052501"/>
            <a:ext cx="4153201" cy="3752694"/>
          </a:xfrm>
          <a:prstGeom prst="rect">
            <a:avLst/>
          </a:prstGeom>
        </p:spPr>
      </p:pic>
    </p:spTree>
    <p:extLst>
      <p:ext uri="{BB962C8B-B14F-4D97-AF65-F5344CB8AC3E}">
        <p14:creationId xmlns:p14="http://schemas.microsoft.com/office/powerpoint/2010/main" val="363929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AEC545-EDD4-90E5-9732-C1FF44F27D3C}"/>
              </a:ext>
            </a:extLst>
          </p:cNvPr>
          <p:cNvSpPr>
            <a:spLocks noGrp="1"/>
          </p:cNvSpPr>
          <p:nvPr>
            <p:ph type="title"/>
          </p:nvPr>
        </p:nvSpPr>
        <p:spPr>
          <a:xfrm>
            <a:off x="758952" y="420625"/>
            <a:ext cx="10667998" cy="1326814"/>
          </a:xfrm>
        </p:spPr>
        <p:txBody>
          <a:bodyPr anchor="ctr">
            <a:normAutofit/>
          </a:bodyPr>
          <a:lstStyle/>
          <a:p>
            <a:r>
              <a:rPr lang="en-IN" dirty="0"/>
              <a:t>Module Description</a:t>
            </a:r>
          </a:p>
        </p:txBody>
      </p:sp>
      <p:cxnSp>
        <p:nvCxnSpPr>
          <p:cNvPr id="11" name="Straight Connector 10">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image3.png" descr="Chart, scatter chart&#10;&#10;Description automatically generated">
            <a:extLst>
              <a:ext uri="{FF2B5EF4-FFF2-40B4-BE49-F238E27FC236}">
                <a16:creationId xmlns:a16="http://schemas.microsoft.com/office/drawing/2014/main" id="{A1D6442F-3F97-BB25-4119-79689979DDA0}"/>
              </a:ext>
            </a:extLst>
          </p:cNvPr>
          <p:cNvPicPr>
            <a:picLocks noChangeAspect="1"/>
          </p:cNvPicPr>
          <p:nvPr/>
        </p:nvPicPr>
        <p:blipFill rotWithShape="1">
          <a:blip r:embed="rId2" cstate="print"/>
          <a:srcRect r="759" b="1"/>
          <a:stretch/>
        </p:blipFill>
        <p:spPr>
          <a:xfrm>
            <a:off x="20" y="2202302"/>
            <a:ext cx="7534635" cy="4670981"/>
          </a:xfrm>
          <a:prstGeom prst="rect">
            <a:avLst/>
          </a:prstGeom>
        </p:spPr>
      </p:pic>
      <p:sp>
        <p:nvSpPr>
          <p:cNvPr id="3" name="Content Placeholder 2">
            <a:extLst>
              <a:ext uri="{FF2B5EF4-FFF2-40B4-BE49-F238E27FC236}">
                <a16:creationId xmlns:a16="http://schemas.microsoft.com/office/drawing/2014/main" id="{604041FA-27B5-2044-C53F-91AE80CFE5FC}"/>
              </a:ext>
            </a:extLst>
          </p:cNvPr>
          <p:cNvSpPr>
            <a:spLocks noGrp="1"/>
          </p:cNvSpPr>
          <p:nvPr>
            <p:ph idx="1"/>
          </p:nvPr>
        </p:nvSpPr>
        <p:spPr>
          <a:xfrm>
            <a:off x="7888666" y="2202302"/>
            <a:ext cx="3541205" cy="3579788"/>
          </a:xfrm>
        </p:spPr>
        <p:txBody>
          <a:bodyPr>
            <a:normAutofit lnSpcReduction="10000"/>
          </a:bodyPr>
          <a:lstStyle/>
          <a:p>
            <a:pPr marL="0" indent="0" algn="just">
              <a:lnSpc>
                <a:spcPct val="100000"/>
              </a:lnSpc>
              <a:buNone/>
            </a:pPr>
            <a:r>
              <a:rPr lang="en-US" dirty="0">
                <a:effectLst/>
                <a:ea typeface="Calibri" panose="020F0502020204030204" pitchFamily="34" charset="0"/>
              </a:rPr>
              <a:t>We used Logistic Regression classifier for the project. A logistic regression model is used to predict the probability of a certain class or event existing. We then decide the class from which the entry belongs by using a threshold value. This threshold value is decided by manipulating the Precision-Recall tradeoff. </a:t>
            </a:r>
            <a:endParaRPr lang="en-IN" dirty="0">
              <a:effectLst/>
              <a:ea typeface="Calibri" panose="020F0502020204030204" pitchFamily="34" charset="0"/>
            </a:endParaRPr>
          </a:p>
          <a:p>
            <a:pPr marL="0" indent="0" algn="just">
              <a:lnSpc>
                <a:spcPct val="100000"/>
              </a:lnSpc>
              <a:buNone/>
            </a:pPr>
            <a:endParaRPr lang="en-IN" dirty="0"/>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9875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BF69A0-E671-D7B1-AC05-C77EC67725FD}"/>
              </a:ext>
            </a:extLst>
          </p:cNvPr>
          <p:cNvSpPr>
            <a:spLocks noGrp="1"/>
          </p:cNvSpPr>
          <p:nvPr>
            <p:ph type="title"/>
          </p:nvPr>
        </p:nvSpPr>
        <p:spPr>
          <a:xfrm>
            <a:off x="758951" y="758952"/>
            <a:ext cx="11208459" cy="765048"/>
          </a:xfrm>
        </p:spPr>
        <p:txBody>
          <a:bodyPr>
            <a:normAutofit fontScale="90000"/>
          </a:bodyPr>
          <a:lstStyle/>
          <a:p>
            <a:pPr algn="just"/>
            <a:r>
              <a:rPr lang="en-IN" dirty="0"/>
              <a:t>Sneak Peak into the Web - Application</a:t>
            </a:r>
          </a:p>
        </p:txBody>
      </p:sp>
      <p:pic>
        <p:nvPicPr>
          <p:cNvPr id="6" name="image6.png">
            <a:extLst>
              <a:ext uri="{FF2B5EF4-FFF2-40B4-BE49-F238E27FC236}">
                <a16:creationId xmlns:a16="http://schemas.microsoft.com/office/drawing/2014/main" id="{B3D174DF-A0E5-4654-8461-6B965D99D937}"/>
              </a:ext>
            </a:extLst>
          </p:cNvPr>
          <p:cNvPicPr>
            <a:picLocks noChangeAspect="1"/>
          </p:cNvPicPr>
          <p:nvPr/>
        </p:nvPicPr>
        <p:blipFill>
          <a:blip r:embed="rId2" cstate="print"/>
          <a:stretch>
            <a:fillRect/>
          </a:stretch>
        </p:blipFill>
        <p:spPr>
          <a:xfrm>
            <a:off x="758951" y="2233613"/>
            <a:ext cx="5453380" cy="3072130"/>
          </a:xfrm>
          <a:prstGeom prst="rect">
            <a:avLst/>
          </a:prstGeom>
        </p:spPr>
      </p:pic>
      <p:pic>
        <p:nvPicPr>
          <p:cNvPr id="7" name="image7.jpeg" descr="Graphical user interface&#10;&#10;Description automatically generated with low confidence">
            <a:extLst>
              <a:ext uri="{FF2B5EF4-FFF2-40B4-BE49-F238E27FC236}">
                <a16:creationId xmlns:a16="http://schemas.microsoft.com/office/drawing/2014/main" id="{F1B9CDE7-110E-8EF9-DDEA-B0684FC1D8A5}"/>
              </a:ext>
            </a:extLst>
          </p:cNvPr>
          <p:cNvPicPr>
            <a:picLocks noChangeAspect="1"/>
          </p:cNvPicPr>
          <p:nvPr/>
        </p:nvPicPr>
        <p:blipFill>
          <a:blip r:embed="rId3" cstate="print"/>
          <a:stretch>
            <a:fillRect/>
          </a:stretch>
        </p:blipFill>
        <p:spPr>
          <a:xfrm>
            <a:off x="6782435" y="2233613"/>
            <a:ext cx="5409565" cy="3038475"/>
          </a:xfrm>
          <a:prstGeom prst="rect">
            <a:avLst/>
          </a:prstGeom>
        </p:spPr>
      </p:pic>
    </p:spTree>
    <p:extLst>
      <p:ext uri="{BB962C8B-B14F-4D97-AF65-F5344CB8AC3E}">
        <p14:creationId xmlns:p14="http://schemas.microsoft.com/office/powerpoint/2010/main" val="66739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8.png" descr="Graphical user interface, text, application, email&#10;&#10;Description automatically generated">
            <a:extLst>
              <a:ext uri="{FF2B5EF4-FFF2-40B4-BE49-F238E27FC236}">
                <a16:creationId xmlns:a16="http://schemas.microsoft.com/office/drawing/2014/main" id="{9DE9F4F8-D288-0DCB-4E36-E668CCE048D9}"/>
              </a:ext>
            </a:extLst>
          </p:cNvPr>
          <p:cNvPicPr>
            <a:picLocks noChangeAspect="1"/>
          </p:cNvPicPr>
          <p:nvPr/>
        </p:nvPicPr>
        <p:blipFill>
          <a:blip r:embed="rId2" cstate="print"/>
          <a:stretch>
            <a:fillRect/>
          </a:stretch>
        </p:blipFill>
        <p:spPr>
          <a:xfrm>
            <a:off x="534364" y="1892935"/>
            <a:ext cx="5179079" cy="2917604"/>
          </a:xfrm>
          <a:prstGeom prst="rect">
            <a:avLst/>
          </a:prstGeom>
        </p:spPr>
      </p:pic>
      <p:pic>
        <p:nvPicPr>
          <p:cNvPr id="4" name="image9.png" descr="Timeline&#10;&#10;Description automatically generated with medium confidence">
            <a:extLst>
              <a:ext uri="{FF2B5EF4-FFF2-40B4-BE49-F238E27FC236}">
                <a16:creationId xmlns:a16="http://schemas.microsoft.com/office/drawing/2014/main" id="{9CAA537F-6E5E-3969-F753-49A8EBEC36B6}"/>
              </a:ext>
            </a:extLst>
          </p:cNvPr>
          <p:cNvPicPr>
            <a:picLocks noChangeAspect="1"/>
          </p:cNvPicPr>
          <p:nvPr/>
        </p:nvPicPr>
        <p:blipFill>
          <a:blip r:embed="rId3" cstate="print"/>
          <a:stretch>
            <a:fillRect/>
          </a:stretch>
        </p:blipFill>
        <p:spPr>
          <a:xfrm>
            <a:off x="6478558" y="1892935"/>
            <a:ext cx="5194372" cy="2917604"/>
          </a:xfrm>
          <a:prstGeom prst="rect">
            <a:avLst/>
          </a:prstGeom>
        </p:spPr>
      </p:pic>
      <p:pic>
        <p:nvPicPr>
          <p:cNvPr id="2" name="Picture 1">
            <a:extLst>
              <a:ext uri="{FF2B5EF4-FFF2-40B4-BE49-F238E27FC236}">
                <a16:creationId xmlns:a16="http://schemas.microsoft.com/office/drawing/2014/main" id="{B31DFA25-7186-4FC4-BF42-80C41A6AEC89}"/>
              </a:ext>
            </a:extLst>
          </p:cNvPr>
          <p:cNvPicPr>
            <a:picLocks noChangeAspect="1"/>
          </p:cNvPicPr>
          <p:nvPr/>
        </p:nvPicPr>
        <p:blipFill>
          <a:blip r:embed="rId4"/>
          <a:stretch>
            <a:fillRect/>
          </a:stretch>
        </p:blipFill>
        <p:spPr>
          <a:xfrm>
            <a:off x="532919" y="441961"/>
            <a:ext cx="11126164" cy="1450974"/>
          </a:xfrm>
          <a:prstGeom prst="rect">
            <a:avLst/>
          </a:prstGeom>
        </p:spPr>
      </p:pic>
    </p:spTree>
    <p:extLst>
      <p:ext uri="{BB962C8B-B14F-4D97-AF65-F5344CB8AC3E}">
        <p14:creationId xmlns:p14="http://schemas.microsoft.com/office/powerpoint/2010/main" val="759601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0F901-B8D7-C90B-5E14-0BBF69B30C86}"/>
              </a:ext>
            </a:extLst>
          </p:cNvPr>
          <p:cNvSpPr>
            <a:spLocks noGrp="1"/>
          </p:cNvSpPr>
          <p:nvPr>
            <p:ph type="title"/>
          </p:nvPr>
        </p:nvSpPr>
        <p:spPr>
          <a:xfrm>
            <a:off x="758952" y="420625"/>
            <a:ext cx="10667998" cy="1326814"/>
          </a:xfrm>
        </p:spPr>
        <p:txBody>
          <a:bodyPr anchor="ctr">
            <a:normAutofit/>
          </a:bodyPr>
          <a:lstStyle/>
          <a:p>
            <a:pPr algn="ctr"/>
            <a:r>
              <a:rPr lang="en-IN" dirty="0"/>
              <a:t>Results</a:t>
            </a:r>
          </a:p>
        </p:txBody>
      </p:sp>
      <p:cxnSp>
        <p:nvCxnSpPr>
          <p:cNvPr id="16" name="Straight Connector 15">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image4.jpeg">
            <a:extLst>
              <a:ext uri="{FF2B5EF4-FFF2-40B4-BE49-F238E27FC236}">
                <a16:creationId xmlns:a16="http://schemas.microsoft.com/office/drawing/2014/main" id="{5B5D3D2D-C235-548B-4CA7-59658496F3D5}"/>
              </a:ext>
            </a:extLst>
          </p:cNvPr>
          <p:cNvPicPr>
            <a:picLocks noChangeAspect="1"/>
          </p:cNvPicPr>
          <p:nvPr/>
        </p:nvPicPr>
        <p:blipFill rotWithShape="1">
          <a:blip r:embed="rId2" cstate="print"/>
          <a:srcRect t="11637" b="26867"/>
          <a:stretch/>
        </p:blipFill>
        <p:spPr>
          <a:xfrm>
            <a:off x="314345" y="2321690"/>
            <a:ext cx="6905605" cy="4281024"/>
          </a:xfrm>
          <a:prstGeom prst="rect">
            <a:avLst/>
          </a:prstGeom>
        </p:spPr>
      </p:pic>
      <p:sp>
        <p:nvSpPr>
          <p:cNvPr id="3" name="Content Placeholder 2">
            <a:extLst>
              <a:ext uri="{FF2B5EF4-FFF2-40B4-BE49-F238E27FC236}">
                <a16:creationId xmlns:a16="http://schemas.microsoft.com/office/drawing/2014/main" id="{67E03FB9-A6E2-7A25-58E3-8D6FCBDE0481}"/>
              </a:ext>
            </a:extLst>
          </p:cNvPr>
          <p:cNvSpPr>
            <a:spLocks noGrp="1"/>
          </p:cNvSpPr>
          <p:nvPr>
            <p:ph idx="1"/>
          </p:nvPr>
        </p:nvSpPr>
        <p:spPr>
          <a:xfrm>
            <a:off x="7888666" y="2202302"/>
            <a:ext cx="3541205" cy="3579788"/>
          </a:xfrm>
        </p:spPr>
        <p:txBody>
          <a:bodyPr>
            <a:normAutofit lnSpcReduction="10000"/>
          </a:bodyPr>
          <a:lstStyle/>
          <a:p>
            <a:pPr algn="just">
              <a:lnSpc>
                <a:spcPct val="100000"/>
              </a:lnSpc>
            </a:pPr>
            <a:r>
              <a:rPr lang="en-US" sz="1100" dirty="0">
                <a:effectLst/>
                <a:ea typeface="Calibri" panose="020F0502020204030204" pitchFamily="34" charset="0"/>
              </a:rPr>
              <a:t>The code prints out the number of false positives it detected</a:t>
            </a:r>
            <a:r>
              <a:rPr lang="en-US" sz="1100" spc="5" dirty="0">
                <a:effectLst/>
                <a:ea typeface="Calibri" panose="020F0502020204030204" pitchFamily="34" charset="0"/>
              </a:rPr>
              <a:t> </a:t>
            </a:r>
            <a:r>
              <a:rPr lang="en-US" sz="1100" dirty="0">
                <a:effectLst/>
                <a:ea typeface="Calibri" panose="020F0502020204030204" pitchFamily="34" charset="0"/>
              </a:rPr>
              <a:t>and</a:t>
            </a:r>
            <a:r>
              <a:rPr lang="en-US" sz="1100" spc="5" dirty="0">
                <a:effectLst/>
                <a:ea typeface="Calibri" panose="020F0502020204030204" pitchFamily="34" charset="0"/>
              </a:rPr>
              <a:t> </a:t>
            </a:r>
            <a:r>
              <a:rPr lang="en-US" sz="1100" dirty="0">
                <a:effectLst/>
                <a:ea typeface="Calibri" panose="020F0502020204030204" pitchFamily="34" charset="0"/>
              </a:rPr>
              <a:t>compares</a:t>
            </a:r>
            <a:r>
              <a:rPr lang="en-US" sz="1100" spc="5" dirty="0">
                <a:effectLst/>
                <a:ea typeface="Calibri" panose="020F0502020204030204" pitchFamily="34" charset="0"/>
              </a:rPr>
              <a:t> </a:t>
            </a:r>
            <a:r>
              <a:rPr lang="en-US" sz="1100" dirty="0">
                <a:effectLst/>
                <a:ea typeface="Calibri" panose="020F0502020204030204" pitchFamily="34" charset="0"/>
              </a:rPr>
              <a:t>it</a:t>
            </a:r>
            <a:r>
              <a:rPr lang="en-US" sz="1100" spc="5" dirty="0">
                <a:effectLst/>
                <a:ea typeface="Calibri" panose="020F0502020204030204" pitchFamily="34" charset="0"/>
              </a:rPr>
              <a:t> </a:t>
            </a:r>
            <a:r>
              <a:rPr lang="en-US" sz="1100" dirty="0">
                <a:effectLst/>
                <a:ea typeface="Calibri" panose="020F0502020204030204" pitchFamily="34" charset="0"/>
              </a:rPr>
              <a:t>with</a:t>
            </a:r>
            <a:r>
              <a:rPr lang="en-US" sz="1100" spc="5" dirty="0">
                <a:effectLst/>
                <a:ea typeface="Calibri" panose="020F0502020204030204" pitchFamily="34" charset="0"/>
              </a:rPr>
              <a:t> </a:t>
            </a:r>
            <a:r>
              <a:rPr lang="en-US" sz="1100" dirty="0">
                <a:effectLst/>
                <a:ea typeface="Calibri" panose="020F0502020204030204" pitchFamily="34" charset="0"/>
              </a:rPr>
              <a:t>the</a:t>
            </a:r>
            <a:r>
              <a:rPr lang="en-US" sz="1100" spc="5" dirty="0">
                <a:effectLst/>
                <a:ea typeface="Calibri" panose="020F0502020204030204" pitchFamily="34" charset="0"/>
              </a:rPr>
              <a:t> </a:t>
            </a:r>
            <a:r>
              <a:rPr lang="en-US" sz="1100" dirty="0">
                <a:effectLst/>
                <a:ea typeface="Calibri" panose="020F0502020204030204" pitchFamily="34" charset="0"/>
              </a:rPr>
              <a:t>actual</a:t>
            </a:r>
            <a:r>
              <a:rPr lang="en-US" sz="1100" spc="5" dirty="0">
                <a:effectLst/>
                <a:ea typeface="Calibri" panose="020F0502020204030204" pitchFamily="34" charset="0"/>
              </a:rPr>
              <a:t> </a:t>
            </a:r>
            <a:r>
              <a:rPr lang="en-US" sz="1100" dirty="0">
                <a:effectLst/>
                <a:ea typeface="Calibri" panose="020F0502020204030204" pitchFamily="34" charset="0"/>
              </a:rPr>
              <a:t>values.</a:t>
            </a:r>
            <a:r>
              <a:rPr lang="en-US" sz="1100" spc="5" dirty="0">
                <a:effectLst/>
                <a:ea typeface="Calibri" panose="020F0502020204030204" pitchFamily="34" charset="0"/>
              </a:rPr>
              <a:t> </a:t>
            </a:r>
            <a:r>
              <a:rPr lang="en-US" sz="1100" dirty="0">
                <a:effectLst/>
                <a:ea typeface="Calibri" panose="020F0502020204030204" pitchFamily="34" charset="0"/>
              </a:rPr>
              <a:t>This</a:t>
            </a:r>
            <a:r>
              <a:rPr lang="en-US" sz="1100" spc="5" dirty="0">
                <a:effectLst/>
                <a:ea typeface="Calibri" panose="020F0502020204030204" pitchFamily="34" charset="0"/>
              </a:rPr>
              <a:t> </a:t>
            </a:r>
            <a:r>
              <a:rPr lang="en-US" sz="1100" dirty="0">
                <a:effectLst/>
                <a:ea typeface="Calibri" panose="020F0502020204030204" pitchFamily="34" charset="0"/>
              </a:rPr>
              <a:t>is</a:t>
            </a:r>
            <a:r>
              <a:rPr lang="en-US" sz="1100" spc="5" dirty="0">
                <a:effectLst/>
                <a:ea typeface="Calibri" panose="020F0502020204030204" pitchFamily="34" charset="0"/>
              </a:rPr>
              <a:t> </a:t>
            </a:r>
            <a:r>
              <a:rPr lang="en-US" sz="1100" dirty="0">
                <a:effectLst/>
                <a:ea typeface="Calibri" panose="020F0502020204030204" pitchFamily="34" charset="0"/>
              </a:rPr>
              <a:t>used</a:t>
            </a:r>
            <a:r>
              <a:rPr lang="en-US" sz="1100" spc="5" dirty="0">
                <a:effectLst/>
                <a:ea typeface="Calibri" panose="020F0502020204030204" pitchFamily="34" charset="0"/>
              </a:rPr>
              <a:t> </a:t>
            </a:r>
            <a:r>
              <a:rPr lang="en-US" sz="1100" dirty="0">
                <a:effectLst/>
                <a:ea typeface="Calibri" panose="020F0502020204030204" pitchFamily="34" charset="0"/>
              </a:rPr>
              <a:t>to</a:t>
            </a:r>
            <a:r>
              <a:rPr lang="en-US" sz="1100" spc="5" dirty="0">
                <a:effectLst/>
                <a:ea typeface="Calibri" panose="020F0502020204030204" pitchFamily="34" charset="0"/>
              </a:rPr>
              <a:t> </a:t>
            </a:r>
            <a:r>
              <a:rPr lang="en-US" sz="1100" dirty="0">
                <a:effectLst/>
                <a:ea typeface="Calibri" panose="020F0502020204030204" pitchFamily="34" charset="0"/>
              </a:rPr>
              <a:t>calculate</a:t>
            </a:r>
            <a:r>
              <a:rPr lang="en-US" sz="1100" spc="-40" dirty="0">
                <a:effectLst/>
                <a:ea typeface="Calibri" panose="020F0502020204030204" pitchFamily="34" charset="0"/>
              </a:rPr>
              <a:t> </a:t>
            </a:r>
            <a:r>
              <a:rPr lang="en-US" sz="1100" dirty="0">
                <a:effectLst/>
                <a:ea typeface="Calibri" panose="020F0502020204030204" pitchFamily="34" charset="0"/>
              </a:rPr>
              <a:t>the</a:t>
            </a:r>
            <a:r>
              <a:rPr lang="en-US" sz="1100" spc="-35" dirty="0">
                <a:effectLst/>
                <a:ea typeface="Calibri" panose="020F0502020204030204" pitchFamily="34" charset="0"/>
              </a:rPr>
              <a:t> </a:t>
            </a:r>
            <a:r>
              <a:rPr lang="en-US" sz="1100" dirty="0">
                <a:effectLst/>
                <a:ea typeface="Calibri" panose="020F0502020204030204" pitchFamily="34" charset="0"/>
              </a:rPr>
              <a:t>accuracy</a:t>
            </a:r>
            <a:r>
              <a:rPr lang="en-US" sz="1100" spc="-25" dirty="0">
                <a:effectLst/>
                <a:ea typeface="Calibri" panose="020F0502020204030204" pitchFamily="34" charset="0"/>
              </a:rPr>
              <a:t> </a:t>
            </a:r>
            <a:r>
              <a:rPr lang="en-US" sz="1100" dirty="0">
                <a:effectLst/>
                <a:ea typeface="Calibri" panose="020F0502020204030204" pitchFamily="34" charset="0"/>
              </a:rPr>
              <a:t>score</a:t>
            </a:r>
            <a:r>
              <a:rPr lang="en-US" sz="1100" spc="-40" dirty="0">
                <a:effectLst/>
                <a:ea typeface="Calibri" panose="020F0502020204030204" pitchFamily="34" charset="0"/>
              </a:rPr>
              <a:t> </a:t>
            </a:r>
            <a:r>
              <a:rPr lang="en-US" sz="1100" dirty="0">
                <a:effectLst/>
                <a:ea typeface="Calibri" panose="020F0502020204030204" pitchFamily="34" charset="0"/>
              </a:rPr>
              <a:t>and</a:t>
            </a:r>
            <a:r>
              <a:rPr lang="en-US" sz="1100" spc="-30" dirty="0">
                <a:effectLst/>
                <a:ea typeface="Calibri" panose="020F0502020204030204" pitchFamily="34" charset="0"/>
              </a:rPr>
              <a:t> </a:t>
            </a:r>
            <a:r>
              <a:rPr lang="en-US" sz="1100" dirty="0">
                <a:effectLst/>
                <a:ea typeface="Calibri" panose="020F0502020204030204" pitchFamily="34" charset="0"/>
              </a:rPr>
              <a:t>precision</a:t>
            </a:r>
            <a:r>
              <a:rPr lang="en-US" sz="1100" spc="-35" dirty="0">
                <a:effectLst/>
                <a:ea typeface="Calibri" panose="020F0502020204030204" pitchFamily="34" charset="0"/>
              </a:rPr>
              <a:t> </a:t>
            </a:r>
            <a:r>
              <a:rPr lang="en-US" sz="1100" dirty="0">
                <a:effectLst/>
                <a:ea typeface="Calibri" panose="020F0502020204030204" pitchFamily="34" charset="0"/>
              </a:rPr>
              <a:t>of</a:t>
            </a:r>
            <a:r>
              <a:rPr lang="en-US" sz="1100" spc="-25" dirty="0">
                <a:effectLst/>
                <a:ea typeface="Calibri" panose="020F0502020204030204" pitchFamily="34" charset="0"/>
              </a:rPr>
              <a:t> </a:t>
            </a:r>
            <a:r>
              <a:rPr lang="en-US" sz="1100" dirty="0">
                <a:effectLst/>
                <a:ea typeface="Calibri" panose="020F0502020204030204" pitchFamily="34" charset="0"/>
              </a:rPr>
              <a:t>the</a:t>
            </a:r>
            <a:r>
              <a:rPr lang="en-US" sz="1100" spc="-40" dirty="0">
                <a:effectLst/>
                <a:ea typeface="Calibri" panose="020F0502020204030204" pitchFamily="34" charset="0"/>
              </a:rPr>
              <a:t> </a:t>
            </a:r>
            <a:r>
              <a:rPr lang="en-US" sz="1100" dirty="0">
                <a:effectLst/>
                <a:ea typeface="Calibri" panose="020F0502020204030204" pitchFamily="34" charset="0"/>
              </a:rPr>
              <a:t>algorithms. The fraction of data we used for faster testing is 10% of the</a:t>
            </a:r>
            <a:r>
              <a:rPr lang="en-US" sz="1100" spc="5" dirty="0">
                <a:effectLst/>
                <a:ea typeface="Calibri" panose="020F0502020204030204" pitchFamily="34" charset="0"/>
              </a:rPr>
              <a:t> </a:t>
            </a:r>
            <a:r>
              <a:rPr lang="en-US" sz="1100" dirty="0">
                <a:effectLst/>
                <a:ea typeface="Calibri" panose="020F0502020204030204" pitchFamily="34" charset="0"/>
              </a:rPr>
              <a:t>entire</a:t>
            </a:r>
            <a:r>
              <a:rPr lang="en-US" sz="1100" spc="-25" dirty="0">
                <a:effectLst/>
                <a:ea typeface="Calibri" panose="020F0502020204030204" pitchFamily="34" charset="0"/>
              </a:rPr>
              <a:t> </a:t>
            </a:r>
            <a:r>
              <a:rPr lang="en-US" sz="1100" dirty="0">
                <a:effectLst/>
                <a:ea typeface="Calibri" panose="020F0502020204030204" pitchFamily="34" charset="0"/>
              </a:rPr>
              <a:t>dataset.</a:t>
            </a:r>
            <a:r>
              <a:rPr lang="en-US" sz="1100" spc="-20" dirty="0">
                <a:effectLst/>
                <a:ea typeface="Calibri" panose="020F0502020204030204" pitchFamily="34" charset="0"/>
              </a:rPr>
              <a:t> </a:t>
            </a:r>
            <a:r>
              <a:rPr lang="en-US" sz="1100" dirty="0">
                <a:effectLst/>
                <a:ea typeface="Calibri" panose="020F0502020204030204" pitchFamily="34" charset="0"/>
              </a:rPr>
              <a:t>The</a:t>
            </a:r>
            <a:r>
              <a:rPr lang="en-US" sz="1100" spc="-20" dirty="0">
                <a:effectLst/>
                <a:ea typeface="Calibri" panose="020F0502020204030204" pitchFamily="34" charset="0"/>
              </a:rPr>
              <a:t> </a:t>
            </a:r>
            <a:r>
              <a:rPr lang="en-US" sz="1100" dirty="0">
                <a:effectLst/>
                <a:ea typeface="Calibri" panose="020F0502020204030204" pitchFamily="34" charset="0"/>
              </a:rPr>
              <a:t>complete</a:t>
            </a:r>
            <a:r>
              <a:rPr lang="en-US" sz="1100" spc="-30" dirty="0">
                <a:effectLst/>
                <a:ea typeface="Calibri" panose="020F0502020204030204" pitchFamily="34" charset="0"/>
              </a:rPr>
              <a:t> </a:t>
            </a:r>
            <a:r>
              <a:rPr lang="en-US" sz="1100" dirty="0">
                <a:effectLst/>
                <a:ea typeface="Calibri" panose="020F0502020204030204" pitchFamily="34" charset="0"/>
              </a:rPr>
              <a:t>dataset</a:t>
            </a:r>
            <a:r>
              <a:rPr lang="en-US" sz="1100" spc="-10" dirty="0">
                <a:effectLst/>
                <a:ea typeface="Calibri" panose="020F0502020204030204" pitchFamily="34" charset="0"/>
              </a:rPr>
              <a:t> </a:t>
            </a:r>
            <a:r>
              <a:rPr lang="en-US" sz="1100" dirty="0">
                <a:effectLst/>
                <a:ea typeface="Calibri" panose="020F0502020204030204" pitchFamily="34" charset="0"/>
              </a:rPr>
              <a:t>is</a:t>
            </a:r>
            <a:r>
              <a:rPr lang="en-US" sz="1100" spc="-25" dirty="0">
                <a:effectLst/>
                <a:ea typeface="Calibri" panose="020F0502020204030204" pitchFamily="34" charset="0"/>
              </a:rPr>
              <a:t> </a:t>
            </a:r>
            <a:r>
              <a:rPr lang="en-US" sz="1100" dirty="0">
                <a:effectLst/>
                <a:ea typeface="Calibri" panose="020F0502020204030204" pitchFamily="34" charset="0"/>
              </a:rPr>
              <a:t>also</a:t>
            </a:r>
            <a:r>
              <a:rPr lang="en-US" sz="1100" spc="-15" dirty="0">
                <a:effectLst/>
                <a:ea typeface="Calibri" panose="020F0502020204030204" pitchFamily="34" charset="0"/>
              </a:rPr>
              <a:t> </a:t>
            </a:r>
            <a:r>
              <a:rPr lang="en-US" sz="1100" dirty="0">
                <a:effectLst/>
                <a:ea typeface="Calibri" panose="020F0502020204030204" pitchFamily="34" charset="0"/>
              </a:rPr>
              <a:t>used</a:t>
            </a:r>
            <a:r>
              <a:rPr lang="en-US" sz="1100" spc="-20" dirty="0">
                <a:effectLst/>
                <a:ea typeface="Calibri" panose="020F0502020204030204" pitchFamily="34" charset="0"/>
              </a:rPr>
              <a:t> </a:t>
            </a:r>
            <a:r>
              <a:rPr lang="en-US" sz="1100" dirty="0">
                <a:effectLst/>
                <a:ea typeface="Calibri" panose="020F0502020204030204" pitchFamily="34" charset="0"/>
              </a:rPr>
              <a:t>at</a:t>
            </a:r>
            <a:r>
              <a:rPr lang="en-US" sz="1100" spc="-20" dirty="0">
                <a:effectLst/>
                <a:ea typeface="Calibri" panose="020F0502020204030204" pitchFamily="34" charset="0"/>
              </a:rPr>
              <a:t> </a:t>
            </a:r>
            <a:r>
              <a:rPr lang="en-US" sz="1100" dirty="0">
                <a:effectLst/>
                <a:ea typeface="Calibri" panose="020F0502020204030204" pitchFamily="34" charset="0"/>
              </a:rPr>
              <a:t>the</a:t>
            </a:r>
            <a:r>
              <a:rPr lang="en-US" sz="1100" spc="-20" dirty="0">
                <a:effectLst/>
                <a:ea typeface="Calibri" panose="020F0502020204030204" pitchFamily="34" charset="0"/>
              </a:rPr>
              <a:t> </a:t>
            </a:r>
            <a:r>
              <a:rPr lang="en-US" sz="1100" dirty="0">
                <a:effectLst/>
                <a:ea typeface="Calibri" panose="020F0502020204030204" pitchFamily="34" charset="0"/>
              </a:rPr>
              <a:t>end</a:t>
            </a:r>
            <a:r>
              <a:rPr lang="en-US" sz="1100" spc="-15" dirty="0">
                <a:effectLst/>
                <a:ea typeface="Calibri" panose="020F0502020204030204" pitchFamily="34" charset="0"/>
              </a:rPr>
              <a:t> </a:t>
            </a:r>
            <a:r>
              <a:rPr lang="en-US" sz="1100" dirty="0">
                <a:effectLst/>
                <a:ea typeface="Calibri" panose="020F0502020204030204" pitchFamily="34" charset="0"/>
              </a:rPr>
              <a:t>and</a:t>
            </a:r>
            <a:r>
              <a:rPr lang="en-US" sz="1100" spc="-240" dirty="0">
                <a:effectLst/>
                <a:ea typeface="Calibri" panose="020F0502020204030204" pitchFamily="34" charset="0"/>
              </a:rPr>
              <a:t> </a:t>
            </a:r>
            <a:r>
              <a:rPr lang="en-US" sz="1100" dirty="0">
                <a:effectLst/>
                <a:ea typeface="Calibri" panose="020F0502020204030204" pitchFamily="34" charset="0"/>
              </a:rPr>
              <a:t>both the</a:t>
            </a:r>
            <a:r>
              <a:rPr lang="en-US" sz="1100" spc="-15" dirty="0">
                <a:effectLst/>
                <a:ea typeface="Calibri" panose="020F0502020204030204" pitchFamily="34" charset="0"/>
              </a:rPr>
              <a:t> </a:t>
            </a:r>
            <a:r>
              <a:rPr lang="en-US" sz="1100" dirty="0">
                <a:effectLst/>
                <a:ea typeface="Calibri" panose="020F0502020204030204" pitchFamily="34" charset="0"/>
              </a:rPr>
              <a:t>results</a:t>
            </a:r>
            <a:r>
              <a:rPr lang="en-US" sz="1100" spc="-20" dirty="0">
                <a:effectLst/>
                <a:ea typeface="Calibri" panose="020F0502020204030204" pitchFamily="34" charset="0"/>
              </a:rPr>
              <a:t> </a:t>
            </a:r>
            <a:r>
              <a:rPr lang="en-US" sz="1100" dirty="0">
                <a:effectLst/>
                <a:ea typeface="Calibri" panose="020F0502020204030204" pitchFamily="34" charset="0"/>
              </a:rPr>
              <a:t>are</a:t>
            </a:r>
            <a:r>
              <a:rPr lang="en-US" sz="1100" spc="-15" dirty="0">
                <a:effectLst/>
                <a:ea typeface="Calibri" panose="020F0502020204030204" pitchFamily="34" charset="0"/>
              </a:rPr>
              <a:t> </a:t>
            </a:r>
            <a:r>
              <a:rPr lang="en-US" sz="1100" dirty="0">
                <a:effectLst/>
                <a:ea typeface="Calibri" panose="020F0502020204030204" pitchFamily="34" charset="0"/>
              </a:rPr>
              <a:t>printed.</a:t>
            </a:r>
            <a:endParaRPr lang="en-IN" sz="1100" dirty="0">
              <a:effectLst/>
              <a:ea typeface="Calibri" panose="020F0502020204030204" pitchFamily="34" charset="0"/>
            </a:endParaRPr>
          </a:p>
          <a:p>
            <a:pPr algn="just">
              <a:lnSpc>
                <a:spcPct val="100000"/>
              </a:lnSpc>
            </a:pPr>
            <a:r>
              <a:rPr lang="en-US" sz="1100" dirty="0">
                <a:effectLst/>
                <a:ea typeface="Droid Sans Fallback"/>
              </a:rPr>
              <a:t>These results along with the classification report for each</a:t>
            </a:r>
            <a:r>
              <a:rPr lang="en-US" sz="1100" spc="5" dirty="0">
                <a:effectLst/>
                <a:ea typeface="Droid Sans Fallback"/>
              </a:rPr>
              <a:t> </a:t>
            </a:r>
            <a:r>
              <a:rPr lang="en-US" sz="1100" dirty="0">
                <a:effectLst/>
                <a:ea typeface="Droid Sans Fallback"/>
              </a:rPr>
              <a:t>algorithm is given in the output as follows, where class 0</a:t>
            </a:r>
            <a:r>
              <a:rPr lang="en-US" sz="1100" spc="5" dirty="0">
                <a:effectLst/>
                <a:ea typeface="Droid Sans Fallback"/>
              </a:rPr>
              <a:t> </a:t>
            </a:r>
            <a:r>
              <a:rPr lang="en-US" sz="1100" dirty="0">
                <a:effectLst/>
                <a:ea typeface="Droid Sans Fallback"/>
              </a:rPr>
              <a:t>means</a:t>
            </a:r>
            <a:r>
              <a:rPr lang="en-US" sz="1100" spc="-20" dirty="0">
                <a:effectLst/>
                <a:ea typeface="Droid Sans Fallback"/>
              </a:rPr>
              <a:t> </a:t>
            </a:r>
            <a:r>
              <a:rPr lang="en-US" sz="1100" dirty="0">
                <a:effectLst/>
                <a:ea typeface="Droid Sans Fallback"/>
              </a:rPr>
              <a:t>the</a:t>
            </a:r>
            <a:r>
              <a:rPr lang="en-US" sz="1100" spc="-10" dirty="0">
                <a:effectLst/>
                <a:ea typeface="Droid Sans Fallback"/>
              </a:rPr>
              <a:t> </a:t>
            </a:r>
            <a:r>
              <a:rPr lang="en-US" sz="1100" dirty="0">
                <a:effectLst/>
                <a:ea typeface="Droid Sans Fallback"/>
              </a:rPr>
              <a:t>transaction</a:t>
            </a:r>
            <a:r>
              <a:rPr lang="en-US" sz="1100" spc="-20" dirty="0">
                <a:effectLst/>
                <a:ea typeface="Droid Sans Fallback"/>
              </a:rPr>
              <a:t> </a:t>
            </a:r>
            <a:r>
              <a:rPr lang="en-US" sz="1100" dirty="0">
                <a:effectLst/>
                <a:ea typeface="Droid Sans Fallback"/>
              </a:rPr>
              <a:t>was</a:t>
            </a:r>
            <a:r>
              <a:rPr lang="en-US" sz="1100" spc="-25" dirty="0">
                <a:effectLst/>
                <a:ea typeface="Droid Sans Fallback"/>
              </a:rPr>
              <a:t> </a:t>
            </a:r>
            <a:r>
              <a:rPr lang="en-US" sz="1100" dirty="0">
                <a:effectLst/>
                <a:ea typeface="Droid Sans Fallback"/>
              </a:rPr>
              <a:t>determined</a:t>
            </a:r>
            <a:r>
              <a:rPr lang="en-US" sz="1100" spc="-10" dirty="0">
                <a:effectLst/>
                <a:ea typeface="Droid Sans Fallback"/>
              </a:rPr>
              <a:t> </a:t>
            </a:r>
            <a:r>
              <a:rPr lang="en-US" sz="1100" dirty="0">
                <a:effectLst/>
                <a:ea typeface="Droid Sans Fallback"/>
              </a:rPr>
              <a:t>to</a:t>
            </a:r>
            <a:r>
              <a:rPr lang="en-US" sz="1100" spc="-10" dirty="0">
                <a:effectLst/>
                <a:ea typeface="Droid Sans Fallback"/>
              </a:rPr>
              <a:t> </a:t>
            </a:r>
            <a:r>
              <a:rPr lang="en-US" sz="1100" dirty="0">
                <a:effectLst/>
                <a:ea typeface="Droid Sans Fallback"/>
              </a:rPr>
              <a:t>be</a:t>
            </a:r>
            <a:r>
              <a:rPr lang="en-US" sz="1100" spc="-25" dirty="0">
                <a:effectLst/>
                <a:ea typeface="Droid Sans Fallback"/>
              </a:rPr>
              <a:t> </a:t>
            </a:r>
            <a:r>
              <a:rPr lang="en-US" sz="1100" dirty="0">
                <a:effectLst/>
                <a:ea typeface="Droid Sans Fallback"/>
              </a:rPr>
              <a:t>valid</a:t>
            </a:r>
            <a:r>
              <a:rPr lang="en-US" sz="1100" spc="-20" dirty="0">
                <a:effectLst/>
                <a:ea typeface="Droid Sans Fallback"/>
              </a:rPr>
              <a:t> </a:t>
            </a:r>
            <a:r>
              <a:rPr lang="en-US" sz="1100" dirty="0">
                <a:effectLst/>
                <a:ea typeface="Droid Sans Fallback"/>
              </a:rPr>
              <a:t>and</a:t>
            </a:r>
            <a:r>
              <a:rPr lang="en-US" sz="1100" spc="-20" dirty="0">
                <a:effectLst/>
                <a:ea typeface="Droid Sans Fallback"/>
              </a:rPr>
              <a:t> </a:t>
            </a:r>
            <a:r>
              <a:rPr lang="en-US" sz="1100" dirty="0">
                <a:effectLst/>
                <a:ea typeface="Droid Sans Fallback"/>
              </a:rPr>
              <a:t>1</a:t>
            </a:r>
            <a:r>
              <a:rPr lang="en-US" sz="1100" spc="-10" dirty="0">
                <a:effectLst/>
                <a:ea typeface="Droid Sans Fallback"/>
              </a:rPr>
              <a:t> </a:t>
            </a:r>
            <a:r>
              <a:rPr lang="en-US" sz="1100" dirty="0">
                <a:effectLst/>
                <a:ea typeface="Droid Sans Fallback"/>
              </a:rPr>
              <a:t>means</a:t>
            </a:r>
            <a:r>
              <a:rPr lang="en-US" sz="1100" spc="-235" dirty="0">
                <a:effectLst/>
                <a:ea typeface="Droid Sans Fallback"/>
              </a:rPr>
              <a:t> </a:t>
            </a:r>
            <a:r>
              <a:rPr lang="en-US" sz="1100" dirty="0">
                <a:effectLst/>
                <a:ea typeface="Droid Sans Fallback"/>
              </a:rPr>
              <a:t>it</a:t>
            </a:r>
            <a:r>
              <a:rPr lang="en-US" sz="1100" spc="-10" dirty="0">
                <a:effectLst/>
                <a:ea typeface="Droid Sans Fallback"/>
              </a:rPr>
              <a:t> </a:t>
            </a:r>
            <a:r>
              <a:rPr lang="en-US" sz="1100" dirty="0">
                <a:effectLst/>
                <a:ea typeface="Droid Sans Fallback"/>
              </a:rPr>
              <a:t>was</a:t>
            </a:r>
            <a:r>
              <a:rPr lang="en-US" sz="1100" spc="-20" dirty="0">
                <a:effectLst/>
                <a:ea typeface="Droid Sans Fallback"/>
              </a:rPr>
              <a:t> </a:t>
            </a:r>
            <a:r>
              <a:rPr lang="en-US" sz="1100" dirty="0">
                <a:effectLst/>
                <a:ea typeface="Droid Sans Fallback"/>
              </a:rPr>
              <a:t>determined</a:t>
            </a:r>
            <a:r>
              <a:rPr lang="en-US" sz="1100" spc="-10" dirty="0">
                <a:effectLst/>
                <a:ea typeface="Droid Sans Fallback"/>
              </a:rPr>
              <a:t> </a:t>
            </a:r>
            <a:r>
              <a:rPr lang="en-US" sz="1100" dirty="0">
                <a:effectLst/>
                <a:ea typeface="Droid Sans Fallback"/>
              </a:rPr>
              <a:t>as</a:t>
            </a:r>
            <a:r>
              <a:rPr lang="en-US" sz="1100" spc="-20" dirty="0">
                <a:effectLst/>
                <a:ea typeface="Droid Sans Fallback"/>
              </a:rPr>
              <a:t> </a:t>
            </a:r>
            <a:r>
              <a:rPr lang="en-US" sz="1100" dirty="0">
                <a:effectLst/>
                <a:ea typeface="Droid Sans Fallback"/>
              </a:rPr>
              <a:t>a</a:t>
            </a:r>
            <a:r>
              <a:rPr lang="en-US" sz="1100" spc="-15" dirty="0">
                <a:effectLst/>
                <a:ea typeface="Droid Sans Fallback"/>
              </a:rPr>
              <a:t> </a:t>
            </a:r>
            <a:r>
              <a:rPr lang="en-US" sz="1100" dirty="0">
                <a:effectLst/>
                <a:ea typeface="Droid Sans Fallback"/>
              </a:rPr>
              <a:t>fraud</a:t>
            </a:r>
            <a:r>
              <a:rPr lang="en-US" sz="1100" spc="-10" dirty="0">
                <a:effectLst/>
                <a:ea typeface="Droid Sans Fallback"/>
              </a:rPr>
              <a:t> </a:t>
            </a:r>
            <a:r>
              <a:rPr lang="en-US" sz="1100" dirty="0">
                <a:effectLst/>
                <a:ea typeface="Droid Sans Fallback"/>
              </a:rPr>
              <a:t>transaction. This result matched against the class values to check for false</a:t>
            </a:r>
            <a:r>
              <a:rPr lang="en-US" sz="1100" spc="-240" dirty="0">
                <a:effectLst/>
                <a:ea typeface="Droid Sans Fallback"/>
              </a:rPr>
              <a:t> </a:t>
            </a:r>
            <a:r>
              <a:rPr lang="en-US" sz="1100" dirty="0">
                <a:effectLst/>
                <a:ea typeface="Droid Sans Fallback"/>
              </a:rPr>
              <a:t>positives. </a:t>
            </a:r>
          </a:p>
          <a:p>
            <a:pPr algn="just">
              <a:lnSpc>
                <a:spcPct val="100000"/>
              </a:lnSpc>
            </a:pPr>
            <a:r>
              <a:rPr lang="en-US" sz="1100" dirty="0">
                <a:effectLst/>
                <a:ea typeface="Droid Sans Fallback"/>
              </a:rPr>
              <a:t>Our classifier accuracy</a:t>
            </a:r>
            <a:r>
              <a:rPr lang="en-US" sz="1100" dirty="0">
                <a:ea typeface="Droid Sans Fallback"/>
              </a:rPr>
              <a:t> came out to be </a:t>
            </a:r>
            <a:r>
              <a:rPr lang="en-US" sz="1100" dirty="0">
                <a:effectLst/>
                <a:ea typeface="Droid Sans Fallback"/>
              </a:rPr>
              <a:t>97.4%</a:t>
            </a:r>
          </a:p>
          <a:p>
            <a:pPr algn="just">
              <a:lnSpc>
                <a:spcPct val="100000"/>
              </a:lnSpc>
            </a:pPr>
            <a:r>
              <a:rPr lang="en-US" sz="1100" dirty="0">
                <a:effectLst/>
                <a:ea typeface="Calibri" panose="020F0502020204030204" pitchFamily="34" charset="0"/>
              </a:rPr>
              <a:t>This</a:t>
            </a:r>
            <a:r>
              <a:rPr lang="en-US" sz="1100" spc="5" dirty="0">
                <a:effectLst/>
                <a:ea typeface="Calibri" panose="020F0502020204030204" pitchFamily="34" charset="0"/>
              </a:rPr>
              <a:t> </a:t>
            </a:r>
            <a:r>
              <a:rPr lang="en-US" sz="1100" dirty="0">
                <a:effectLst/>
                <a:ea typeface="Calibri" panose="020F0502020204030204" pitchFamily="34" charset="0"/>
              </a:rPr>
              <a:t>idea</a:t>
            </a:r>
            <a:r>
              <a:rPr lang="en-US" sz="1100" spc="5" dirty="0">
                <a:effectLst/>
                <a:ea typeface="Calibri" panose="020F0502020204030204" pitchFamily="34" charset="0"/>
              </a:rPr>
              <a:t> </a:t>
            </a:r>
            <a:r>
              <a:rPr lang="en-US" sz="1100" dirty="0">
                <a:effectLst/>
                <a:ea typeface="Calibri" panose="020F0502020204030204" pitchFamily="34" charset="0"/>
              </a:rPr>
              <a:t>is</a:t>
            </a:r>
            <a:r>
              <a:rPr lang="en-US" sz="1100" spc="5" dirty="0">
                <a:effectLst/>
                <a:ea typeface="Calibri" panose="020F0502020204030204" pitchFamily="34" charset="0"/>
              </a:rPr>
              <a:t> </a:t>
            </a:r>
            <a:r>
              <a:rPr lang="en-US" sz="1100" dirty="0">
                <a:effectLst/>
                <a:ea typeface="Calibri" panose="020F0502020204030204" pitchFamily="34" charset="0"/>
              </a:rPr>
              <a:t>difficult</a:t>
            </a:r>
            <a:r>
              <a:rPr lang="en-US" sz="1100" spc="5" dirty="0">
                <a:effectLst/>
                <a:ea typeface="Calibri" panose="020F0502020204030204" pitchFamily="34" charset="0"/>
              </a:rPr>
              <a:t> </a:t>
            </a:r>
            <a:r>
              <a:rPr lang="en-US" sz="1100" dirty="0">
                <a:effectLst/>
                <a:ea typeface="Calibri" panose="020F0502020204030204" pitchFamily="34" charset="0"/>
              </a:rPr>
              <a:t>to</a:t>
            </a:r>
            <a:r>
              <a:rPr lang="en-US" sz="1100" spc="5" dirty="0">
                <a:effectLst/>
                <a:ea typeface="Calibri" panose="020F0502020204030204" pitchFamily="34" charset="0"/>
              </a:rPr>
              <a:t> </a:t>
            </a:r>
            <a:r>
              <a:rPr lang="en-US" sz="1100" dirty="0">
                <a:effectLst/>
                <a:ea typeface="Calibri" panose="020F0502020204030204" pitchFamily="34" charset="0"/>
              </a:rPr>
              <a:t>implement</a:t>
            </a:r>
            <a:r>
              <a:rPr lang="en-US" sz="1100" spc="5" dirty="0">
                <a:effectLst/>
                <a:ea typeface="Calibri" panose="020F0502020204030204" pitchFamily="34" charset="0"/>
              </a:rPr>
              <a:t> </a:t>
            </a:r>
            <a:r>
              <a:rPr lang="en-US" sz="1100" dirty="0">
                <a:effectLst/>
                <a:ea typeface="Calibri" panose="020F0502020204030204" pitchFamily="34" charset="0"/>
              </a:rPr>
              <a:t>in</a:t>
            </a:r>
            <a:r>
              <a:rPr lang="en-US" sz="1100" spc="5" dirty="0">
                <a:effectLst/>
                <a:ea typeface="Calibri" panose="020F0502020204030204" pitchFamily="34" charset="0"/>
              </a:rPr>
              <a:t> </a:t>
            </a:r>
            <a:r>
              <a:rPr lang="en-US" sz="1100" dirty="0">
                <a:effectLst/>
                <a:ea typeface="Calibri" panose="020F0502020204030204" pitchFamily="34" charset="0"/>
              </a:rPr>
              <a:t>real</a:t>
            </a:r>
            <a:r>
              <a:rPr lang="en-US" sz="1100" spc="5" dirty="0">
                <a:effectLst/>
                <a:ea typeface="Calibri" panose="020F0502020204030204" pitchFamily="34" charset="0"/>
              </a:rPr>
              <a:t> </a:t>
            </a:r>
            <a:r>
              <a:rPr lang="en-US" sz="1100" dirty="0">
                <a:effectLst/>
                <a:ea typeface="Calibri" panose="020F0502020204030204" pitchFamily="34" charset="0"/>
              </a:rPr>
              <a:t>life</a:t>
            </a:r>
            <a:r>
              <a:rPr lang="en-US" sz="1100" spc="5" dirty="0">
                <a:effectLst/>
                <a:ea typeface="Calibri" panose="020F0502020204030204" pitchFamily="34" charset="0"/>
              </a:rPr>
              <a:t> </a:t>
            </a:r>
            <a:r>
              <a:rPr lang="en-US" sz="1100" dirty="0">
                <a:effectLst/>
                <a:ea typeface="Calibri" panose="020F0502020204030204" pitchFamily="34" charset="0"/>
              </a:rPr>
              <a:t>because</a:t>
            </a:r>
            <a:r>
              <a:rPr lang="en-US" sz="1100" spc="5" dirty="0">
                <a:effectLst/>
                <a:ea typeface="Calibri" panose="020F0502020204030204" pitchFamily="34" charset="0"/>
              </a:rPr>
              <a:t> </a:t>
            </a:r>
            <a:r>
              <a:rPr lang="en-US" sz="1100" dirty="0">
                <a:effectLst/>
                <a:ea typeface="Calibri" panose="020F0502020204030204" pitchFamily="34" charset="0"/>
              </a:rPr>
              <a:t>it</a:t>
            </a:r>
            <a:r>
              <a:rPr lang="en-US" sz="1100" spc="-235" dirty="0">
                <a:effectLst/>
                <a:ea typeface="Calibri" panose="020F0502020204030204" pitchFamily="34" charset="0"/>
              </a:rPr>
              <a:t> </a:t>
            </a:r>
            <a:r>
              <a:rPr lang="en-US" sz="1100" dirty="0">
                <a:effectLst/>
                <a:ea typeface="Calibri" panose="020F0502020204030204" pitchFamily="34" charset="0"/>
              </a:rPr>
              <a:t>requires the cooperation from banks, which aren’t willing to</a:t>
            </a:r>
            <a:r>
              <a:rPr lang="en-US" sz="1100" spc="5" dirty="0">
                <a:effectLst/>
                <a:ea typeface="Calibri" panose="020F0502020204030204" pitchFamily="34" charset="0"/>
              </a:rPr>
              <a:t> </a:t>
            </a:r>
            <a:r>
              <a:rPr lang="en-US" sz="1100" dirty="0">
                <a:effectLst/>
                <a:ea typeface="Calibri" panose="020F0502020204030204" pitchFamily="34" charset="0"/>
              </a:rPr>
              <a:t>share information due to their market competition, and also</a:t>
            </a:r>
            <a:r>
              <a:rPr lang="en-US" sz="1100" spc="5" dirty="0">
                <a:effectLst/>
                <a:ea typeface="Calibri" panose="020F0502020204030204" pitchFamily="34" charset="0"/>
              </a:rPr>
              <a:t> </a:t>
            </a:r>
            <a:r>
              <a:rPr lang="en-US" sz="1100" dirty="0">
                <a:effectLst/>
                <a:ea typeface="Calibri" panose="020F0502020204030204" pitchFamily="34" charset="0"/>
              </a:rPr>
              <a:t>due</a:t>
            </a:r>
            <a:r>
              <a:rPr lang="en-US" sz="1100" spc="-25" dirty="0">
                <a:effectLst/>
                <a:ea typeface="Calibri" panose="020F0502020204030204" pitchFamily="34" charset="0"/>
              </a:rPr>
              <a:t> </a:t>
            </a:r>
            <a:r>
              <a:rPr lang="en-US" sz="1100" dirty="0">
                <a:effectLst/>
                <a:ea typeface="Calibri" panose="020F0502020204030204" pitchFamily="34" charset="0"/>
              </a:rPr>
              <a:t>to</a:t>
            </a:r>
            <a:r>
              <a:rPr lang="en-US" sz="1100" spc="-5" dirty="0">
                <a:effectLst/>
                <a:ea typeface="Calibri" panose="020F0502020204030204" pitchFamily="34" charset="0"/>
              </a:rPr>
              <a:t> </a:t>
            </a:r>
            <a:r>
              <a:rPr lang="en-US" sz="1100" dirty="0">
                <a:effectLst/>
                <a:ea typeface="Calibri" panose="020F0502020204030204" pitchFamily="34" charset="0"/>
              </a:rPr>
              <a:t>legal</a:t>
            </a:r>
            <a:r>
              <a:rPr lang="en-US" sz="1100" spc="-25" dirty="0">
                <a:effectLst/>
                <a:ea typeface="Calibri" panose="020F0502020204030204" pitchFamily="34" charset="0"/>
              </a:rPr>
              <a:t> </a:t>
            </a:r>
            <a:r>
              <a:rPr lang="en-US" sz="1100" dirty="0">
                <a:effectLst/>
                <a:ea typeface="Calibri" panose="020F0502020204030204" pitchFamily="34" charset="0"/>
              </a:rPr>
              <a:t>reasons</a:t>
            </a:r>
            <a:r>
              <a:rPr lang="en-US" sz="1100" spc="-25" dirty="0">
                <a:effectLst/>
                <a:ea typeface="Calibri" panose="020F0502020204030204" pitchFamily="34" charset="0"/>
              </a:rPr>
              <a:t> </a:t>
            </a:r>
            <a:r>
              <a:rPr lang="en-US" sz="1100" dirty="0">
                <a:effectLst/>
                <a:ea typeface="Calibri" panose="020F0502020204030204" pitchFamily="34" charset="0"/>
              </a:rPr>
              <a:t>and</a:t>
            </a:r>
            <a:r>
              <a:rPr lang="en-US" sz="1100" spc="-30" dirty="0">
                <a:effectLst/>
                <a:ea typeface="Calibri" panose="020F0502020204030204" pitchFamily="34" charset="0"/>
              </a:rPr>
              <a:t> </a:t>
            </a:r>
            <a:r>
              <a:rPr lang="en-US" sz="1100" dirty="0">
                <a:effectLst/>
                <a:ea typeface="Calibri" panose="020F0502020204030204" pitchFamily="34" charset="0"/>
              </a:rPr>
              <a:t>protection</a:t>
            </a:r>
            <a:r>
              <a:rPr lang="en-US" sz="1100" spc="-20" dirty="0">
                <a:effectLst/>
                <a:ea typeface="Calibri" panose="020F0502020204030204" pitchFamily="34" charset="0"/>
              </a:rPr>
              <a:t> </a:t>
            </a:r>
            <a:r>
              <a:rPr lang="en-US" sz="1100" dirty="0">
                <a:effectLst/>
                <a:ea typeface="Calibri" panose="020F0502020204030204" pitchFamily="34" charset="0"/>
              </a:rPr>
              <a:t>of</a:t>
            </a:r>
            <a:r>
              <a:rPr lang="en-US" sz="1100" spc="-20" dirty="0">
                <a:effectLst/>
                <a:ea typeface="Calibri" panose="020F0502020204030204" pitchFamily="34" charset="0"/>
              </a:rPr>
              <a:t> </a:t>
            </a:r>
            <a:r>
              <a:rPr lang="en-US" sz="1100" dirty="0">
                <a:effectLst/>
                <a:ea typeface="Calibri" panose="020F0502020204030204" pitchFamily="34" charset="0"/>
              </a:rPr>
              <a:t>data</a:t>
            </a:r>
            <a:r>
              <a:rPr lang="en-US" sz="1100" spc="-35" dirty="0">
                <a:effectLst/>
                <a:ea typeface="Calibri" panose="020F0502020204030204" pitchFamily="34" charset="0"/>
              </a:rPr>
              <a:t> </a:t>
            </a:r>
            <a:r>
              <a:rPr lang="en-US" sz="1100" dirty="0">
                <a:effectLst/>
                <a:ea typeface="Calibri" panose="020F0502020204030204" pitchFamily="34" charset="0"/>
              </a:rPr>
              <a:t>of</a:t>
            </a:r>
            <a:r>
              <a:rPr lang="en-US" sz="1100" spc="-20" dirty="0">
                <a:effectLst/>
                <a:ea typeface="Calibri" panose="020F0502020204030204" pitchFamily="34" charset="0"/>
              </a:rPr>
              <a:t> </a:t>
            </a:r>
            <a:r>
              <a:rPr lang="en-US" sz="1100" dirty="0">
                <a:effectLst/>
                <a:ea typeface="Calibri" panose="020F0502020204030204" pitchFamily="34" charset="0"/>
              </a:rPr>
              <a:t>their</a:t>
            </a:r>
            <a:r>
              <a:rPr lang="en-US" sz="1100" spc="-30" dirty="0">
                <a:effectLst/>
                <a:ea typeface="Calibri" panose="020F0502020204030204" pitchFamily="34" charset="0"/>
              </a:rPr>
              <a:t> </a:t>
            </a:r>
            <a:r>
              <a:rPr lang="en-US" sz="1100" dirty="0">
                <a:effectLst/>
                <a:ea typeface="Calibri" panose="020F0502020204030204" pitchFamily="34" charset="0"/>
              </a:rPr>
              <a:t>users.</a:t>
            </a:r>
          </a:p>
          <a:p>
            <a:pPr algn="just">
              <a:lnSpc>
                <a:spcPct val="100000"/>
              </a:lnSpc>
            </a:pPr>
            <a:endParaRPr lang="en-IN" sz="1100" dirty="0">
              <a:effectLst/>
              <a:ea typeface="Calibri" panose="020F0502020204030204" pitchFamily="34" charset="0"/>
            </a:endParaRPr>
          </a:p>
          <a:p>
            <a:pPr algn="just">
              <a:lnSpc>
                <a:spcPct val="100000"/>
              </a:lnSpc>
            </a:pPr>
            <a:endParaRPr lang="en-US" sz="1100" dirty="0">
              <a:effectLst/>
              <a:ea typeface="Droid Sans Fallback"/>
            </a:endParaRPr>
          </a:p>
          <a:p>
            <a:pPr algn="just">
              <a:lnSpc>
                <a:spcPct val="100000"/>
              </a:lnSpc>
            </a:pPr>
            <a:endParaRPr lang="en-IN" sz="1100" dirty="0"/>
          </a:p>
        </p:txBody>
      </p:sp>
      <p:sp>
        <p:nvSpPr>
          <p:cNvPr id="1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2453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2751D-4EE5-66E1-4E2E-5881A11D9F31}"/>
              </a:ext>
            </a:extLst>
          </p:cNvPr>
          <p:cNvSpPr>
            <a:spLocks noGrp="1"/>
          </p:cNvSpPr>
          <p:nvPr>
            <p:ph type="title"/>
          </p:nvPr>
        </p:nvSpPr>
        <p:spPr>
          <a:xfrm>
            <a:off x="758952" y="379475"/>
            <a:ext cx="10671048" cy="1554480"/>
          </a:xfrm>
        </p:spPr>
        <p:txBody>
          <a:bodyPr anchor="ctr">
            <a:normAutofit/>
          </a:bodyPr>
          <a:lstStyle/>
          <a:p>
            <a:r>
              <a:rPr lang="en-IN" dirty="0">
                <a:solidFill>
                  <a:schemeClr val="bg1"/>
                </a:solidFill>
              </a:rPr>
              <a:t>Overview about the project</a:t>
            </a:r>
          </a:p>
        </p:txBody>
      </p:sp>
      <p:sp>
        <p:nvSpPr>
          <p:cNvPr id="3" name="Content Placeholder 2">
            <a:extLst>
              <a:ext uri="{FF2B5EF4-FFF2-40B4-BE49-F238E27FC236}">
                <a16:creationId xmlns:a16="http://schemas.microsoft.com/office/drawing/2014/main" id="{74FA270B-30B5-3058-A53D-FD845D9F4B31}"/>
              </a:ext>
            </a:extLst>
          </p:cNvPr>
          <p:cNvSpPr>
            <a:spLocks noGrp="1"/>
          </p:cNvSpPr>
          <p:nvPr>
            <p:ph idx="1"/>
          </p:nvPr>
        </p:nvSpPr>
        <p:spPr>
          <a:xfrm>
            <a:off x="758824" y="2607732"/>
            <a:ext cx="8412480" cy="3174357"/>
          </a:xfrm>
        </p:spPr>
        <p:txBody>
          <a:bodyPr>
            <a:normAutofit/>
          </a:bodyPr>
          <a:lstStyle/>
          <a:p>
            <a:pPr algn="just"/>
            <a:r>
              <a:rPr lang="en-IN" dirty="0"/>
              <a:t>Introduction to Credit Card Fraud Detection</a:t>
            </a:r>
          </a:p>
          <a:p>
            <a:pPr algn="just"/>
            <a:r>
              <a:rPr lang="en-IN" dirty="0"/>
              <a:t>System Requirement Specifications</a:t>
            </a:r>
          </a:p>
          <a:p>
            <a:pPr algn="just"/>
            <a:r>
              <a:rPr lang="en-IN" dirty="0"/>
              <a:t>System Analysis &amp; Design</a:t>
            </a:r>
          </a:p>
          <a:p>
            <a:pPr algn="just"/>
            <a:r>
              <a:rPr lang="en-IN" dirty="0"/>
              <a:t>Implementation</a:t>
            </a:r>
          </a:p>
          <a:p>
            <a:pPr algn="just"/>
            <a:r>
              <a:rPr lang="en-IN" dirty="0"/>
              <a:t>Result &amp; Discussion</a:t>
            </a:r>
          </a:p>
          <a:p>
            <a:pPr algn="just"/>
            <a:r>
              <a:rPr lang="en-IN" dirty="0"/>
              <a:t>Summary &amp; Conclusion</a:t>
            </a:r>
          </a:p>
          <a:p>
            <a:pPr algn="just"/>
            <a:r>
              <a:rPr lang="en-IN" dirty="0"/>
              <a:t>Future Scope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02270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675AE-EB94-737A-00F4-2F7805B65D30}"/>
              </a:ext>
            </a:extLst>
          </p:cNvPr>
          <p:cNvSpPr>
            <a:spLocks noGrp="1"/>
          </p:cNvSpPr>
          <p:nvPr>
            <p:ph type="title"/>
          </p:nvPr>
        </p:nvSpPr>
        <p:spPr>
          <a:xfrm>
            <a:off x="758952" y="420625"/>
            <a:ext cx="10667998" cy="1374056"/>
          </a:xfrm>
        </p:spPr>
        <p:txBody>
          <a:bodyPr anchor="b">
            <a:normAutofit/>
          </a:bodyPr>
          <a:lstStyle/>
          <a:p>
            <a:pPr algn="ctr"/>
            <a:r>
              <a:rPr lang="en-IN" dirty="0"/>
              <a:t>Conclusion</a:t>
            </a:r>
          </a:p>
        </p:txBody>
      </p:sp>
      <p:sp>
        <p:nvSpPr>
          <p:cNvPr id="1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3AFFD6D4-E4D2-868B-22FA-518BB368EAC4}"/>
              </a:ext>
            </a:extLst>
          </p:cNvPr>
          <p:cNvGraphicFramePr>
            <a:graphicFrameLocks noGrp="1"/>
          </p:cNvGraphicFramePr>
          <p:nvPr>
            <p:ph idx="1"/>
            <p:extLst>
              <p:ext uri="{D42A27DB-BD31-4B8C-83A1-F6EECF244321}">
                <p14:modId xmlns:p14="http://schemas.microsoft.com/office/powerpoint/2010/main" val="524278393"/>
              </p:ext>
            </p:extLst>
          </p:nvPr>
        </p:nvGraphicFramePr>
        <p:xfrm>
          <a:off x="752857" y="2436128"/>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184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A1DD5-70AB-2AB4-9B99-6C857867E33D}"/>
              </a:ext>
            </a:extLst>
          </p:cNvPr>
          <p:cNvSpPr>
            <a:spLocks noGrp="1"/>
          </p:cNvSpPr>
          <p:nvPr>
            <p:ph type="title"/>
          </p:nvPr>
        </p:nvSpPr>
        <p:spPr>
          <a:xfrm>
            <a:off x="758952" y="379475"/>
            <a:ext cx="10671048" cy="1554480"/>
          </a:xfrm>
        </p:spPr>
        <p:txBody>
          <a:bodyPr anchor="ctr">
            <a:normAutofit/>
          </a:bodyPr>
          <a:lstStyle/>
          <a:p>
            <a:r>
              <a:rPr lang="en-IN">
                <a:solidFill>
                  <a:schemeClr val="bg1"/>
                </a:solidFill>
              </a:rPr>
              <a:t>Future Scope</a:t>
            </a:r>
          </a:p>
        </p:txBody>
      </p:sp>
      <p:sp>
        <p:nvSpPr>
          <p:cNvPr id="11" name="Content Placeholder 2">
            <a:extLst>
              <a:ext uri="{FF2B5EF4-FFF2-40B4-BE49-F238E27FC236}">
                <a16:creationId xmlns:a16="http://schemas.microsoft.com/office/drawing/2014/main" id="{5F87A2B0-F610-07D9-37D6-8A9531A9011C}"/>
              </a:ext>
            </a:extLst>
          </p:cNvPr>
          <p:cNvSpPr>
            <a:spLocks noGrp="1"/>
          </p:cNvSpPr>
          <p:nvPr>
            <p:ph idx="1"/>
          </p:nvPr>
        </p:nvSpPr>
        <p:spPr>
          <a:xfrm>
            <a:off x="758824" y="2607732"/>
            <a:ext cx="10671176" cy="3870793"/>
          </a:xfrm>
        </p:spPr>
        <p:txBody>
          <a:bodyPr>
            <a:noAutofit/>
          </a:bodyPr>
          <a:lstStyle/>
          <a:p>
            <a:pPr algn="just">
              <a:lnSpc>
                <a:spcPct val="100000"/>
              </a:lnSpc>
              <a:spcAft>
                <a:spcPts val="1000"/>
              </a:spcAft>
            </a:pPr>
            <a:r>
              <a:rPr lang="en-US" sz="1100" dirty="0">
                <a:effectLst/>
                <a:ea typeface="Times New Roman" panose="02020603050405020304" pitchFamily="18" charset="0"/>
              </a:rPr>
              <a:t>The software has been developed in such a way that it can accept modifications and further changes. The software is very user friendly and future any changes can be done easily.  Software restructuring is carried out.  Software restructuring modifies source code in an  effort  to  make  it  amenable  to  future  changes.  </a:t>
            </a:r>
          </a:p>
          <a:p>
            <a:pPr algn="just">
              <a:lnSpc>
                <a:spcPct val="100000"/>
              </a:lnSpc>
              <a:spcAft>
                <a:spcPts val="1000"/>
              </a:spcAft>
            </a:pPr>
            <a:r>
              <a:rPr lang="en-US" sz="1100" dirty="0">
                <a:effectLst/>
                <a:ea typeface="Times New Roman" panose="02020603050405020304" pitchFamily="18" charset="0"/>
              </a:rPr>
              <a:t>In general, restructuring does not modify the overall program architecture. It tends to focus on the design details of individual modules  and  on  local  data  structure  defined  within modules. Every system should allow scope for further development or enhancement. </a:t>
            </a:r>
          </a:p>
          <a:p>
            <a:pPr algn="just">
              <a:lnSpc>
                <a:spcPct val="100000"/>
              </a:lnSpc>
              <a:spcAft>
                <a:spcPts val="1000"/>
              </a:spcAft>
            </a:pPr>
            <a:r>
              <a:rPr lang="en-US" sz="1100" dirty="0">
                <a:effectLst/>
                <a:ea typeface="Times New Roman" panose="02020603050405020304" pitchFamily="18" charset="0"/>
              </a:rPr>
              <a:t>The system can be adapted for any further development. The system is so flexible to allow any modification need  for  the  further  functioning  of  programs.  Since the objectives may not be brought  broad  in  future,  the  system  can  be  easily  modified accordingly, as the system has been modularized. The future expansion can be done in a concise manner in order to improve the efficiently of the system.</a:t>
            </a:r>
            <a:endParaRPr lang="en-IN" sz="1100" dirty="0">
              <a:effectLst/>
              <a:ea typeface="Droid Sans Fallback"/>
            </a:endParaRPr>
          </a:p>
          <a:p>
            <a:pPr algn="just">
              <a:lnSpc>
                <a:spcPct val="100000"/>
              </a:lnSpc>
              <a:spcAft>
                <a:spcPts val="1000"/>
              </a:spcAft>
            </a:pPr>
            <a:r>
              <a:rPr lang="en-US" sz="1100" dirty="0">
                <a:effectLst/>
                <a:ea typeface="Times New Roman" panose="02020603050405020304" pitchFamily="18" charset="0"/>
              </a:rPr>
              <a:t>While we  couldn’t reach out goal of 100% accuracy in fraud detection,  we  did  end  up  creating  a  system  that  can,  with enough time and data, get very close to that goal. As with any such project, there is some room for improvement here. </a:t>
            </a:r>
          </a:p>
          <a:p>
            <a:pPr algn="just">
              <a:lnSpc>
                <a:spcPct val="100000"/>
              </a:lnSpc>
              <a:spcAft>
                <a:spcPts val="1000"/>
              </a:spcAft>
            </a:pPr>
            <a:r>
              <a:rPr lang="en-US" sz="1100" dirty="0">
                <a:effectLst/>
                <a:ea typeface="Times New Roman" panose="02020603050405020304" pitchFamily="18" charset="0"/>
              </a:rPr>
              <a:t>The very nature of this project allows for multiple algorithms to be integrated together as modules and their results can be combined to increase the accuracy of the result.  This model can further be improved with the addition of more algorithms into  it. However,  the output  of these  algorithms needs  to  be  in  the  same  format  as  the  others.  </a:t>
            </a:r>
          </a:p>
          <a:p>
            <a:pPr algn="just">
              <a:lnSpc>
                <a:spcPct val="100000"/>
              </a:lnSpc>
              <a:spcAft>
                <a:spcPts val="1000"/>
              </a:spcAft>
            </a:pPr>
            <a:r>
              <a:rPr lang="en-US" sz="1100" dirty="0">
                <a:effectLst/>
                <a:ea typeface="Times New Roman" panose="02020603050405020304" pitchFamily="18" charset="0"/>
              </a:rPr>
              <a:t>Once  that condition is satisfied, the modules are easy to add as done in the  code.  This  provides  a  great  degree  of  modularity  and versatility to the project. </a:t>
            </a:r>
          </a:p>
          <a:p>
            <a:pPr algn="just">
              <a:lnSpc>
                <a:spcPct val="100000"/>
              </a:lnSpc>
              <a:spcAft>
                <a:spcPts val="1000"/>
              </a:spcAft>
            </a:pPr>
            <a:r>
              <a:rPr lang="en-US" sz="1100" dirty="0">
                <a:effectLst/>
                <a:ea typeface="Times New Roman" panose="02020603050405020304" pitchFamily="18" charset="0"/>
              </a:rPr>
              <a:t>More room for improvement can be found in the dataset. As demonstrated before, the precision of the algorithms increases when the size of dataset is increased. Hence, more data will surely make the model more accurate in detecting frauds and reduce the number  of false positives. However, this requires official support from the banks themselves.</a:t>
            </a:r>
            <a:endParaRPr lang="en-IN" sz="1100" dirty="0">
              <a:effectLst/>
              <a:ea typeface="Droid Sans Fallback"/>
            </a:endParaRPr>
          </a:p>
          <a:p>
            <a:pPr marL="0" indent="0" algn="just">
              <a:lnSpc>
                <a:spcPct val="100000"/>
              </a:lnSpc>
              <a:buNone/>
            </a:pPr>
            <a:endParaRPr lang="en-IN" sz="11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2914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B9CCF0-FDC8-4563-ADE4-F400B6BD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D1D29-CB69-D77A-9DB5-275523AF5EC6}"/>
              </a:ext>
            </a:extLst>
          </p:cNvPr>
          <p:cNvSpPr>
            <a:spLocks noGrp="1"/>
          </p:cNvSpPr>
          <p:nvPr>
            <p:ph type="title"/>
          </p:nvPr>
        </p:nvSpPr>
        <p:spPr>
          <a:xfrm>
            <a:off x="758952" y="758952"/>
            <a:ext cx="3831336" cy="4754880"/>
          </a:xfrm>
        </p:spPr>
        <p:txBody>
          <a:bodyPr anchor="ctr">
            <a:normAutofit/>
          </a:bodyPr>
          <a:lstStyle/>
          <a:p>
            <a:r>
              <a:rPr lang="en-IN" sz="5600" dirty="0">
                <a:solidFill>
                  <a:schemeClr val="bg1"/>
                </a:solidFill>
              </a:rPr>
              <a:t>Introduction</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93FCF2B8-4737-08A9-D2DB-D523D886151E}"/>
              </a:ext>
            </a:extLst>
          </p:cNvPr>
          <p:cNvGraphicFramePr>
            <a:graphicFrameLocks noGrp="1"/>
          </p:cNvGraphicFramePr>
          <p:nvPr>
            <p:ph idx="1"/>
            <p:extLst>
              <p:ext uri="{D42A27DB-BD31-4B8C-83A1-F6EECF244321}">
                <p14:modId xmlns:p14="http://schemas.microsoft.com/office/powerpoint/2010/main" val="2066320812"/>
              </p:ext>
            </p:extLst>
          </p:nvPr>
        </p:nvGraphicFramePr>
        <p:xfrm>
          <a:off x="5725236" y="758825"/>
          <a:ext cx="5704764"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53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F2C0-EC25-D643-A6A3-F68A39ECF93A}"/>
              </a:ext>
            </a:extLst>
          </p:cNvPr>
          <p:cNvSpPr>
            <a:spLocks noGrp="1"/>
          </p:cNvSpPr>
          <p:nvPr>
            <p:ph type="title"/>
          </p:nvPr>
        </p:nvSpPr>
        <p:spPr>
          <a:xfrm>
            <a:off x="758952" y="758952"/>
            <a:ext cx="10671048" cy="1431798"/>
          </a:xfrm>
        </p:spPr>
        <p:txBody>
          <a:bodyPr>
            <a:normAutofit/>
          </a:bodyPr>
          <a:lstStyle/>
          <a:p>
            <a:r>
              <a:rPr lang="en-IN" sz="4800" dirty="0"/>
              <a:t>Objectives of Credit Card Fraud Detection</a:t>
            </a:r>
          </a:p>
        </p:txBody>
      </p:sp>
      <p:graphicFrame>
        <p:nvGraphicFramePr>
          <p:cNvPr id="5" name="Content Placeholder 2">
            <a:extLst>
              <a:ext uri="{FF2B5EF4-FFF2-40B4-BE49-F238E27FC236}">
                <a16:creationId xmlns:a16="http://schemas.microsoft.com/office/drawing/2014/main" id="{638F940B-B321-9807-1423-AAEC59FB3B01}"/>
              </a:ext>
            </a:extLst>
          </p:cNvPr>
          <p:cNvGraphicFramePr>
            <a:graphicFrameLocks noGrp="1"/>
          </p:cNvGraphicFramePr>
          <p:nvPr>
            <p:ph idx="1"/>
            <p:extLst>
              <p:ext uri="{D42A27DB-BD31-4B8C-83A1-F6EECF244321}">
                <p14:modId xmlns:p14="http://schemas.microsoft.com/office/powerpoint/2010/main" val="573436665"/>
              </p:ext>
            </p:extLst>
          </p:nvPr>
        </p:nvGraphicFramePr>
        <p:xfrm>
          <a:off x="495300" y="1933574"/>
          <a:ext cx="10934700" cy="4352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50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BA2C9-535F-B8B6-2457-29AAF2624EE2}"/>
              </a:ext>
            </a:extLst>
          </p:cNvPr>
          <p:cNvSpPr>
            <a:spLocks noGrp="1"/>
          </p:cNvSpPr>
          <p:nvPr>
            <p:ph type="title"/>
          </p:nvPr>
        </p:nvSpPr>
        <p:spPr>
          <a:xfrm>
            <a:off x="758952" y="379475"/>
            <a:ext cx="10671048" cy="1554480"/>
          </a:xfrm>
        </p:spPr>
        <p:txBody>
          <a:bodyPr anchor="ctr">
            <a:normAutofit/>
          </a:bodyPr>
          <a:lstStyle/>
          <a:p>
            <a:pPr algn="ctr"/>
            <a:r>
              <a:rPr lang="en-IN" dirty="0">
                <a:solidFill>
                  <a:schemeClr val="bg1"/>
                </a:solidFill>
              </a:rPr>
              <a:t>Methodology</a:t>
            </a:r>
          </a:p>
        </p:txBody>
      </p:sp>
      <p:sp>
        <p:nvSpPr>
          <p:cNvPr id="3" name="Content Placeholder 2">
            <a:extLst>
              <a:ext uri="{FF2B5EF4-FFF2-40B4-BE49-F238E27FC236}">
                <a16:creationId xmlns:a16="http://schemas.microsoft.com/office/drawing/2014/main" id="{E3AB246B-D569-49FB-F40F-0FB07F90FB45}"/>
              </a:ext>
            </a:extLst>
          </p:cNvPr>
          <p:cNvSpPr>
            <a:spLocks noGrp="1"/>
          </p:cNvSpPr>
          <p:nvPr>
            <p:ph idx="1"/>
          </p:nvPr>
        </p:nvSpPr>
        <p:spPr>
          <a:xfrm>
            <a:off x="758823" y="2607732"/>
            <a:ext cx="11156369" cy="3174357"/>
          </a:xfrm>
        </p:spPr>
        <p:txBody>
          <a:bodyPr>
            <a:normAutofit lnSpcReduction="10000"/>
          </a:bodyPr>
          <a:lstStyle/>
          <a:p>
            <a:pPr algn="just">
              <a:lnSpc>
                <a:spcPct val="100000"/>
              </a:lnSpc>
              <a:spcBef>
                <a:spcPts val="20"/>
              </a:spcBef>
              <a:spcAft>
                <a:spcPts val="1000"/>
              </a:spcAft>
            </a:pPr>
            <a:r>
              <a:rPr lang="en-US" sz="1400" dirty="0">
                <a:effectLst/>
                <a:ea typeface="Times New Roman" panose="02020603050405020304" pitchFamily="18" charset="0"/>
                <a:cs typeface="Times New Roman" panose="02020603050405020304" pitchFamily="18" charset="0"/>
              </a:rPr>
              <a:t>The performance of fraud detection in credit card transactions is greatly affected by the sampling approach on the dataset, selection of variables, and detection technique(s) used. The Credit Card Fraud Detection Problem includes modeling past credit card transactions with the knowledge of the ones that turned out to be a fraud. Hence, we are using the technique of machine learning for fraud detection. In this, we take the real bank dataset and split the dataset into a training set and testing set, and then apply the Logistic Regression method.</a:t>
            </a:r>
            <a:endParaRPr lang="en-IN" sz="1400" dirty="0">
              <a:effectLst/>
              <a:ea typeface="Droid Sans Fallback"/>
              <a:cs typeface="Times New Roman" panose="02020603050405020304" pitchFamily="18" charset="0"/>
            </a:endParaRPr>
          </a:p>
          <a:p>
            <a:pPr algn="just">
              <a:lnSpc>
                <a:spcPct val="100000"/>
              </a:lnSpc>
              <a:spcBef>
                <a:spcPts val="20"/>
              </a:spcBef>
              <a:spcAft>
                <a:spcPts val="1000"/>
              </a:spcAft>
            </a:pPr>
            <a:r>
              <a:rPr lang="en-US" sz="1400" dirty="0">
                <a:effectLst/>
                <a:ea typeface="Times New Roman" panose="02020603050405020304" pitchFamily="18" charset="0"/>
                <a:cs typeface="Times New Roman" panose="02020603050405020304" pitchFamily="18" charset="0"/>
              </a:rPr>
              <a:t>Reading the dataset from the file “creditcard.csv” which has 2,84,807 transactions. To get all variables in an equivalent range, we subtract the mean and divide it by the standard deviation such that the distribution of the values is normalized. </a:t>
            </a:r>
            <a:endParaRPr lang="en-IN" sz="1400" dirty="0">
              <a:effectLst/>
              <a:ea typeface="Droid Sans Fallback"/>
              <a:cs typeface="Times New Roman" panose="02020603050405020304" pitchFamily="18" charset="0"/>
            </a:endParaRPr>
          </a:p>
          <a:p>
            <a:pPr algn="just">
              <a:lnSpc>
                <a:spcPct val="100000"/>
              </a:lnSpc>
              <a:spcBef>
                <a:spcPts val="20"/>
              </a:spcBef>
              <a:spcAft>
                <a:spcPts val="1000"/>
              </a:spcAft>
            </a:pPr>
            <a:r>
              <a:rPr lang="en-US" sz="1400" dirty="0">
                <a:effectLst/>
                <a:ea typeface="Times New Roman" panose="02020603050405020304" pitchFamily="18" charset="0"/>
                <a:cs typeface="Times New Roman" panose="02020603050405020304" pitchFamily="18" charset="0"/>
              </a:rPr>
              <a:t>Then we perform normalization. To get all variables in an equivalent range, we will subtract the mean and divide it by the standard deviation such that the distribution of the values is normalized. </a:t>
            </a:r>
            <a:endParaRPr lang="en-IN" sz="1400" dirty="0">
              <a:effectLst/>
              <a:ea typeface="Droid Sans Fallback"/>
              <a:cs typeface="Times New Roman" panose="02020603050405020304" pitchFamily="18" charset="0"/>
            </a:endParaRPr>
          </a:p>
          <a:p>
            <a:pPr algn="just">
              <a:lnSpc>
                <a:spcPct val="100000"/>
              </a:lnSpc>
              <a:spcAft>
                <a:spcPts val="1000"/>
              </a:spcAft>
              <a:tabLst>
                <a:tab pos="2828925" algn="l"/>
              </a:tabLst>
            </a:pPr>
            <a:r>
              <a:rPr lang="en-US" sz="1400" dirty="0">
                <a:effectLst/>
                <a:ea typeface="Times New Roman" panose="02020603050405020304" pitchFamily="18" charset="0"/>
                <a:cs typeface="Times New Roman" panose="02020603050405020304" pitchFamily="18" charset="0"/>
              </a:rPr>
              <a:t>The plotting of the dataset is done. We will first define some models like the “Logistic Regression, Gaussian Naïve-Bayes, and Decision Tree Classifier”, and then loop through a training and testing set. First, we will train the model with the training set and then validate the results with the testing set.</a:t>
            </a:r>
            <a:endParaRPr lang="en-IN" sz="1400" dirty="0">
              <a:effectLst/>
              <a:ea typeface="Droid Sans Fallback"/>
              <a:cs typeface="Times New Roman" panose="02020603050405020304" pitchFamily="18" charset="0"/>
            </a:endParaRPr>
          </a:p>
          <a:p>
            <a:pPr marL="0" indent="0" algn="just">
              <a:lnSpc>
                <a:spcPct val="100000"/>
              </a:lnSpc>
              <a:buNone/>
            </a:pPr>
            <a:endParaRPr lang="en-IN" sz="11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8826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04F04-9F71-9993-4E24-BF317F481624}"/>
              </a:ext>
            </a:extLst>
          </p:cNvPr>
          <p:cNvSpPr>
            <a:spLocks noGrp="1"/>
          </p:cNvSpPr>
          <p:nvPr>
            <p:ph type="title"/>
          </p:nvPr>
        </p:nvSpPr>
        <p:spPr>
          <a:xfrm>
            <a:off x="758952" y="420625"/>
            <a:ext cx="10667998" cy="1326814"/>
          </a:xfrm>
        </p:spPr>
        <p:txBody>
          <a:bodyPr anchor="ctr">
            <a:normAutofit/>
          </a:bodyPr>
          <a:lstStyle/>
          <a:p>
            <a:r>
              <a:rPr lang="en-IN">
                <a:solidFill>
                  <a:schemeClr val="bg1"/>
                </a:solidFill>
              </a:rPr>
              <a:t>Issues with the Initial System </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88AB4E21-C09A-2456-7096-5FB4F712F19D}"/>
              </a:ext>
            </a:extLst>
          </p:cNvPr>
          <p:cNvGraphicFramePr>
            <a:graphicFrameLocks noGrp="1"/>
          </p:cNvGraphicFramePr>
          <p:nvPr>
            <p:ph idx="1"/>
            <p:extLst>
              <p:ext uri="{D42A27DB-BD31-4B8C-83A1-F6EECF244321}">
                <p14:modId xmlns:p14="http://schemas.microsoft.com/office/powerpoint/2010/main" val="1666451981"/>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89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AF5B-53BD-3D76-814D-84C7BD19B885}"/>
              </a:ext>
            </a:extLst>
          </p:cNvPr>
          <p:cNvSpPr>
            <a:spLocks noGrp="1"/>
          </p:cNvSpPr>
          <p:nvPr>
            <p:ph type="title"/>
          </p:nvPr>
        </p:nvSpPr>
        <p:spPr>
          <a:xfrm>
            <a:off x="758952" y="758952"/>
            <a:ext cx="11509248" cy="1384173"/>
          </a:xfrm>
        </p:spPr>
        <p:txBody>
          <a:bodyPr/>
          <a:lstStyle/>
          <a:p>
            <a:r>
              <a:rPr lang="en-IN" dirty="0"/>
              <a:t>Proposed System and its advantages</a:t>
            </a:r>
          </a:p>
        </p:txBody>
      </p:sp>
      <p:graphicFrame>
        <p:nvGraphicFramePr>
          <p:cNvPr id="5" name="Content Placeholder 2">
            <a:extLst>
              <a:ext uri="{FF2B5EF4-FFF2-40B4-BE49-F238E27FC236}">
                <a16:creationId xmlns:a16="http://schemas.microsoft.com/office/drawing/2014/main" id="{FD08D5DF-DF6D-DE99-C326-F2F6365C95E6}"/>
              </a:ext>
            </a:extLst>
          </p:cNvPr>
          <p:cNvGraphicFramePr>
            <a:graphicFrameLocks noGrp="1"/>
          </p:cNvGraphicFramePr>
          <p:nvPr>
            <p:ph idx="1"/>
            <p:extLst>
              <p:ext uri="{D42A27DB-BD31-4B8C-83A1-F6EECF244321}">
                <p14:modId xmlns:p14="http://schemas.microsoft.com/office/powerpoint/2010/main" val="849413836"/>
              </p:ext>
            </p:extLst>
          </p:nvPr>
        </p:nvGraphicFramePr>
        <p:xfrm>
          <a:off x="600075" y="1882902"/>
          <a:ext cx="11239500" cy="451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682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340C-3F7D-C478-C129-E9276F624BE1}"/>
              </a:ext>
            </a:extLst>
          </p:cNvPr>
          <p:cNvSpPr>
            <a:spLocks noGrp="1"/>
          </p:cNvSpPr>
          <p:nvPr>
            <p:ph type="title"/>
          </p:nvPr>
        </p:nvSpPr>
        <p:spPr>
          <a:xfrm>
            <a:off x="758951" y="758952"/>
            <a:ext cx="10947274" cy="1256460"/>
          </a:xfrm>
        </p:spPr>
        <p:txBody>
          <a:bodyPr/>
          <a:lstStyle/>
          <a:p>
            <a:pPr algn="ctr"/>
            <a:r>
              <a:rPr lang="en-IN" dirty="0"/>
              <a:t>Functional Requirements</a:t>
            </a:r>
          </a:p>
        </p:txBody>
      </p:sp>
      <p:graphicFrame>
        <p:nvGraphicFramePr>
          <p:cNvPr id="5" name="Content Placeholder 2">
            <a:extLst>
              <a:ext uri="{FF2B5EF4-FFF2-40B4-BE49-F238E27FC236}">
                <a16:creationId xmlns:a16="http://schemas.microsoft.com/office/drawing/2014/main" id="{06FB937B-DC06-7E14-1BC8-CBE88B73479A}"/>
              </a:ext>
            </a:extLst>
          </p:cNvPr>
          <p:cNvGraphicFramePr>
            <a:graphicFrameLocks noGrp="1"/>
          </p:cNvGraphicFramePr>
          <p:nvPr>
            <p:ph idx="1"/>
          </p:nvPr>
        </p:nvGraphicFramePr>
        <p:xfrm>
          <a:off x="641685" y="2668554"/>
          <a:ext cx="10788316" cy="3732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340C-3F7D-C478-C129-E9276F624BE1}"/>
              </a:ext>
            </a:extLst>
          </p:cNvPr>
          <p:cNvSpPr>
            <a:spLocks noGrp="1"/>
          </p:cNvSpPr>
          <p:nvPr>
            <p:ph type="title"/>
          </p:nvPr>
        </p:nvSpPr>
        <p:spPr>
          <a:xfrm>
            <a:off x="758951" y="758952"/>
            <a:ext cx="10947274" cy="1256460"/>
          </a:xfrm>
        </p:spPr>
        <p:txBody>
          <a:bodyPr/>
          <a:lstStyle/>
          <a:p>
            <a:pPr algn="ctr"/>
            <a:r>
              <a:rPr lang="en-IN" dirty="0"/>
              <a:t>Non -Functional Requirements</a:t>
            </a:r>
          </a:p>
        </p:txBody>
      </p:sp>
      <p:graphicFrame>
        <p:nvGraphicFramePr>
          <p:cNvPr id="5" name="Content Placeholder 2">
            <a:extLst>
              <a:ext uri="{FF2B5EF4-FFF2-40B4-BE49-F238E27FC236}">
                <a16:creationId xmlns:a16="http://schemas.microsoft.com/office/drawing/2014/main" id="{E47F1EE0-5DFE-602F-96C7-CEAD9F72807E}"/>
              </a:ext>
            </a:extLst>
          </p:cNvPr>
          <p:cNvGraphicFramePr>
            <a:graphicFrameLocks noGrp="1"/>
          </p:cNvGraphicFramePr>
          <p:nvPr>
            <p:ph idx="1"/>
          </p:nvPr>
        </p:nvGraphicFramePr>
        <p:xfrm>
          <a:off x="641685" y="2668554"/>
          <a:ext cx="10788316" cy="3732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3637408"/>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1740</TotalTime>
  <Words>2271</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vt:lpstr>
      <vt:lpstr>Calibri</vt:lpstr>
      <vt:lpstr>Droid Sans Fallback</vt:lpstr>
      <vt:lpstr>Sitka Banner</vt:lpstr>
      <vt:lpstr>Times New Roman</vt:lpstr>
      <vt:lpstr>HeadlinesVTI</vt:lpstr>
      <vt:lpstr>Credit Card Fraud Detection Website Using Machine  Learning  Guide: Dr. Harsh Pratap Singh</vt:lpstr>
      <vt:lpstr>Overview about the project</vt:lpstr>
      <vt:lpstr>Introduction</vt:lpstr>
      <vt:lpstr>Objectives of Credit Card Fraud Detection</vt:lpstr>
      <vt:lpstr>Methodology</vt:lpstr>
      <vt:lpstr>Issues with the Initial System </vt:lpstr>
      <vt:lpstr>Proposed System and its advantages</vt:lpstr>
      <vt:lpstr>Functional Requirements</vt:lpstr>
      <vt:lpstr>Non -Functional Requirements</vt:lpstr>
      <vt:lpstr>Data Flow Diagram</vt:lpstr>
      <vt:lpstr>Use Case Diagram</vt:lpstr>
      <vt:lpstr>Procedural Description</vt:lpstr>
      <vt:lpstr>PowerPoint Presentation</vt:lpstr>
      <vt:lpstr>PowerPoint Presentation</vt:lpstr>
      <vt:lpstr>PowerPoint Presentation</vt:lpstr>
      <vt:lpstr>Module Description</vt:lpstr>
      <vt:lpstr>Sneak Peak into the Web - Application</vt:lpstr>
      <vt:lpstr>PowerPoint Presentation</vt:lpstr>
      <vt:lpstr>Results</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Aaditya Anand</dc:creator>
  <cp:lastModifiedBy>Manvendra Singh Chauhan</cp:lastModifiedBy>
  <cp:revision>47</cp:revision>
  <dcterms:created xsi:type="dcterms:W3CDTF">2022-11-18T10:56:38Z</dcterms:created>
  <dcterms:modified xsi:type="dcterms:W3CDTF">2022-12-19T17:34:34Z</dcterms:modified>
</cp:coreProperties>
</file>