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</p:sldMasterIdLst>
  <p:notesMasterIdLst>
    <p:notesMasterId r:id="rId9"/>
  </p:notesMasterIdLst>
  <p:sldIdLst>
    <p:sldId id="311" r:id="rId3"/>
    <p:sldId id="315" r:id="rId4"/>
    <p:sldId id="324" r:id="rId5"/>
    <p:sldId id="325" r:id="rId6"/>
    <p:sldId id="326" r:id="rId7"/>
    <p:sldId id="327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8"/>
    <a:srgbClr val="017DB9"/>
    <a:srgbClr val="FFFFFF"/>
    <a:srgbClr val="6EA204"/>
    <a:srgbClr val="7AB800"/>
    <a:srgbClr val="000000"/>
    <a:srgbClr val="C00000"/>
    <a:srgbClr val="E6E6E6"/>
    <a:srgbClr val="D8E781"/>
    <a:srgbClr val="CDE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5033" autoAdjust="0"/>
  </p:normalViewPr>
  <p:slideViewPr>
    <p:cSldViewPr snapToGrid="0">
      <p:cViewPr varScale="1">
        <p:scale>
          <a:sx n="117" d="100"/>
          <a:sy n="117" d="100"/>
        </p:scale>
        <p:origin x="9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4C86-66D5-49FC-A93F-B09593C47EC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B2D5-9D75-45D9-8FB7-6FB3D7CDC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7B2D5-9D75-45D9-8FB7-6FB3D7CDC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7B2D5-9D75-45D9-8FB7-6FB3D7CDC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862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5850055"/>
      </p:ext>
    </p:extLst>
  </p:cSld>
  <p:clrMapOvr>
    <a:masterClrMapping/>
  </p:clrMapOvr>
  <p:transition spd="med">
    <p:wipe dir="r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9C19-CEB1-4A25-A382-3AFF1BBC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DB8B-B84D-4212-B188-019ACEE7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3025-E3D7-40B5-A73B-0C927CC3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100B-6200-42EB-BD9C-772BB3443A6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10D5-AB2E-40C7-8C2B-3CF80BF1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D72F-FCAE-463F-A25B-8AAFC8A6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22E-9781-47B1-87FC-F9BB25DC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10412274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9712912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4552810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697516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4214798294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859296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6468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241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674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19071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47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0"/>
            <a:ext cx="12204700" cy="6858000"/>
          </a:xfrm>
          <a:prstGeom prst="rect">
            <a:avLst/>
          </a:prstGeom>
          <a:solidFill>
            <a:schemeClr val="bg2">
              <a:alpha val="9000"/>
            </a:schemeClr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26292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92001" cy="68399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6083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77123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56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5615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5920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iPhone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6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34333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iPhone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5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27554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iPhone_C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9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346012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iPhone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710790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1"/>
            <a:ext cx="12208933" cy="6858001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61822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a_iPadH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loaudata01\dlohq\StudioJobs\Clients\Presentations\Accenture\Ellen C Marks - 15-4605 - Accenture Interactive template design Ph 1\Working Files\Final Images\Versions\Other Images\iPadAir2_H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402316" y="1438986"/>
            <a:ext cx="5312075" cy="39770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4017900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06561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a_iPadH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Dloaudata01\dlohq\StudioJobs\Clients\Presentations\Accenture\Ellen C Marks - 15-4605 - Accenture Interactive template design Ph 1\Working Files\Final Images\Versions\Other Images\iPadAir2_H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402316" y="1438986"/>
            <a:ext cx="5312075" cy="39770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4383556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614328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a_iPadH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Dloaudata01\dlohq\StudioJobs\Clients\Presentations\Accenture\Ellen C Marks - 15-4605 - Accenture Interactive template design Ph 1\Working Files\Final Images\Versions\Other Images\iPadAir2_H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402316" y="1438986"/>
            <a:ext cx="5312075" cy="39770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4383556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44351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b_iPadV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93489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b_iPadV_I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6071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b_iPadV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4229632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b_iPadV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220573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iMac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724616" y="868765"/>
            <a:ext cx="6832384" cy="3893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3915911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371267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iMac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724616" y="868765"/>
            <a:ext cx="6832384" cy="3893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ctr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3915911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1920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iMac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724616" y="868765"/>
            <a:ext cx="6832384" cy="3893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ctr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3915911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82415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5454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iMac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562599" y="1131823"/>
            <a:ext cx="5446724" cy="30591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40" y="1287166"/>
            <a:ext cx="4707947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3718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iMac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562599" y="1131823"/>
            <a:ext cx="5446724" cy="30591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40" y="1287166"/>
            <a:ext cx="4707947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46613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9"/>
          <p:cNvGraphicFramePr>
            <a:graphicFrameLocks noGrp="1"/>
          </p:cNvGraphicFramePr>
          <p:nvPr userDrawn="1">
            <p:extLst/>
          </p:nvPr>
        </p:nvGraphicFramePr>
        <p:xfrm>
          <a:off x="355742" y="1256734"/>
          <a:ext cx="11466156" cy="4500293"/>
        </p:xfrm>
        <a:graphic>
          <a:graphicData uri="http://schemas.openxmlformats.org/drawingml/2006/table">
            <a:tbl>
              <a:tblPr/>
              <a:tblGrid>
                <a:gridCol w="200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48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118731972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355741" y="1433495"/>
          <a:ext cx="11467744" cy="3991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61"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124381741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49839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35458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162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1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80" indent="-309019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404655663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14C6-8A38-4810-9053-CD4FC088D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3A8A-3E63-4819-9ED6-B5EFA70A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7594-54DB-4458-94B4-C7252A58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47-47D0-4368-B3DA-1D3CB4B6473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D533-DA86-4260-B1E6-06DB8F71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31E0-A054-462C-A22C-5F2E3755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AB0-CE90-4E03-979E-97EF93FA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43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9C19-CEB1-4A25-A382-3AFF1BBC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DB8B-B84D-4212-B188-019ACEE7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3025-E3D7-40B5-A73B-0C927CC3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100B-6200-42EB-BD9C-772BB3443A6D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10D5-AB2E-40C7-8C2B-3CF80BF1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D72F-FCAE-463F-A25B-8AAFC8A6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022E-9781-47B1-87FC-F9BB25DC5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66040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98D06-A516-4AD9-A77D-BC67330723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8AE7B-607B-4A98-B5AE-F65DAFD770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83714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F15B4-F893-468B-B61F-9D803DCD3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DE731-F2F1-41A0-B634-36BAF42F6B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8020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1"/>
            <a:ext cx="12208933" cy="6858001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909-DFF3-4B43-8896-815732FF68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-1"/>
            <a:ext cx="12208933" cy="685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320FB-B4DD-466A-8259-22C50629A4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58797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27A93-5220-4033-BD3D-B83E0A92BE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04DAD9-67E1-4EC2-89CF-1AF570EB5C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CD42B-DA7B-4D9B-897C-5E625041A5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5582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E7E9D-7C7A-4CE5-831F-498EF24C08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91332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4CA3A-CAC6-4554-A82E-C7A39596B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29795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BA13D-6041-4469-8A71-E3BF14814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3100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3ED1D-6327-4357-BF5D-E853C7DBFC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62859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&amp;Subtitle_C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chemeClr val="bg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185633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922032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1419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51297187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69096031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27614648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2469511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2236835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7502374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904586872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31729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36A32-665D-4182-8BC2-58957A666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302B7-7926-4247-9F34-F1DA67756A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8208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FA6A4-DA4E-4B06-8BF2-7347B25AF0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565F7-B102-4C0E-A2E8-24EA2D354C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9381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&amp;Subtitle_C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chemeClr val="bg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56642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931DA-2C79-496B-B2FB-A763B26E03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C719C-3F60-48BE-A557-1E5A8B31C5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8061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47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" y="0"/>
            <a:ext cx="12204700" cy="6858000"/>
          </a:xfrm>
          <a:prstGeom prst="rect">
            <a:avLst/>
          </a:prstGeom>
          <a:solidFill>
            <a:schemeClr val="bg2">
              <a:alpha val="9000"/>
            </a:schemeClr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991DC-2A9B-442E-BE82-2E37DC912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2047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E2E4BC-2BC7-4898-BA13-5D0E408173F3}"/>
              </a:ext>
            </a:extLst>
          </p:cNvPr>
          <p:cNvSpPr/>
          <p:nvPr userDrawn="1"/>
        </p:nvSpPr>
        <p:spPr>
          <a:xfrm>
            <a:off x="1" y="0"/>
            <a:ext cx="12204700" cy="6858000"/>
          </a:xfrm>
          <a:prstGeom prst="rect">
            <a:avLst/>
          </a:prstGeom>
          <a:solidFill>
            <a:schemeClr val="bg2">
              <a:alpha val="9000"/>
            </a:schemeClr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</a:pPr>
            <a:endParaRPr lang="en-US" sz="2667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AF101-D197-4CFB-99D7-60451FEA90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71282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92001" cy="68399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F717E-D55A-4528-B247-0A454E6177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92001" cy="683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BF021-5496-4F61-8FA9-8757CD616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87031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F0CB0-8F93-4512-B993-DAE7185A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65077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2BE85-D13C-4200-887A-B0BA4C882F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52424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5B89F9-EEDD-4985-ADCE-28049D4183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98464"/>
      </p:ext>
    </p:extLst>
  </p:cSld>
  <p:clrMapOvr>
    <a:masterClrMapping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B44FF-2506-4F9B-A461-190E44B52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4812"/>
      </p:ext>
    </p:extLst>
  </p:cSld>
  <p:clrMapOvr>
    <a:masterClrMapping/>
  </p:clrMapOvr>
  <p:transition spd="med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iPhone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6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pic>
        <p:nvPicPr>
          <p:cNvPr id="8" name="Picture 2" descr="\\Dloaudata01\dlohq\StudioJobs\Clients\Presentations\Accenture\Ellen C Marks - 15-4605 - Accenture Interactive template design Ph 1\Working Files\Final Images\Versions\Other Images\iPhone6s_high.png">
            <a:extLst>
              <a:ext uri="{FF2B5EF4-FFF2-40B4-BE49-F238E27FC236}">
                <a16:creationId xmlns:a16="http://schemas.microsoft.com/office/drawing/2014/main" id="{AA89FD0E-9949-4C45-BBDB-4E08812B2E5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iPhone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5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pic>
        <p:nvPicPr>
          <p:cNvPr id="7" name="Picture 2" descr="\\Dloaudata01\dlohq\StudioJobs\Clients\Presentations\Accenture\Ellen C Marks - 15-4605 - Accenture Interactive template design Ph 1\Working Files\Final Images\Versions\Other Images\iPhone6s_high.png">
            <a:extLst>
              <a:ext uri="{FF2B5EF4-FFF2-40B4-BE49-F238E27FC236}">
                <a16:creationId xmlns:a16="http://schemas.microsoft.com/office/drawing/2014/main" id="{613ED573-45B2-4DAA-BFAF-48F51157E4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3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iPhone_C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9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pic>
        <p:nvPicPr>
          <p:cNvPr id="5" name="Picture 2" descr="\\Dloaudata01\dlohq\StudioJobs\Clients\Presentations\Accenture\Ellen C Marks - 15-4605 - Accenture Interactive template design Ph 1\Working Files\Final Images\Versions\Other Images\iPhone6s_high.png">
            <a:extLst>
              <a:ext uri="{FF2B5EF4-FFF2-40B4-BE49-F238E27FC236}">
                <a16:creationId xmlns:a16="http://schemas.microsoft.com/office/drawing/2014/main" id="{1DE9E0A4-BAD0-487F-AA10-ADCDED55C4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1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22343825"/>
      </p:ext>
    </p:extLst>
  </p:cSld>
  <p:clrMapOvr>
    <a:masterClrMapping/>
  </p:clrMapOvr>
  <p:transition spd="med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iPhone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\\Dloaudata01\dlohq\StudioJobs\Clients\Presentations\Accenture\Ellen C Marks - 15-4605 - Accenture Interactive template design Ph 1\Working Files\Final Images\Versions\Other Images\iPhone6s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929407" y="1343758"/>
            <a:ext cx="2268887" cy="40130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pic>
        <p:nvPicPr>
          <p:cNvPr id="5" name="Picture 2" descr="\\Dloaudata01\dlohq\StudioJobs\Clients\Presentations\Accenture\Ellen C Marks - 15-4605 - Accenture Interactive template design Ph 1\Working Files\Final Images\Versions\Other Images\iPhone6s_high.png">
            <a:extLst>
              <a:ext uri="{FF2B5EF4-FFF2-40B4-BE49-F238E27FC236}">
                <a16:creationId xmlns:a16="http://schemas.microsoft.com/office/drawing/2014/main" id="{2E590273-D468-4B9D-B56E-FB0BB39D2D8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01017" y="623352"/>
            <a:ext cx="2685907" cy="54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296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a_iPadH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loaudata01\dlohq\StudioJobs\Clients\Presentations\Accenture\Ellen C Marks - 15-4605 - Accenture Interactive template design Ph 1\Working Files\Final Images\Versions\Other Images\iPadAir2_H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402316" y="1438986"/>
            <a:ext cx="5312075" cy="39770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4017900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6" name="Picture 2" descr="\\Dloaudata01\dlohq\StudioJobs\Clients\Presentations\Accenture\Ellen C Marks - 15-4605 - Accenture Interactive template design Ph 1\Working Files\Final Images\Versions\Other Images\iPadAir2_H_high.png">
            <a:extLst>
              <a:ext uri="{FF2B5EF4-FFF2-40B4-BE49-F238E27FC236}">
                <a16:creationId xmlns:a16="http://schemas.microsoft.com/office/drawing/2014/main" id="{3033141A-745B-4D5A-9851-DDE3642583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3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a_iPadH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Dloaudata01\dlohq\StudioJobs\Clients\Presentations\Accenture\Ellen C Marks - 15-4605 - Accenture Interactive template design Ph 1\Working Files\Final Images\Versions\Other Images\iPadAir2_H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402316" y="1438986"/>
            <a:ext cx="5312075" cy="39770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4383556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8" name="Picture 2" descr="\\Dloaudata01\dlohq\StudioJobs\Clients\Presentations\Accenture\Ellen C Marks - 15-4605 - Accenture Interactive template design Ph 1\Working Files\Final Images\Versions\Other Images\iPadAir2_H_high.png">
            <a:extLst>
              <a:ext uri="{FF2B5EF4-FFF2-40B4-BE49-F238E27FC236}">
                <a16:creationId xmlns:a16="http://schemas.microsoft.com/office/drawing/2014/main" id="{93964821-20DD-436F-A6BA-5BF5C07A2E9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250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a_iPadH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Dloaudata01\dlohq\StudioJobs\Clients\Presentations\Accenture\Ellen C Marks - 15-4605 - Accenture Interactive template design Ph 1\Working Files\Final Images\Versions\Other Images\iPadAir2_H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402316" y="1438986"/>
            <a:ext cx="5312075" cy="39770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4383556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7" name="Picture 2" descr="\\Dloaudata01\dlohq\StudioJobs\Clients\Presentations\Accenture\Ellen C Marks - 15-4605 - Accenture Interactive template design Ph 1\Working Files\Final Images\Versions\Other Images\iPadAir2_H_high.png">
            <a:extLst>
              <a:ext uri="{FF2B5EF4-FFF2-40B4-BE49-F238E27FC236}">
                <a16:creationId xmlns:a16="http://schemas.microsoft.com/office/drawing/2014/main" id="{DF161579-2EF7-46A3-BD37-1BFA25174E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39296" y="1054196"/>
            <a:ext cx="6636849" cy="47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6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b_iPadV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6" name="Picture 3" descr="\\Dloaudata01\dlohq\StudioJobs\Clients\Presentations\Accenture\Ellen C Marks - 15-4605 - Accenture Interactive template design Ph 1\Working Files\Final Images\Versions\Other Images\iPadAir2_V_high.png">
            <a:extLst>
              <a:ext uri="{FF2B5EF4-FFF2-40B4-BE49-F238E27FC236}">
                <a16:creationId xmlns:a16="http://schemas.microsoft.com/office/drawing/2014/main" id="{CDECEB5D-9D99-4A9F-B2ED-63A34E91CB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00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b_iPadV_I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6" name="Picture 3" descr="\\Dloaudata01\dlohq\StudioJobs\Clients\Presentations\Accenture\Ellen C Marks - 15-4605 - Accenture Interactive template design Ph 1\Working Files\Final Images\Versions\Other Images\iPadAir2_V_high.png">
            <a:extLst>
              <a:ext uri="{FF2B5EF4-FFF2-40B4-BE49-F238E27FC236}">
                <a16:creationId xmlns:a16="http://schemas.microsoft.com/office/drawing/2014/main" id="{2AF5740F-8C24-4A8D-A7AE-5F2F163072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6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b_iPadV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8" name="Picture 3" descr="\\Dloaudata01\dlohq\StudioJobs\Clients\Presentations\Accenture\Ellen C Marks - 15-4605 - Accenture Interactive template design Ph 1\Working Files\Final Images\Versions\Other Images\iPadAir2_V_high.png">
            <a:extLst>
              <a:ext uri="{FF2B5EF4-FFF2-40B4-BE49-F238E27FC236}">
                <a16:creationId xmlns:a16="http://schemas.microsoft.com/office/drawing/2014/main" id="{A89B1C62-5276-45AC-983B-30EAA9BD36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90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b_iPadV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Dloaudata01\dlohq\StudioJobs\Clients\Presentations\Accenture\Ellen C Marks - 15-4605 - Accenture Interactive template design Ph 1\Working Files\Final Images\Versions\Other Images\iPadAir2_V_high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6346209" y="1073800"/>
            <a:ext cx="3439344" cy="4552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108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accent4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5589383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8" name="Picture 3" descr="\\Dloaudata01\dlohq\StudioJobs\Clients\Presentations\Accenture\Ellen C Marks - 15-4605 - Accenture Interactive template design Ph 1\Working Files\Final Images\Versions\Other Images\iPadAir2_V_high.png">
            <a:extLst>
              <a:ext uri="{FF2B5EF4-FFF2-40B4-BE49-F238E27FC236}">
                <a16:creationId xmlns:a16="http://schemas.microsoft.com/office/drawing/2014/main" id="{662A5DFD-59C4-423C-9AE4-B73901361A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4"/>
          <a:stretch/>
        </p:blipFill>
        <p:spPr bwMode="auto">
          <a:xfrm>
            <a:off x="5950689" y="346550"/>
            <a:ext cx="4211695" cy="58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36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iMac_White_APink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724616" y="868765"/>
            <a:ext cx="6832384" cy="3893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3915911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9F7EB6-EA42-4496-9439-01A45E3687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3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iMac_S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724616" y="868765"/>
            <a:ext cx="6832384" cy="3893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ctr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3915911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A7B222-C074-4B6B-B3C4-98A4F9963A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67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9561839"/>
      </p:ext>
    </p:extLst>
  </p:cSld>
  <p:clrMapOvr>
    <a:masterClrMapping/>
  </p:clrMapOvr>
  <p:transition spd="med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iMac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4724616" y="868765"/>
            <a:ext cx="6832384" cy="38937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ctr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39" y="1287166"/>
            <a:ext cx="3915911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F4AFF4-3BD3-4778-9FD1-A863C308F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607143"/>
            <a:ext cx="7365456" cy="57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10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iMac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562599" y="1131823"/>
            <a:ext cx="5446724" cy="30591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40" y="1287166"/>
            <a:ext cx="4707947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D364B8-E3CC-44CE-B8F3-43AFF3AB4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52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iMac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562599" y="1131823"/>
            <a:ext cx="5446724" cy="30591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40" y="1287166"/>
            <a:ext cx="4707947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B6F7DF-A943-49D2-AA1D-B66D979E29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079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iMac_A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562599" y="1131823"/>
            <a:ext cx="5446724" cy="30591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0" tIns="900000" anchor="t"/>
          <a:lstStyle>
            <a:lvl1pPr algn="ctr">
              <a:lnSpc>
                <a:spcPct val="110000"/>
              </a:lnSpc>
              <a:spcBef>
                <a:spcPts val="0"/>
              </a:spcBef>
              <a:defRPr sz="1200" baseline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Add Image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55740" y="1287166"/>
            <a:ext cx="4707947" cy="55188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3733" b="0" cap="none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399" b="1">
                <a:latin typeface="Arial Black" panose="020B0A04020102020204" pitchFamily="34" charset="0"/>
              </a:defRPr>
            </a:lvl2pPr>
            <a:lvl3pPr algn="ctr">
              <a:defRPr sz="4399" b="1">
                <a:latin typeface="Arial Black" panose="020B0A04020102020204" pitchFamily="34" charset="0"/>
              </a:defRPr>
            </a:lvl3pPr>
            <a:lvl4pPr algn="ctr">
              <a:defRPr sz="4399" b="1">
                <a:latin typeface="Arial Black" panose="020B0A04020102020204" pitchFamily="34" charset="0"/>
              </a:defRPr>
            </a:lvl4pPr>
            <a:lvl5pPr algn="ctr">
              <a:defRPr sz="4399" b="1">
                <a:latin typeface="Arial Black" panose="020B0A04020102020204" pitchFamily="34" charset="0"/>
              </a:defRPr>
            </a:lvl5pPr>
          </a:lstStyle>
          <a:p>
            <a:r>
              <a:rPr lang="en-US" dirty="0"/>
              <a:t>Sample Text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47AB04-5879-45BA-9145-E2EFD8F09F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470945" y="800101"/>
            <a:ext cx="7593431" cy="51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2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9"/>
          <p:cNvGraphicFramePr>
            <a:graphicFrameLocks noGrp="1"/>
          </p:cNvGraphicFramePr>
          <p:nvPr>
            <p:extLst/>
          </p:nvPr>
        </p:nvGraphicFramePr>
        <p:xfrm>
          <a:off x="355742" y="1256734"/>
          <a:ext cx="11466156" cy="4500293"/>
        </p:xfrm>
        <a:graphic>
          <a:graphicData uri="http://schemas.openxmlformats.org/drawingml/2006/table">
            <a:tbl>
              <a:tblPr/>
              <a:tblGrid>
                <a:gridCol w="200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48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graphicFrame>
        <p:nvGraphicFramePr>
          <p:cNvPr id="5" name="Group 89">
            <a:extLst>
              <a:ext uri="{FF2B5EF4-FFF2-40B4-BE49-F238E27FC236}">
                <a16:creationId xmlns:a16="http://schemas.microsoft.com/office/drawing/2014/main" id="{592C9506-5823-49CB-876E-E18E280F525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355742" y="1256734"/>
          <a:ext cx="11466156" cy="4500293"/>
        </p:xfrm>
        <a:graphic>
          <a:graphicData uri="http://schemas.openxmlformats.org/drawingml/2006/table">
            <a:tbl>
              <a:tblPr/>
              <a:tblGrid>
                <a:gridCol w="200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48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latin typeface="Arial Black" panose="020B0A04020102020204" pitchFamily="34" charset="0"/>
                        </a:rPr>
                        <a:t>Insert heading</a:t>
                      </a:r>
                    </a:p>
                  </a:txBody>
                  <a:tcPr marL="0" marR="179959" marT="35992" marB="35992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061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n-NO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Roboto Light" panose="02000000000000000000" pitchFamily="2" charset="0"/>
                          <a:cs typeface="Arial" panose="020B0604020202020204" pitchFamily="34" charset="0"/>
                          <a:sym typeface="Helvetica Neue Light" pitchFamily="1" charset="0"/>
                        </a:rPr>
                        <a:t>Insert sub-head</a:t>
                      </a:r>
                    </a:p>
                  </a:txBody>
                  <a:tcPr marL="0" marR="179959" marT="35992" marB="35992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80000" indent="-180000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500" kern="1200" dirty="0">
                          <a:solidFill>
                            <a:srgbClr val="5C5C5C"/>
                          </a:solidFill>
                          <a:latin typeface="Arial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802127"/>
      </p:ext>
    </p:extLst>
  </p:cSld>
  <p:clrMapOvr>
    <a:masterClrMapping/>
  </p:clrMapOvr>
  <p:transition spd="med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55741" y="1433495"/>
          <a:ext cx="11467744" cy="3991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61"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520115-B228-4CDD-87C5-0DC99711E054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355741" y="1433495"/>
          <a:ext cx="11467744" cy="39910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2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EA204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Arial" charset="0"/>
                        </a:rPr>
                        <a:t>Insert sub-head</a:t>
                      </a:r>
                    </a:p>
                  </a:txBody>
                  <a:tcPr marL="0" marR="179959" marT="179959" marB="179959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7D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61"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>
                        <a:lnSpc>
                          <a:spcPct val="11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rgbClr val="5C5C5C"/>
                          </a:solidFill>
                          <a:latin typeface="+mn-lt"/>
                          <a:ea typeface="+mn-ea"/>
                          <a:cs typeface="Gotham Light" pitchFamily="2" charset="0"/>
                        </a:rPr>
                        <a:t>Sample text</a:t>
                      </a:r>
                    </a:p>
                  </a:txBody>
                  <a:tcPr marL="0" marR="179959" marT="35992" marB="35992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378339"/>
      </p:ext>
    </p:extLst>
  </p:cSld>
  <p:clrMapOvr>
    <a:masterClrMapping/>
  </p:clrMapOvr>
  <p:transition spd="med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BA70B-2F66-4AAF-99D2-E5383374D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47656"/>
      </p:ext>
    </p:extLst>
  </p:cSld>
  <p:clrMapOvr>
    <a:masterClrMapping/>
  </p:clrMapOvr>
  <p:transition spd="med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DF90E-7066-451E-9CFF-9C0AA36558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0200"/>
      </p:ext>
    </p:extLst>
  </p:cSld>
  <p:clrMapOvr>
    <a:masterClrMapping/>
  </p:clrMapOvr>
  <p:transition spd="med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92217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B7EF2-E730-45A6-8FC1-0AA0AE65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6567"/>
      </p:ext>
    </p:extLst>
  </p:cSld>
  <p:clrMapOvr>
    <a:masterClrMapping/>
  </p:clrMapOvr>
  <p:transition spd="med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5761" y="1706880"/>
            <a:ext cx="10607039" cy="42672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4080" indent="-309019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333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9147376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70.xml"/><Relationship Id="rId34" Type="http://schemas.openxmlformats.org/officeDocument/2006/relationships/slideLayout" Target="../slideLayouts/slideLayout83.xml"/><Relationship Id="rId42" Type="http://schemas.openxmlformats.org/officeDocument/2006/relationships/slideLayout" Target="../slideLayouts/slideLayout91.xml"/><Relationship Id="rId47" Type="http://schemas.openxmlformats.org/officeDocument/2006/relationships/slideLayout" Target="../slideLayouts/slideLayout96.xml"/><Relationship Id="rId50" Type="http://schemas.openxmlformats.org/officeDocument/2006/relationships/slideLayout" Target="../slideLayouts/slideLayout99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86.xml"/><Relationship Id="rId40" Type="http://schemas.openxmlformats.org/officeDocument/2006/relationships/slideLayout" Target="../slideLayouts/slideLayout89.xml"/><Relationship Id="rId45" Type="http://schemas.openxmlformats.org/officeDocument/2006/relationships/slideLayout" Target="../slideLayouts/slideLayout9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80.xml"/><Relationship Id="rId44" Type="http://schemas.openxmlformats.org/officeDocument/2006/relationships/slideLayout" Target="../slideLayouts/slideLayout93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9.xml"/><Relationship Id="rId35" Type="http://schemas.openxmlformats.org/officeDocument/2006/relationships/slideLayout" Target="../slideLayouts/slideLayout84.xml"/><Relationship Id="rId43" Type="http://schemas.openxmlformats.org/officeDocument/2006/relationships/slideLayout" Target="../slideLayouts/slideLayout92.xml"/><Relationship Id="rId48" Type="http://schemas.openxmlformats.org/officeDocument/2006/relationships/slideLayout" Target="../slideLayouts/slideLayout97.xml"/><Relationship Id="rId8" Type="http://schemas.openxmlformats.org/officeDocument/2006/relationships/slideLayout" Target="../slideLayouts/slideLayout57.xml"/><Relationship Id="rId51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82.xml"/><Relationship Id="rId38" Type="http://schemas.openxmlformats.org/officeDocument/2006/relationships/slideLayout" Target="../slideLayouts/slideLayout87.xml"/><Relationship Id="rId4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69.xml"/><Relationship Id="rId41" Type="http://schemas.openxmlformats.org/officeDocument/2006/relationships/slideLayout" Target="../slideLayouts/slideLayout90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85.xml"/><Relationship Id="rId4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bg1"/>
                </a:buClr>
              </a:pPr>
              <a:t>10/16/2018</a:t>
            </a:fld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bg1"/>
                </a:buClr>
              </a:pPr>
              <a:t>10/16/2018</a:t>
            </a:fld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B16F3C8-3982-43DF-9A3F-ACDB1C34D505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520715" y="6181749"/>
            <a:ext cx="492734" cy="4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918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6" r:id="rId41"/>
    <p:sldLayoutId id="2147483707" r:id="rId42"/>
    <p:sldLayoutId id="2147483708" r:id="rId43"/>
    <p:sldLayoutId id="2147483709" r:id="rId44"/>
    <p:sldLayoutId id="2147483710" r:id="rId45"/>
    <p:sldLayoutId id="2147483711" r:id="rId46"/>
    <p:sldLayoutId id="2147483712" r:id="rId47"/>
    <p:sldLayoutId id="2147483713" r:id="rId48"/>
    <p:sldLayoutId id="2147483714" r:id="rId49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bg1"/>
                </a:buClr>
              </a:pPr>
              <a:t>10/16/2018</a:t>
            </a:fld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bg1"/>
                </a:buClr>
              </a:pPr>
              <a:t>10/16/2018</a:t>
            </a:fld>
            <a:endParaRPr lang="en-US" sz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B16F3C8-3982-43DF-9A3F-ACDB1C34D50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520715" y="6181749"/>
            <a:ext cx="492734" cy="49273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D45573E-B787-4101-95C6-B8106D0AEB54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520715" y="6181749"/>
            <a:ext cx="492734" cy="4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452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9" r:id="rId51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caputr\Ideathon_Project\Dell_recommendation_system%20(1).html" TargetMode="External"/><Relationship Id="rId2" Type="http://schemas.openxmlformats.org/officeDocument/2006/relationships/hyperlink" Target="https://www.mckinsey.com/industries/retail/our-insights/how-retailers-can-keep-up-with-consumers" TargetMode="Externa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FBCCA5-AA56-4AC5-A052-4250B9490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1457" y="385483"/>
            <a:ext cx="6934388" cy="2215991"/>
          </a:xfrm>
        </p:spPr>
        <p:txBody>
          <a:bodyPr>
            <a:no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Roboto"/>
              </a:rPr>
              <a:t>Dell.com Customer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E272-71C1-48FE-87FB-67603AE04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457" y="3429000"/>
            <a:ext cx="6934388" cy="410433"/>
          </a:xfrm>
        </p:spPr>
        <p:txBody>
          <a:bodyPr/>
          <a:lstStyle/>
          <a:p>
            <a:pPr algn="r"/>
            <a:r>
              <a:rPr lang="en-US" dirty="0">
                <a:latin typeface="Roboto"/>
              </a:rPr>
              <a:t>Rich Caputo</a:t>
            </a:r>
          </a:p>
        </p:txBody>
      </p:sp>
    </p:spTree>
    <p:extLst>
      <p:ext uri="{BB962C8B-B14F-4D97-AF65-F5344CB8AC3E}">
        <p14:creationId xmlns:p14="http://schemas.microsoft.com/office/powerpoint/2010/main" val="158472868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D9DD3-FCCB-4EDE-9F63-92E688671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924" y="363721"/>
            <a:ext cx="4748704" cy="3270787"/>
          </a:xfrm>
          <a:prstGeom prst="rect">
            <a:avLst/>
          </a:prstGeom>
        </p:spPr>
      </p:pic>
      <p:sp>
        <p:nvSpPr>
          <p:cNvPr id="36" name="Title 3">
            <a:extLst>
              <a:ext uri="{FF2B5EF4-FFF2-40B4-BE49-F238E27FC236}">
                <a16:creationId xmlns:a16="http://schemas.microsoft.com/office/drawing/2014/main" id="{1456CE37-C670-4534-A70C-170AF877384B}"/>
              </a:ext>
            </a:extLst>
          </p:cNvPr>
          <p:cNvSpPr txBox="1">
            <a:spLocks/>
          </p:cNvSpPr>
          <p:nvPr/>
        </p:nvSpPr>
        <p:spPr>
          <a:xfrm>
            <a:off x="1805978" y="1938304"/>
            <a:ext cx="3055848" cy="1858403"/>
          </a:xfrm>
          <a:prstGeom prst="rect">
            <a:avLst/>
          </a:prstGeom>
        </p:spPr>
        <p:txBody>
          <a:bodyPr lIns="0" rIns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 b="0" cap="none"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 b="1">
                <a:solidFill>
                  <a:schemeClr val="accent1"/>
                </a:solidFill>
                <a:latin typeface="Arial Black" pitchFamily="34" charset="0"/>
              </a:defRPr>
            </a:lvl5pPr>
            <a:lvl6pPr marL="609585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6pPr>
            <a:lvl7pPr marL="1219170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7pPr>
            <a:lvl8pPr marL="1828754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8pPr>
            <a:lvl9pPr marL="2438339"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5867" b="1">
                <a:solidFill>
                  <a:schemeClr val="accent1"/>
                </a:solidFill>
                <a:latin typeface="Arial Black" pitchFamily="34" charset="0"/>
              </a:defRPr>
            </a:lvl9pPr>
          </a:lstStyle>
          <a:p>
            <a:pPr lvl="0">
              <a:lnSpc>
                <a:spcPct val="100000"/>
              </a:lnSpc>
              <a:defRPr/>
            </a:pPr>
            <a:endParaRPr lang="en-US" sz="2800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032EB8-A765-4E45-B076-530DC7415893}"/>
              </a:ext>
            </a:extLst>
          </p:cNvPr>
          <p:cNvSpPr/>
          <p:nvPr/>
        </p:nvSpPr>
        <p:spPr>
          <a:xfrm>
            <a:off x="322413" y="757231"/>
            <a:ext cx="4427511" cy="176971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buClr>
                <a:srgbClr val="808080"/>
              </a:buClr>
              <a:defRPr/>
            </a:pPr>
            <a:r>
              <a:rPr lang="en-US" sz="2400" b="1" kern="0" dirty="0">
                <a:solidFill>
                  <a:schemeClr val="tx2"/>
                </a:solidFill>
                <a:latin typeface="Roboto"/>
              </a:rPr>
              <a:t>Problem Statement:</a:t>
            </a:r>
          </a:p>
          <a:p>
            <a:pPr lvl="0" fontAlgn="base">
              <a:spcBef>
                <a:spcPts val="600"/>
              </a:spcBef>
              <a:buClr>
                <a:srgbClr val="808080"/>
              </a:buClr>
              <a:defRPr/>
            </a:pPr>
            <a:r>
              <a:rPr lang="en-US" sz="2000" kern="0" dirty="0">
                <a:solidFill>
                  <a:schemeClr val="tx2"/>
                </a:solidFill>
                <a:latin typeface="Roboto"/>
              </a:rPr>
              <a:t>When a customer logs into Dell.com, there is no personalization, nor are there recommendations for the returning customer!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A5F8003-E803-421E-83CA-A7D7AB60B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0715" y="6181749"/>
            <a:ext cx="492734" cy="492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C05E66-4E18-443B-AE63-BC06692C2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76" y="799502"/>
            <a:ext cx="3081092" cy="1685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3F5720-FC8D-48FA-80E0-ECAEBA8C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70" y="3403697"/>
            <a:ext cx="4748704" cy="32707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848DD-6288-4122-995A-891D240C0A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43" y="3837643"/>
            <a:ext cx="3047958" cy="1677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BAEA5C-3135-4838-B8AC-849341F5FF7B}"/>
              </a:ext>
            </a:extLst>
          </p:cNvPr>
          <p:cNvSpPr txBox="1"/>
          <p:nvPr/>
        </p:nvSpPr>
        <p:spPr>
          <a:xfrm>
            <a:off x="10053226" y="137501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solidFill>
                  <a:schemeClr val="tx2"/>
                </a:solidFill>
                <a:latin typeface="Roboto"/>
              </a:rPr>
              <a:t>Logged 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053E83-D61A-4575-842C-90E3280EC537}"/>
              </a:ext>
            </a:extLst>
          </p:cNvPr>
          <p:cNvCxnSpPr/>
          <p:nvPr/>
        </p:nvCxnSpPr>
        <p:spPr>
          <a:xfrm flipH="1">
            <a:off x="8890266" y="1575066"/>
            <a:ext cx="928762" cy="0"/>
          </a:xfrm>
          <a:prstGeom prst="straightConnector1">
            <a:avLst/>
          </a:prstGeom>
          <a:ln w="3492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318C34-7265-4020-82CA-CC45B245613C}"/>
              </a:ext>
            </a:extLst>
          </p:cNvPr>
          <p:cNvSpPr txBox="1"/>
          <p:nvPr/>
        </p:nvSpPr>
        <p:spPr>
          <a:xfrm>
            <a:off x="10053612" y="4514550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>
                <a:solidFill>
                  <a:schemeClr val="tx2"/>
                </a:solidFill>
                <a:latin typeface="Roboto"/>
              </a:rPr>
              <a:t>Not logged 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58D94C-8C00-42B0-866E-72DE55C5B2AF}"/>
              </a:ext>
            </a:extLst>
          </p:cNvPr>
          <p:cNvCxnSpPr/>
          <p:nvPr/>
        </p:nvCxnSpPr>
        <p:spPr>
          <a:xfrm flipH="1">
            <a:off x="8890266" y="4668438"/>
            <a:ext cx="928762" cy="0"/>
          </a:xfrm>
          <a:prstGeom prst="straightConnector1">
            <a:avLst/>
          </a:prstGeom>
          <a:ln w="34925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495773-AF2A-42CA-AEC2-0E59AB02DFA0}"/>
              </a:ext>
            </a:extLst>
          </p:cNvPr>
          <p:cNvSpPr txBox="1"/>
          <p:nvPr/>
        </p:nvSpPr>
        <p:spPr>
          <a:xfrm>
            <a:off x="9819028" y="3009566"/>
            <a:ext cx="213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i="1" dirty="0">
                <a:solidFill>
                  <a:schemeClr val="tx2"/>
                </a:solidFill>
                <a:latin typeface="Roboto"/>
              </a:rPr>
              <a:t>Exactly the same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89727-9AFB-44C8-B654-D48829486652}"/>
              </a:ext>
            </a:extLst>
          </p:cNvPr>
          <p:cNvSpPr txBox="1"/>
          <p:nvPr/>
        </p:nvSpPr>
        <p:spPr>
          <a:xfrm>
            <a:off x="322413" y="3206499"/>
            <a:ext cx="4427512" cy="292387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ts val="600"/>
              </a:spcBef>
              <a:buClr>
                <a:srgbClr val="808080"/>
              </a:buClr>
              <a:defRPr/>
            </a:pPr>
            <a:r>
              <a:rPr lang="en-US" sz="2000" dirty="0">
                <a:solidFill>
                  <a:schemeClr val="tx2"/>
                </a:solidFill>
                <a:latin typeface="Roboto"/>
              </a:rPr>
              <a:t>According to McKinsey: </a:t>
            </a:r>
          </a:p>
          <a:p>
            <a:pPr fontAlgn="base">
              <a:spcBef>
                <a:spcPts val="600"/>
              </a:spcBef>
              <a:buClr>
                <a:srgbClr val="808080"/>
              </a:buClr>
              <a:defRPr/>
            </a:pPr>
            <a:endParaRPr lang="en-US" sz="2000" i="1" dirty="0">
              <a:solidFill>
                <a:schemeClr val="tx2"/>
              </a:solidFill>
              <a:latin typeface="Roboto"/>
            </a:endParaRPr>
          </a:p>
          <a:p>
            <a:pPr fontAlgn="base">
              <a:spcBef>
                <a:spcPts val="600"/>
              </a:spcBef>
              <a:buClr>
                <a:srgbClr val="808080"/>
              </a:buClr>
              <a:defRPr/>
            </a:pPr>
            <a:r>
              <a:rPr lang="en-US" sz="2000" i="1" dirty="0">
                <a:solidFill>
                  <a:schemeClr val="tx2"/>
                </a:solidFill>
                <a:latin typeface="Roboto"/>
              </a:rPr>
              <a:t>"Already, 35 percent of what consumers purchase on Amazon and 75 percent of what they watch on Netflix come from product recommendations based on such [recommendation] algorithms."</a:t>
            </a:r>
            <a:r>
              <a:rPr lang="en-US" sz="2000" dirty="0">
                <a:solidFill>
                  <a:schemeClr val="tx2"/>
                </a:solidFill>
                <a:latin typeface="Roboto"/>
              </a:rPr>
              <a:t> [1]</a:t>
            </a:r>
            <a:endParaRPr lang="en-US" sz="2000" kern="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err="1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34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  <p:bldP spid="14" grpId="0"/>
      <p:bldP spid="21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3535B6-05FF-4470-A9D6-496843E5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15" y="370955"/>
            <a:ext cx="10607040" cy="649812"/>
          </a:xfrm>
          <a:ln w="19050"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Roboto"/>
              </a:rPr>
              <a:t>Solution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181E58-7BA2-414A-B46C-C9E7E0BD9C0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9" y="1401776"/>
            <a:ext cx="4643550" cy="2415720"/>
          </a:xfrm>
          <a:ln>
            <a:solidFill>
              <a:schemeClr val="accent3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570EB-1ADA-4C61-839B-9463146C7B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612FD0-3C96-4309-88FE-3DADEE48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02" y="4057746"/>
            <a:ext cx="3720203" cy="198534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447C21-57FF-4643-8F73-10BCCE51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9" y="4540665"/>
            <a:ext cx="1571818" cy="106097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71B1FF-534B-4886-9D94-68A27A9E403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099643" y="5052298"/>
            <a:ext cx="1042497" cy="2"/>
          </a:xfrm>
          <a:prstGeom prst="straightConnector1">
            <a:avLst/>
          </a:prstGeom>
          <a:ln w="444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70A84-C565-4804-88F1-4EB31E694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40" y="4400002"/>
            <a:ext cx="1849028" cy="13045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0DE2AF-8FC7-49C4-B4C5-09C322EA5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5" y="1863081"/>
            <a:ext cx="1649666" cy="164966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36DA1-73C9-4A1F-8EAA-5B8916FBA8C4}"/>
              </a:ext>
            </a:extLst>
          </p:cNvPr>
          <p:cNvCxnSpPr>
            <a:cxnSpLocks/>
          </p:cNvCxnSpPr>
          <p:nvPr/>
        </p:nvCxnSpPr>
        <p:spPr>
          <a:xfrm>
            <a:off x="1389148" y="3512747"/>
            <a:ext cx="0" cy="1027918"/>
          </a:xfrm>
          <a:prstGeom prst="straightConnector1">
            <a:avLst/>
          </a:prstGeom>
          <a:ln w="4445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2207D0-BC15-42FA-9024-D731FD247E1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991168" y="5050419"/>
            <a:ext cx="1834734" cy="1879"/>
          </a:xfrm>
          <a:prstGeom prst="bentConnector3">
            <a:avLst/>
          </a:prstGeom>
          <a:ln w="3810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A915031-44B3-4098-B67B-835904E1C9F7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4991168" y="2609636"/>
            <a:ext cx="1373061" cy="2442662"/>
          </a:xfrm>
          <a:prstGeom prst="bentConnector3">
            <a:avLst/>
          </a:prstGeom>
          <a:ln w="3810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CD51170C-1AFA-44F3-991A-691FEA16E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0715" y="6181749"/>
            <a:ext cx="492734" cy="4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566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CFAD5-853C-4761-8960-F5043DF3E6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06"/>
            <a:ext cx="12099471" cy="685139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00AFCC-ABE8-4EBE-9E98-7D5C295E13F9}"/>
              </a:ext>
            </a:extLst>
          </p:cNvPr>
          <p:cNvSpPr/>
          <p:nvPr/>
        </p:nvSpPr>
        <p:spPr>
          <a:xfrm>
            <a:off x="0" y="941614"/>
            <a:ext cx="12192000" cy="5916386"/>
          </a:xfrm>
          <a:prstGeom prst="rect">
            <a:avLst/>
          </a:prstGeom>
          <a:solidFill>
            <a:srgbClr val="FFFFFF"/>
          </a:solidFill>
          <a:ln w="19050">
            <a:noFill/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3BB57-CA37-43BA-9BD4-98E92939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0" y="1031989"/>
            <a:ext cx="12006940" cy="1096168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17DB9"/>
                </a:solidFill>
                <a:latin typeface="Roboto"/>
              </a:rPr>
              <a:t>Welcome back, Rich Caputo! </a:t>
            </a:r>
            <a:br>
              <a:rPr lang="en-US" sz="2800" dirty="0">
                <a:solidFill>
                  <a:srgbClr val="017DB9"/>
                </a:solidFill>
                <a:latin typeface="Roboto"/>
              </a:rPr>
            </a:br>
            <a:r>
              <a:rPr lang="en-US" sz="2800" dirty="0">
                <a:solidFill>
                  <a:srgbClr val="017DB9"/>
                </a:solidFill>
                <a:latin typeface="Roboto"/>
              </a:rPr>
              <a:t>Here are some recommendations for you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CB140E-EC76-447B-9AED-3A6DEABFF9D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48" y="2208076"/>
            <a:ext cx="1818868" cy="464238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BEF8FA-A998-4F71-B4AC-A90C4F4E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33" y="1907400"/>
            <a:ext cx="1943152" cy="48772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255129-23DE-481A-91ED-983807DA6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42" y="1948887"/>
            <a:ext cx="1842125" cy="48188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45A709-A23B-48D0-A14D-1B9B35992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6" y="1993618"/>
            <a:ext cx="1974951" cy="47944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E6BCDF-9CBA-4C1E-98C7-D4112B875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211" y="2105780"/>
            <a:ext cx="1930499" cy="469448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4EB29-E832-4FA8-8E78-75C168C3C5AF}"/>
              </a:ext>
            </a:extLst>
          </p:cNvPr>
          <p:cNvSpPr/>
          <p:nvPr/>
        </p:nvSpPr>
        <p:spPr>
          <a:xfrm>
            <a:off x="702129" y="6796808"/>
            <a:ext cx="1895134" cy="61192"/>
          </a:xfrm>
          <a:prstGeom prst="rect">
            <a:avLst/>
          </a:prstGeom>
          <a:solidFill>
            <a:schemeClr val="tx2"/>
          </a:solidFill>
          <a:ln w="19050">
            <a:noFill/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8DCC76-A42B-41D3-BC0E-24CB48C39D72}"/>
              </a:ext>
            </a:extLst>
          </p:cNvPr>
          <p:cNvCxnSpPr/>
          <p:nvPr/>
        </p:nvCxnSpPr>
        <p:spPr>
          <a:xfrm>
            <a:off x="-1" y="1981464"/>
            <a:ext cx="12192001" cy="51126"/>
          </a:xfrm>
          <a:prstGeom prst="line">
            <a:avLst/>
          </a:prstGeom>
          <a:ln w="12700" cmpd="sng">
            <a:solidFill>
              <a:srgbClr val="007DB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3568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C03E-2ABF-44CA-B99E-02A98A94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753" y="4464628"/>
            <a:ext cx="9134535" cy="19943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"/>
              </a:rPr>
              <a:t>Thank You!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187996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0669-4A84-49A5-ABC6-E3D114EF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Roboto"/>
              </a:rPr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957E-03BE-4595-A0B4-CB58265605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[1] </a:t>
            </a:r>
            <a:r>
              <a:rPr lang="en-US" u="sng" dirty="0">
                <a:solidFill>
                  <a:schemeClr val="tx2"/>
                </a:solidFill>
                <a:latin typeface="Roboto"/>
                <a:hlinkClick r:id="rId2"/>
              </a:rPr>
              <a:t>https://www.mckinsey.com/industries/retail/our-insights/how-retailers-can-keep-up-with-consumers</a:t>
            </a:r>
            <a:r>
              <a:rPr lang="en-US" dirty="0">
                <a:solidFill>
                  <a:schemeClr val="tx2"/>
                </a:solidFill>
                <a:latin typeface="Roboto"/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  <a:latin typeface="Roboto"/>
              </a:rPr>
              <a:t>Project Demo: </a:t>
            </a:r>
            <a:r>
              <a:rPr lang="en-US" dirty="0">
                <a:solidFill>
                  <a:schemeClr val="tx2"/>
                </a:solidFill>
                <a:latin typeface="Roboto"/>
                <a:hlinkClick r:id="rId3" action="ppaction://hlinkfile"/>
              </a:rPr>
              <a:t>file:///C:/Users/caputr/Ideathon_Project/Dell_recommendation_system%20(1).html</a:t>
            </a:r>
            <a:endParaRPr lang="en-US" dirty="0">
              <a:solidFill>
                <a:schemeClr val="tx2"/>
              </a:solidFill>
              <a:latin typeface="Roboto"/>
            </a:endParaRPr>
          </a:p>
          <a:p>
            <a:endParaRPr lang="en-US" dirty="0">
              <a:solidFill>
                <a:schemeClr val="tx2"/>
              </a:solidFill>
              <a:latin typeface="Roboto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527C1E-8094-41B4-B71C-00B6CF78B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990" y="6240976"/>
            <a:ext cx="493819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6599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internal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alpha val="53000"/>
          </a:schemeClr>
        </a:solidFill>
        <a:ln w="19050">
          <a:noFill/>
          <a:prstDash val="sysDot"/>
          <a:headEnd type="none" w="med" len="med"/>
          <a:tailEnd type="oval" w="med" len="med"/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PPT_Presentation_16x9_v2" id="{D6375BD9-608F-470C-B0C6-D7B4B622D87E}" vid="{7D07F228-593D-4249-8308-D303BABD1CA4}"/>
    </a:ext>
  </a:extLst>
</a:theme>
</file>

<file path=ppt/theme/theme2.xml><?xml version="1.0" encoding="utf-8"?>
<a:theme xmlns:a="http://schemas.openxmlformats.org/drawingml/2006/main" name="Theme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alpha val="53000"/>
          </a:schemeClr>
        </a:solidFill>
        <a:ln w="19050">
          <a:noFill/>
          <a:prstDash val="sysDot"/>
          <a:headEnd type="none" w="med" len="med"/>
          <a:tailEnd type="oval" w="med" len="med"/>
        </a:ln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016F96A6-12A5-40C6-A59C-C688A26D9B99}" vid="{E08DCEC5-8015-4AD5-98B8-2EFC5097C5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22132</TotalTime>
  <Words>134</Words>
  <Application>Microsoft Office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Gotham Light</vt:lpstr>
      <vt:lpstr>Helvetica Neue Light</vt:lpstr>
      <vt:lpstr>Museo For Dell 300</vt:lpstr>
      <vt:lpstr>Museo Sans For Dell</vt:lpstr>
      <vt:lpstr>Roboto</vt:lpstr>
      <vt:lpstr>Roboto Light</vt:lpstr>
      <vt:lpstr>Wingdings</vt:lpstr>
      <vt:lpstr>Dell_internal_template</vt:lpstr>
      <vt:lpstr>Theme1</vt:lpstr>
      <vt:lpstr>Dell.com Customer Recommendation System</vt:lpstr>
      <vt:lpstr>PowerPoint Presentation</vt:lpstr>
      <vt:lpstr>Solution</vt:lpstr>
      <vt:lpstr>Welcome back, Rich Caputo!  Here are some recommendations for you</vt:lpstr>
      <vt:lpstr>Thank You! Questions?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Domain Consolidation</dc:title>
  <dc:creator>Pearson, Alexandra</dc:creator>
  <cp:lastModifiedBy>Caputo, Rich</cp:lastModifiedBy>
  <cp:revision>1227</cp:revision>
  <cp:lastPrinted>2018-10-15T13:40:55Z</cp:lastPrinted>
  <dcterms:created xsi:type="dcterms:W3CDTF">2018-05-29T23:26:30Z</dcterms:created>
  <dcterms:modified xsi:type="dcterms:W3CDTF">2018-10-17T13:00:15Z</dcterms:modified>
</cp:coreProperties>
</file>