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9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04" y="6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787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1083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335755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760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427696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2634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0458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523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223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0019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552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788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3564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2492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439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658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749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BA735-115C-4C2B-85BD-443C639C30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689812"/>
            <a:ext cx="10481094" cy="1812757"/>
          </a:xfrm>
        </p:spPr>
        <p:txBody>
          <a:bodyPr>
            <a:normAutofit/>
          </a:bodyPr>
          <a:lstStyle/>
          <a:p>
            <a:pPr algn="ctr"/>
            <a:r>
              <a:rPr lang="en-US" u="sng" dirty="0"/>
              <a:t>Linear Regression Modeling</a:t>
            </a:r>
            <a:br>
              <a:rPr lang="en-US" dirty="0"/>
            </a:br>
            <a:r>
              <a:rPr lang="en-US" sz="4000" dirty="0"/>
              <a:t>King’s County Housing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1C1F039-E683-4657-BE32-0A6A696629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4547" y="2977313"/>
            <a:ext cx="4572000" cy="319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971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E5E20-1BA2-4BEE-8C9D-096E7DDBB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800" b="1" dirty="0"/>
              <a:t>The Data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6AF6D4-64E7-48D7-AF05-D6BED3E671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>
            <a:noAutofit/>
          </a:bodyPr>
          <a:lstStyle/>
          <a:p>
            <a:r>
              <a:rPr lang="en-US" sz="2400" dirty="0"/>
              <a:t>Target: </a:t>
            </a:r>
          </a:p>
          <a:p>
            <a:pPr lvl="1"/>
            <a:r>
              <a:rPr lang="en-US" sz="2400" dirty="0"/>
              <a:t>Goal is to predict: </a:t>
            </a:r>
            <a:r>
              <a:rPr lang="en-US" sz="2400" b="1" dirty="0"/>
              <a:t>House</a:t>
            </a:r>
            <a:r>
              <a:rPr lang="en-US" sz="2400" dirty="0"/>
              <a:t> </a:t>
            </a:r>
            <a:r>
              <a:rPr lang="en-US" sz="2400" b="1" dirty="0"/>
              <a:t>Price</a:t>
            </a:r>
          </a:p>
          <a:p>
            <a:r>
              <a:rPr lang="en-US" sz="2400" dirty="0"/>
              <a:t>Predictor Variables:</a:t>
            </a:r>
          </a:p>
          <a:p>
            <a:pPr lvl="1"/>
            <a:r>
              <a:rPr lang="en-US" sz="2400" dirty="0"/>
              <a:t>Number of Bedrooms, Bathrooms, and Floors</a:t>
            </a:r>
          </a:p>
          <a:p>
            <a:pPr lvl="1"/>
            <a:r>
              <a:rPr lang="en-US" sz="2400" dirty="0"/>
              <a:t>Sq. footage – Internal and Lot</a:t>
            </a:r>
          </a:p>
          <a:p>
            <a:pPr lvl="1"/>
            <a:r>
              <a:rPr lang="en-US" sz="2400" dirty="0"/>
              <a:t>Overall Condition (1-5)</a:t>
            </a:r>
          </a:p>
          <a:p>
            <a:pPr lvl="1"/>
            <a:r>
              <a:rPr lang="en-US" sz="2400" dirty="0"/>
              <a:t>Geographical Location (Based on Clustering)</a:t>
            </a:r>
          </a:p>
          <a:p>
            <a:pPr lvl="1"/>
            <a:r>
              <a:rPr lang="en-US" sz="2400" dirty="0"/>
              <a:t>Waterfront (yes / no)</a:t>
            </a:r>
          </a:p>
          <a:p>
            <a:pPr lvl="1"/>
            <a:r>
              <a:rPr lang="en-US" sz="2400" dirty="0"/>
              <a:t>Year Built</a:t>
            </a:r>
          </a:p>
          <a:p>
            <a:pPr lvl="1"/>
            <a:r>
              <a:rPr lang="en-US" sz="2400" dirty="0"/>
              <a:t>Renovated (yes / no) </a:t>
            </a:r>
          </a:p>
        </p:txBody>
      </p:sp>
    </p:spTree>
    <p:extLst>
      <p:ext uri="{BB962C8B-B14F-4D97-AF65-F5344CB8AC3E}">
        <p14:creationId xmlns:p14="http://schemas.microsoft.com/office/powerpoint/2010/main" val="770835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2853085-D82D-467C-8B3F-65DD768FF920}"/>
              </a:ext>
            </a:extLst>
          </p:cNvPr>
          <p:cNvSpPr/>
          <p:nvPr/>
        </p:nvSpPr>
        <p:spPr>
          <a:xfrm>
            <a:off x="162738" y="403596"/>
            <a:ext cx="2089387" cy="1280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/>
              <a:t>DATA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4ACB9D7-BA23-4F66-8BF2-2DEAD4DCDF1E}"/>
              </a:ext>
            </a:extLst>
          </p:cNvPr>
          <p:cNvSpPr/>
          <p:nvPr/>
        </p:nvSpPr>
        <p:spPr>
          <a:xfrm>
            <a:off x="3389149" y="359453"/>
            <a:ext cx="2490951" cy="13684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Feature Engineering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4C7A6DC-3578-42AD-94C5-A9765102459B}"/>
              </a:ext>
            </a:extLst>
          </p:cNvPr>
          <p:cNvSpPr/>
          <p:nvPr/>
        </p:nvSpPr>
        <p:spPr>
          <a:xfrm>
            <a:off x="3389148" y="2440503"/>
            <a:ext cx="2490951" cy="1507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Build Model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5947927-30F3-4200-8C46-A416AC309A03}"/>
              </a:ext>
            </a:extLst>
          </p:cNvPr>
          <p:cNvSpPr/>
          <p:nvPr/>
        </p:nvSpPr>
        <p:spPr>
          <a:xfrm>
            <a:off x="3389148" y="4603531"/>
            <a:ext cx="2490951" cy="1507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Test</a:t>
            </a:r>
          </a:p>
          <a:p>
            <a:pPr algn="ctr"/>
            <a:r>
              <a:rPr lang="en-US" sz="3600" b="1" dirty="0"/>
              <a:t>Model</a:t>
            </a: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AB2CEAA8-B2B5-45F1-8FCB-7958323D39D3}"/>
              </a:ext>
            </a:extLst>
          </p:cNvPr>
          <p:cNvCxnSpPr>
            <a:cxnSpLocks/>
            <a:stCxn id="10" idx="3"/>
            <a:endCxn id="17" idx="2"/>
          </p:cNvCxnSpPr>
          <p:nvPr/>
        </p:nvCxnSpPr>
        <p:spPr>
          <a:xfrm flipV="1">
            <a:off x="5880099" y="3651295"/>
            <a:ext cx="2021579" cy="170582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82855BAE-C469-4D52-9705-9C4E0A48AD02}"/>
              </a:ext>
            </a:extLst>
          </p:cNvPr>
          <p:cNvSpPr/>
          <p:nvPr/>
        </p:nvSpPr>
        <p:spPr>
          <a:xfrm>
            <a:off x="6465439" y="2736895"/>
            <a:ext cx="2872477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D</a:t>
            </a:r>
            <a:r>
              <a:rPr lang="en-US" sz="3200" b="1" dirty="0"/>
              <a:t>eploy!</a:t>
            </a:r>
            <a:endParaRPr lang="en-US" sz="4000" b="1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10BE612-9CC4-4292-9A78-061A2A514AFE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2252125" y="1043676"/>
            <a:ext cx="113702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FEAB015-2899-4D61-B301-F1B1C774890F}"/>
              </a:ext>
            </a:extLst>
          </p:cNvPr>
          <p:cNvCxnSpPr>
            <a:stCxn id="6" idx="2"/>
            <a:endCxn id="9" idx="0"/>
          </p:cNvCxnSpPr>
          <p:nvPr/>
        </p:nvCxnSpPr>
        <p:spPr>
          <a:xfrm flipH="1">
            <a:off x="4634624" y="1727900"/>
            <a:ext cx="1" cy="7126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9F0BE69-66DC-4A13-95A8-B09B74D520ED}"/>
              </a:ext>
            </a:extLst>
          </p:cNvPr>
          <p:cNvCxnSpPr>
            <a:stCxn id="9" idx="2"/>
            <a:endCxn id="10" idx="0"/>
          </p:cNvCxnSpPr>
          <p:nvPr/>
        </p:nvCxnSpPr>
        <p:spPr>
          <a:xfrm>
            <a:off x="4634624" y="3947687"/>
            <a:ext cx="0" cy="6558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95896F78-6345-4441-A137-C6FE78A8F66B}"/>
              </a:ext>
            </a:extLst>
          </p:cNvPr>
          <p:cNvSpPr/>
          <p:nvPr/>
        </p:nvSpPr>
        <p:spPr>
          <a:xfrm>
            <a:off x="6890888" y="5070190"/>
            <a:ext cx="1956830" cy="605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Good Results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8C1ADCD9-9216-463E-9BA1-85ABDEFC6343}"/>
              </a:ext>
            </a:extLst>
          </p:cNvPr>
          <p:cNvSpPr/>
          <p:nvPr/>
        </p:nvSpPr>
        <p:spPr>
          <a:xfrm>
            <a:off x="486278" y="5054424"/>
            <a:ext cx="1956830" cy="605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Bad Results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BEC7FEA6-F6D0-4C93-99A0-D4EF1121ED53}"/>
              </a:ext>
            </a:extLst>
          </p:cNvPr>
          <p:cNvCxnSpPr>
            <a:cxnSpLocks/>
            <a:stCxn id="10" idx="1"/>
            <a:endCxn id="67" idx="3"/>
          </p:cNvCxnSpPr>
          <p:nvPr/>
        </p:nvCxnSpPr>
        <p:spPr>
          <a:xfrm flipH="1" flipV="1">
            <a:off x="2443108" y="5357122"/>
            <a:ext cx="94604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or: Elbow 74">
            <a:extLst>
              <a:ext uri="{FF2B5EF4-FFF2-40B4-BE49-F238E27FC236}">
                <a16:creationId xmlns:a16="http://schemas.microsoft.com/office/drawing/2014/main" id="{F93FD3F9-AF46-4517-9B4D-BC44742B9398}"/>
              </a:ext>
            </a:extLst>
          </p:cNvPr>
          <p:cNvCxnSpPr>
            <a:stCxn id="67" idx="0"/>
            <a:endCxn id="9" idx="1"/>
          </p:cNvCxnSpPr>
          <p:nvPr/>
        </p:nvCxnSpPr>
        <p:spPr>
          <a:xfrm rot="5400000" flipH="1" flipV="1">
            <a:off x="1496756" y="3162033"/>
            <a:ext cx="1860329" cy="192445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F01B137C-AD4C-431F-9187-ED672954660A}"/>
              </a:ext>
            </a:extLst>
          </p:cNvPr>
          <p:cNvCxnSpPr/>
          <p:nvPr/>
        </p:nvCxnSpPr>
        <p:spPr>
          <a:xfrm flipV="1">
            <a:off x="1464693" y="1043676"/>
            <a:ext cx="2501911" cy="2150419"/>
          </a:xfrm>
          <a:prstGeom prst="bentConnector3">
            <a:avLst>
              <a:gd name="adj1" fmla="val 5201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0650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4" name="Rectangle 63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68" name="Isosceles Triangle 67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3EDEB1-8182-4464-B11E-7104FC1F0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Problem: </a:t>
            </a:r>
            <a:r>
              <a:rPr lang="en-US" dirty="0">
                <a:solidFill>
                  <a:schemeClr val="bg1"/>
                </a:solidFill>
              </a:rPr>
              <a:t>Dealing with Location Data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4414221-3E62-4540-B649-A67D5176D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4" y="2160590"/>
            <a:ext cx="3973943" cy="344011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Price depends on exact location</a:t>
            </a:r>
          </a:p>
          <a:p>
            <a:r>
              <a:rPr lang="en-US" dirty="0">
                <a:solidFill>
                  <a:schemeClr val="bg1"/>
                </a:solidFill>
              </a:rPr>
              <a:t>Difficult to use latitude, longitude, zip code in linear model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Still want to capture affect of location in model</a:t>
            </a:r>
          </a:p>
          <a:p>
            <a:pPr lvl="1"/>
            <a:endParaRPr lang="en-US" b="1" dirty="0">
              <a:solidFill>
                <a:schemeClr val="bg1"/>
              </a:solidFill>
            </a:endParaRPr>
          </a:p>
          <a:p>
            <a:pPr lvl="1"/>
            <a:endParaRPr lang="en-US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9" name="Content Placeholder 4">
            <a:extLst>
              <a:ext uri="{FF2B5EF4-FFF2-40B4-BE49-F238E27FC236}">
                <a16:creationId xmlns:a16="http://schemas.microsoft.com/office/drawing/2014/main" id="{9343BB84-95EF-4A73-A011-9278907D74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3975" y="972608"/>
            <a:ext cx="5344271" cy="4900269"/>
          </a:xfrm>
          <a:prstGeom prst="rect">
            <a:avLst/>
          </a:prstGeom>
        </p:spPr>
      </p:pic>
      <p:sp>
        <p:nvSpPr>
          <p:cNvPr id="70" name="Isosceles Triangle 69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397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5B917E-2630-4370-AB90-883CC8CD1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Solution: </a:t>
            </a:r>
            <a:r>
              <a:rPr lang="en-US" dirty="0">
                <a:solidFill>
                  <a:schemeClr val="bg1"/>
                </a:solidFill>
              </a:rPr>
              <a:t>Spectral Clustering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2CEAAA3-8530-4A6A-9648-03FFBC2AC6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4" y="2160590"/>
            <a:ext cx="3973943" cy="344011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Finds patterns in data and separates into groups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Works well with complicated patterns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Gives good way to distinguish geographical affect of price</a:t>
            </a:r>
          </a:p>
          <a:p>
            <a:r>
              <a:rPr lang="en-US" dirty="0">
                <a:solidFill>
                  <a:schemeClr val="bg1"/>
                </a:solidFill>
              </a:rPr>
              <a:t>Works well in linear model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Extracts meaning from location data 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0C8A49D4-6AA2-4D2A-B69E-2EDA782076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527" y="972608"/>
            <a:ext cx="5104447" cy="4900269"/>
          </a:xfrm>
          <a:prstGeom prst="rect">
            <a:avLst/>
          </a:prstGeom>
        </p:spPr>
      </p:pic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8891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D3182-8CED-4856-BDF9-D02119DF9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 fontScale="90000"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Problem: </a:t>
            </a:r>
            <a:r>
              <a:rPr lang="en-US" dirty="0">
                <a:solidFill>
                  <a:schemeClr val="bg1"/>
                </a:solidFill>
              </a:rPr>
              <a:t>Dealing with time series data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377A5E71-B2D4-4909-97F5-EFC9E0498C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4" y="2160590"/>
            <a:ext cx="3973943" cy="344011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Year built has clear affect on price</a:t>
            </a:r>
          </a:p>
          <a:p>
            <a:r>
              <a:rPr lang="en-US" dirty="0">
                <a:solidFill>
                  <a:schemeClr val="bg1"/>
                </a:solidFill>
              </a:rPr>
              <a:t>Won’t work well in linear model</a:t>
            </a:r>
          </a:p>
          <a:p>
            <a:r>
              <a:rPr lang="en-US" dirty="0">
                <a:solidFill>
                  <a:schemeClr val="bg1"/>
                </a:solidFill>
              </a:rPr>
              <a:t>Still want to capture affects in linear model</a:t>
            </a:r>
          </a:p>
        </p:txBody>
      </p:sp>
      <p:pic>
        <p:nvPicPr>
          <p:cNvPr id="8" name="Content Placeholder 4" descr="A close up of text on a white background&#10;&#10;Description generated with high confidence">
            <a:extLst>
              <a:ext uri="{FF2B5EF4-FFF2-40B4-BE49-F238E27FC236}">
                <a16:creationId xmlns:a16="http://schemas.microsoft.com/office/drawing/2014/main" id="{98DB9B04-D00B-4426-8AA6-A03D7A522A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1" y="1423207"/>
            <a:ext cx="5143500" cy="3999070"/>
          </a:xfrm>
          <a:prstGeom prst="rect">
            <a:avLst/>
          </a:prstGeom>
        </p:spPr>
      </p:pic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39380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D3182-8CED-4856-BDF9-D02119DF9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Solution: </a:t>
            </a:r>
            <a:r>
              <a:rPr lang="en-US" dirty="0">
                <a:solidFill>
                  <a:schemeClr val="bg1"/>
                </a:solidFill>
              </a:rPr>
              <a:t>Binning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377A5E71-B2D4-4909-97F5-EFC9E0498C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4" y="2160590"/>
            <a:ext cx="3973943" cy="344011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Reduce complexity: Keep only which decade house belongs to</a:t>
            </a:r>
          </a:p>
          <a:p>
            <a:r>
              <a:rPr lang="en-US" dirty="0">
                <a:solidFill>
                  <a:schemeClr val="bg1"/>
                </a:solidFill>
              </a:rPr>
              <a:t>Create new features representing each bin</a:t>
            </a:r>
          </a:p>
          <a:p>
            <a:r>
              <a:rPr lang="en-US" dirty="0">
                <a:solidFill>
                  <a:schemeClr val="bg1"/>
                </a:solidFill>
              </a:rPr>
              <a:t>Linear model captures time affect – Performs better</a:t>
            </a:r>
          </a:p>
        </p:txBody>
      </p:sp>
      <p:pic>
        <p:nvPicPr>
          <p:cNvPr id="4" name="Picture 3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37A817F6-7FCA-44A4-B82B-AB3E7F08ED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1" y="1161235"/>
            <a:ext cx="5143500" cy="4523014"/>
          </a:xfrm>
          <a:prstGeom prst="rect">
            <a:avLst/>
          </a:prstGeom>
        </p:spPr>
      </p:pic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9146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46C43A-B9A8-4304-A90F-ECA404685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The Model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DEA2FE-699D-4F87-A177-71052E6492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2397" y="1893221"/>
            <a:ext cx="3973943" cy="4053943"/>
          </a:xfrm>
        </p:spPr>
        <p:txBody>
          <a:bodyPr>
            <a:normAutofit fontScale="85000" lnSpcReduction="10000"/>
          </a:bodyPr>
          <a:lstStyle/>
          <a:p>
            <a:r>
              <a:rPr lang="en-US" dirty="0">
                <a:solidFill>
                  <a:schemeClr val="bg1"/>
                </a:solidFill>
              </a:rPr>
              <a:t>Best Features: </a:t>
            </a:r>
          </a:p>
          <a:p>
            <a:pPr lvl="1"/>
            <a:r>
              <a:rPr lang="en-US" b="1" dirty="0">
                <a:solidFill>
                  <a:schemeClr val="bg1"/>
                </a:solidFill>
              </a:rPr>
              <a:t>Number of Total Rooms &amp; Floors</a:t>
            </a:r>
          </a:p>
          <a:p>
            <a:pPr lvl="1"/>
            <a:r>
              <a:rPr lang="en-US" b="1" dirty="0">
                <a:solidFill>
                  <a:schemeClr val="bg1"/>
                </a:solidFill>
              </a:rPr>
              <a:t>Indoor Sq. Footage</a:t>
            </a:r>
          </a:p>
          <a:p>
            <a:pPr lvl="1"/>
            <a:r>
              <a:rPr lang="en-US" b="1" dirty="0">
                <a:solidFill>
                  <a:schemeClr val="bg1"/>
                </a:solidFill>
              </a:rPr>
              <a:t>Overall Condition</a:t>
            </a:r>
          </a:p>
          <a:p>
            <a:pPr lvl="1"/>
            <a:r>
              <a:rPr lang="en-US" b="1" dirty="0">
                <a:solidFill>
                  <a:schemeClr val="bg1"/>
                </a:solidFill>
              </a:rPr>
              <a:t>Location</a:t>
            </a:r>
          </a:p>
          <a:p>
            <a:pPr lvl="1"/>
            <a:r>
              <a:rPr lang="en-US" b="1" dirty="0">
                <a:solidFill>
                  <a:schemeClr val="bg1"/>
                </a:solidFill>
              </a:rPr>
              <a:t>Year Built</a:t>
            </a:r>
          </a:p>
          <a:p>
            <a:r>
              <a:rPr lang="en-US" dirty="0">
                <a:solidFill>
                  <a:schemeClr val="bg1"/>
                </a:solidFill>
              </a:rPr>
              <a:t>Achieved R^2 Score of</a:t>
            </a:r>
          </a:p>
          <a:p>
            <a:pPr lvl="1"/>
            <a:r>
              <a:rPr lang="en-US" b="1" dirty="0">
                <a:solidFill>
                  <a:schemeClr val="bg1"/>
                </a:solidFill>
              </a:rPr>
              <a:t>~0.76 on Test Set</a:t>
            </a:r>
          </a:p>
          <a:p>
            <a:pPr lvl="1"/>
            <a:r>
              <a:rPr lang="en-US" b="1" dirty="0">
                <a:solidFill>
                  <a:schemeClr val="bg1"/>
                </a:solidFill>
              </a:rPr>
              <a:t>~0.77 on Training Set</a:t>
            </a:r>
          </a:p>
          <a:p>
            <a:r>
              <a:rPr lang="en-US" dirty="0">
                <a:solidFill>
                  <a:schemeClr val="bg1"/>
                </a:solidFill>
              </a:rPr>
              <a:t>Results: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Housing prices are volatile, so these results are good for a linear model 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(See how spread out visual is)</a:t>
            </a:r>
          </a:p>
        </p:txBody>
      </p:sp>
      <p:pic>
        <p:nvPicPr>
          <p:cNvPr id="4" name="Content Placeholder 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BF8D85FA-2F76-46FC-8AFD-3A8E8275C1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3975" y="972608"/>
            <a:ext cx="4987551" cy="4900269"/>
          </a:xfrm>
          <a:prstGeom prst="rect">
            <a:avLst/>
          </a:prstGeom>
        </p:spPr>
      </p:pic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2185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6C163-F609-47D6-9F13-9D5480273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9C6392-B92D-4057-8007-079CC240A6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Feature engineering + Log scaling:</a:t>
            </a:r>
          </a:p>
          <a:p>
            <a:pPr lvl="1"/>
            <a:r>
              <a:rPr lang="en-US" dirty="0"/>
              <a:t>Achieved higher R2: ~17% improvement over raw data model</a:t>
            </a:r>
          </a:p>
          <a:p>
            <a:pPr lvl="1"/>
            <a:r>
              <a:rPr lang="en-US" dirty="0"/>
              <a:t>All features statistically significant – will perform well on unseen data</a:t>
            </a:r>
          </a:p>
          <a:p>
            <a:r>
              <a:rPr lang="en-US" dirty="0"/>
              <a:t>Recommendation:</a:t>
            </a:r>
          </a:p>
          <a:p>
            <a:pPr lvl="1"/>
            <a:r>
              <a:rPr lang="en-US" dirty="0"/>
              <a:t>Keep recording data in same way</a:t>
            </a:r>
          </a:p>
          <a:p>
            <a:pPr lvl="1"/>
            <a:r>
              <a:rPr lang="en-US" dirty="0"/>
              <a:t>Model depends highly on clustering – try many different clusters</a:t>
            </a:r>
          </a:p>
          <a:p>
            <a:pPr lvl="1"/>
            <a:r>
              <a:rPr lang="en-US" dirty="0"/>
              <a:t>Use provided techniques to transform data</a:t>
            </a:r>
          </a:p>
          <a:p>
            <a:pPr lvl="1"/>
            <a:r>
              <a:rPr lang="en-US" dirty="0"/>
              <a:t>Retrain model with more data, specifically with more expensive homes </a:t>
            </a:r>
          </a:p>
          <a:p>
            <a:r>
              <a:rPr lang="en-US" dirty="0"/>
              <a:t>Things to watch for:</a:t>
            </a:r>
          </a:p>
          <a:p>
            <a:pPr lvl="1"/>
            <a:r>
              <a:rPr lang="en-US" dirty="0"/>
              <a:t>As houses get more expensive, price becomes harder to predict</a:t>
            </a:r>
          </a:p>
        </p:txBody>
      </p:sp>
    </p:spTree>
    <p:extLst>
      <p:ext uri="{BB962C8B-B14F-4D97-AF65-F5344CB8AC3E}">
        <p14:creationId xmlns:p14="http://schemas.microsoft.com/office/powerpoint/2010/main" val="264145300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290</TotalTime>
  <Words>336</Words>
  <Application>Microsoft Office PowerPoint</Application>
  <PresentationFormat>Widescreen</PresentationFormat>
  <Paragraphs>63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Wingdings 3</vt:lpstr>
      <vt:lpstr>Facet</vt:lpstr>
      <vt:lpstr>Linear Regression Modeling King’s County Housing</vt:lpstr>
      <vt:lpstr>The Data </vt:lpstr>
      <vt:lpstr>PowerPoint Presentation</vt:lpstr>
      <vt:lpstr>Problem: Dealing with Location Data</vt:lpstr>
      <vt:lpstr>Solution: Spectral Clustering</vt:lpstr>
      <vt:lpstr>Problem: Dealing with time series data</vt:lpstr>
      <vt:lpstr>Solution: Binning</vt:lpstr>
      <vt:lpstr>The Model </vt:lpstr>
      <vt:lpstr>Main Takeaways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Regression Modeling King’s County Housing</dc:title>
  <dc:creator>Caputo, Rich</dc:creator>
  <cp:lastModifiedBy>Caputo, Rich</cp:lastModifiedBy>
  <cp:revision>16</cp:revision>
  <dcterms:created xsi:type="dcterms:W3CDTF">2019-02-05T16:17:33Z</dcterms:created>
  <dcterms:modified xsi:type="dcterms:W3CDTF">2019-02-07T16:29:29Z</dcterms:modified>
</cp:coreProperties>
</file>