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78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8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3575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60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2769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263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45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23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2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1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55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8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6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49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43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5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4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A735-115C-4C2B-85BD-443C639C3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89812"/>
            <a:ext cx="10481094" cy="1812757"/>
          </a:xfrm>
        </p:spPr>
        <p:txBody>
          <a:bodyPr>
            <a:normAutofit/>
          </a:bodyPr>
          <a:lstStyle/>
          <a:p>
            <a:pPr algn="ctr"/>
            <a:r>
              <a:rPr lang="en-US" u="sng" dirty="0"/>
              <a:t>Linear Regression Modeling</a:t>
            </a:r>
            <a:br>
              <a:rPr lang="en-US" dirty="0"/>
            </a:br>
            <a:r>
              <a:rPr lang="en-US" sz="4000" dirty="0"/>
              <a:t>King’s County Housing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C1F039-E683-4657-BE32-0A6A69662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547" y="2977313"/>
            <a:ext cx="45720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7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5E20-1BA2-4BEE-8C9D-096E7DDBB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/>
              <a:t>The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AF6D4-64E7-48D7-AF05-D6BED3E67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/>
              <a:t>Target: </a:t>
            </a:r>
          </a:p>
          <a:p>
            <a:pPr lvl="1"/>
            <a:r>
              <a:rPr lang="en-US" sz="2400" dirty="0"/>
              <a:t>Goal is to predict: </a:t>
            </a:r>
            <a:r>
              <a:rPr lang="en-US" sz="2400" b="1" dirty="0"/>
              <a:t>House</a:t>
            </a:r>
            <a:r>
              <a:rPr lang="en-US" sz="2400" dirty="0"/>
              <a:t> </a:t>
            </a:r>
            <a:r>
              <a:rPr lang="en-US" sz="2400" b="1" dirty="0"/>
              <a:t>Price</a:t>
            </a:r>
          </a:p>
          <a:p>
            <a:r>
              <a:rPr lang="en-US" sz="2400" dirty="0"/>
              <a:t>Predictor Variables:</a:t>
            </a:r>
          </a:p>
          <a:p>
            <a:pPr lvl="1"/>
            <a:r>
              <a:rPr lang="en-US" sz="2400" dirty="0"/>
              <a:t>Number of Bedrooms, Bathrooms, and Floors</a:t>
            </a:r>
          </a:p>
          <a:p>
            <a:pPr lvl="1"/>
            <a:r>
              <a:rPr lang="en-US" sz="2400" dirty="0"/>
              <a:t>Sq. footage – Internal and Lot</a:t>
            </a:r>
          </a:p>
          <a:p>
            <a:pPr lvl="1"/>
            <a:r>
              <a:rPr lang="en-US" sz="2400" dirty="0"/>
              <a:t>Overall Condition (1-5)</a:t>
            </a:r>
          </a:p>
          <a:p>
            <a:pPr lvl="1"/>
            <a:r>
              <a:rPr lang="en-US" sz="2400" dirty="0"/>
              <a:t>Geographical Location (Based on Clustering)</a:t>
            </a:r>
          </a:p>
          <a:p>
            <a:pPr lvl="1"/>
            <a:r>
              <a:rPr lang="en-US" sz="2400" dirty="0"/>
              <a:t>Waterfront (yes / no)</a:t>
            </a:r>
          </a:p>
          <a:p>
            <a:pPr lvl="1"/>
            <a:r>
              <a:rPr lang="en-US" sz="2400" dirty="0"/>
              <a:t>Year Built</a:t>
            </a:r>
          </a:p>
          <a:p>
            <a:pPr lvl="1"/>
            <a:r>
              <a:rPr lang="en-US" sz="2400" dirty="0"/>
              <a:t>Renovated (yes / no) </a:t>
            </a:r>
          </a:p>
        </p:txBody>
      </p:sp>
    </p:spTree>
    <p:extLst>
      <p:ext uri="{BB962C8B-B14F-4D97-AF65-F5344CB8AC3E}">
        <p14:creationId xmlns:p14="http://schemas.microsoft.com/office/powerpoint/2010/main" val="77083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853085-D82D-467C-8B3F-65DD768FF920}"/>
              </a:ext>
            </a:extLst>
          </p:cNvPr>
          <p:cNvSpPr/>
          <p:nvPr/>
        </p:nvSpPr>
        <p:spPr>
          <a:xfrm>
            <a:off x="162738" y="403596"/>
            <a:ext cx="2089387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ACB9D7-BA23-4F66-8BF2-2DEAD4DCDF1E}"/>
              </a:ext>
            </a:extLst>
          </p:cNvPr>
          <p:cNvSpPr/>
          <p:nvPr/>
        </p:nvSpPr>
        <p:spPr>
          <a:xfrm>
            <a:off x="3389149" y="359453"/>
            <a:ext cx="2490951" cy="1368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Feature Engineering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C7A6DC-3578-42AD-94C5-A9765102459B}"/>
              </a:ext>
            </a:extLst>
          </p:cNvPr>
          <p:cNvSpPr/>
          <p:nvPr/>
        </p:nvSpPr>
        <p:spPr>
          <a:xfrm>
            <a:off x="3389148" y="2440503"/>
            <a:ext cx="2490951" cy="1507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Build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947927-30F3-4200-8C46-A416AC309A03}"/>
              </a:ext>
            </a:extLst>
          </p:cNvPr>
          <p:cNvSpPr/>
          <p:nvPr/>
        </p:nvSpPr>
        <p:spPr>
          <a:xfrm>
            <a:off x="3389148" y="4603531"/>
            <a:ext cx="2490951" cy="1507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Test</a:t>
            </a:r>
          </a:p>
          <a:p>
            <a:pPr algn="ctr"/>
            <a:r>
              <a:rPr lang="en-US" sz="3600" b="1" dirty="0"/>
              <a:t>Model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B2CEAA8-B2B5-45F1-8FCB-7958323D39D3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5880099" y="3651295"/>
            <a:ext cx="2021579" cy="17058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2855BAE-C469-4D52-9705-9C4E0A48AD02}"/>
              </a:ext>
            </a:extLst>
          </p:cNvPr>
          <p:cNvSpPr/>
          <p:nvPr/>
        </p:nvSpPr>
        <p:spPr>
          <a:xfrm>
            <a:off x="6465439" y="2736895"/>
            <a:ext cx="287247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D</a:t>
            </a:r>
            <a:r>
              <a:rPr lang="en-US" sz="3200" b="1" dirty="0"/>
              <a:t>eploy!</a:t>
            </a:r>
            <a:endParaRPr lang="en-US" sz="40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0BE612-9CC4-4292-9A78-061A2A514AFE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252125" y="1043676"/>
            <a:ext cx="11370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FEAB015-2899-4D61-B301-F1B1C774890F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4634624" y="1727900"/>
            <a:ext cx="1" cy="712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9F0BE69-66DC-4A13-95A8-B09B74D520ED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4634624" y="3947687"/>
            <a:ext cx="0" cy="655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95896F78-6345-4441-A137-C6FE78A8F66B}"/>
              </a:ext>
            </a:extLst>
          </p:cNvPr>
          <p:cNvSpPr/>
          <p:nvPr/>
        </p:nvSpPr>
        <p:spPr>
          <a:xfrm>
            <a:off x="6890888" y="5070190"/>
            <a:ext cx="1956830" cy="605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Good Results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C1ADCD9-9216-463E-9BA1-85ABDEFC6343}"/>
              </a:ext>
            </a:extLst>
          </p:cNvPr>
          <p:cNvSpPr/>
          <p:nvPr/>
        </p:nvSpPr>
        <p:spPr>
          <a:xfrm>
            <a:off x="486278" y="5054424"/>
            <a:ext cx="1956830" cy="605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Bad Results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EC7FEA6-F6D0-4C93-99A0-D4EF1121ED53}"/>
              </a:ext>
            </a:extLst>
          </p:cNvPr>
          <p:cNvCxnSpPr>
            <a:cxnSpLocks/>
            <a:stCxn id="10" idx="1"/>
            <a:endCxn id="67" idx="3"/>
          </p:cNvCxnSpPr>
          <p:nvPr/>
        </p:nvCxnSpPr>
        <p:spPr>
          <a:xfrm flipH="1" flipV="1">
            <a:off x="2443108" y="5357122"/>
            <a:ext cx="9460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F93FD3F9-AF46-4517-9B4D-BC44742B9398}"/>
              </a:ext>
            </a:extLst>
          </p:cNvPr>
          <p:cNvCxnSpPr>
            <a:stCxn id="67" idx="0"/>
            <a:endCxn id="9" idx="1"/>
          </p:cNvCxnSpPr>
          <p:nvPr/>
        </p:nvCxnSpPr>
        <p:spPr>
          <a:xfrm rot="5400000" flipH="1" flipV="1">
            <a:off x="1496756" y="3162033"/>
            <a:ext cx="1860329" cy="19244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F01B137C-AD4C-431F-9187-ED672954660A}"/>
              </a:ext>
            </a:extLst>
          </p:cNvPr>
          <p:cNvCxnSpPr/>
          <p:nvPr/>
        </p:nvCxnSpPr>
        <p:spPr>
          <a:xfrm flipV="1">
            <a:off x="1464693" y="1043676"/>
            <a:ext cx="2501911" cy="2150419"/>
          </a:xfrm>
          <a:prstGeom prst="bentConnector3">
            <a:avLst>
              <a:gd name="adj1" fmla="val 520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65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EDEB1-8182-4464-B11E-7104FC1F0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Problem: </a:t>
            </a:r>
            <a:r>
              <a:rPr lang="en-US" dirty="0">
                <a:solidFill>
                  <a:schemeClr val="bg1"/>
                </a:solidFill>
              </a:rPr>
              <a:t>Dealing with Location Data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4414221-3E62-4540-B649-A67D5176D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Price depends on exact location</a:t>
            </a:r>
          </a:p>
          <a:p>
            <a:r>
              <a:rPr lang="en-US" dirty="0">
                <a:solidFill>
                  <a:schemeClr val="bg1"/>
                </a:solidFill>
              </a:rPr>
              <a:t>Difficult to use latitude, longitude, zip code in linear model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Still want to capture affect of location in model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9" name="Content Placeholder 4">
            <a:extLst>
              <a:ext uri="{FF2B5EF4-FFF2-40B4-BE49-F238E27FC236}">
                <a16:creationId xmlns:a16="http://schemas.microsoft.com/office/drawing/2014/main" id="{9343BB84-95EF-4A73-A011-9278907D7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975" y="972608"/>
            <a:ext cx="5344271" cy="4900269"/>
          </a:xfrm>
          <a:prstGeom prst="rect">
            <a:avLst/>
          </a:prstGeom>
        </p:spPr>
      </p:pic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97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B917E-2630-4370-AB90-883CC8CD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Solution: </a:t>
            </a:r>
            <a:r>
              <a:rPr lang="en-US" dirty="0">
                <a:solidFill>
                  <a:schemeClr val="bg1"/>
                </a:solidFill>
              </a:rPr>
              <a:t>Spectral Clustering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2CEAAA3-8530-4A6A-9648-03FFBC2AC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Finds patterns in data and separates into groups</a:t>
            </a:r>
          </a:p>
          <a:p>
            <a:r>
              <a:rPr lang="en-US" dirty="0">
                <a:solidFill>
                  <a:schemeClr val="bg1"/>
                </a:solidFill>
              </a:rPr>
              <a:t>Works well with complicated patterns</a:t>
            </a:r>
          </a:p>
          <a:p>
            <a:r>
              <a:rPr lang="en-US" dirty="0">
                <a:solidFill>
                  <a:schemeClr val="bg1"/>
                </a:solidFill>
              </a:rPr>
              <a:t>Gives good way to distinguish geographical affect of price</a:t>
            </a:r>
          </a:p>
          <a:p>
            <a:r>
              <a:rPr lang="en-US" dirty="0">
                <a:solidFill>
                  <a:schemeClr val="bg1"/>
                </a:solidFill>
              </a:rPr>
              <a:t>Works well in linear model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C8A49D4-6AA2-4D2A-B69E-2EDA78207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27" y="972608"/>
            <a:ext cx="5104447" cy="4900269"/>
          </a:xfrm>
          <a:prstGeom prst="rect">
            <a:avLst/>
          </a:pr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89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D3182-8CED-4856-BDF9-D02119DF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Problem: </a:t>
            </a:r>
            <a:r>
              <a:rPr lang="en-US" dirty="0">
                <a:solidFill>
                  <a:schemeClr val="bg1"/>
                </a:solidFill>
              </a:rPr>
              <a:t>Dealing with time series data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77A5E71-B2D4-4909-97F5-EFC9E0498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Year built has clear affect on price</a:t>
            </a:r>
          </a:p>
          <a:p>
            <a:r>
              <a:rPr lang="en-US" dirty="0">
                <a:solidFill>
                  <a:schemeClr val="bg1"/>
                </a:solidFill>
              </a:rPr>
              <a:t>Won’t work well in linear model</a:t>
            </a:r>
          </a:p>
          <a:p>
            <a:r>
              <a:rPr lang="en-US" dirty="0">
                <a:solidFill>
                  <a:schemeClr val="bg1"/>
                </a:solidFill>
              </a:rPr>
              <a:t>Still want to capture affects in linear model</a:t>
            </a:r>
          </a:p>
        </p:txBody>
      </p:sp>
      <p:pic>
        <p:nvPicPr>
          <p:cNvPr id="8" name="Content Placeholder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98DB9B04-D00B-4426-8AA6-A03D7A522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423207"/>
            <a:ext cx="5143500" cy="3999070"/>
          </a:xfrm>
          <a:prstGeom prst="rect">
            <a:avLst/>
          </a:prstGeom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93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D3182-8CED-4856-BDF9-D02119DF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Solution: </a:t>
            </a:r>
            <a:r>
              <a:rPr lang="en-US" dirty="0">
                <a:solidFill>
                  <a:schemeClr val="bg1"/>
                </a:solidFill>
              </a:rPr>
              <a:t>Binning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77A5E71-B2D4-4909-97F5-EFC9E0498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Reduce complexity: Keep only which decade house belongs to</a:t>
            </a:r>
          </a:p>
          <a:p>
            <a:r>
              <a:rPr lang="en-US" dirty="0">
                <a:solidFill>
                  <a:schemeClr val="bg1"/>
                </a:solidFill>
              </a:rPr>
              <a:t>Create new features representing each bin</a:t>
            </a:r>
          </a:p>
          <a:p>
            <a:r>
              <a:rPr lang="en-US" dirty="0">
                <a:solidFill>
                  <a:schemeClr val="bg1"/>
                </a:solidFill>
              </a:rPr>
              <a:t>Linear model captures time affect – Performs better</a:t>
            </a:r>
          </a:p>
        </p:txBody>
      </p: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7A817F6-7FCA-44A4-B82B-AB3E7F08E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161235"/>
            <a:ext cx="5143500" cy="4523014"/>
          </a:xfrm>
          <a:prstGeom prst="rect">
            <a:avLst/>
          </a:prstGeom>
        </p:spPr>
      </p:pic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1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46C43A-B9A8-4304-A90F-ECA40468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Model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EA2FE-699D-4F87-A177-71052E649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89"/>
            <a:ext cx="3973943" cy="405394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Best Features: 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Number of Total Rooms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Indoor + Outdoor Sq. Footage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Location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Year Built</a:t>
            </a:r>
          </a:p>
          <a:p>
            <a:r>
              <a:rPr lang="en-US" dirty="0">
                <a:solidFill>
                  <a:schemeClr val="bg1"/>
                </a:solidFill>
              </a:rPr>
              <a:t>Achieved R^2 Score of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~0.70 on Test Set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~0.76 on Training Set</a:t>
            </a:r>
          </a:p>
          <a:p>
            <a:r>
              <a:rPr lang="en-US" dirty="0">
                <a:solidFill>
                  <a:schemeClr val="bg1"/>
                </a:solidFill>
              </a:rPr>
              <a:t>Results: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Housing prices are volatile, so these results are good for a linear model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(See how spread out visual is)</a:t>
            </a:r>
          </a:p>
        </p:txBody>
      </p:sp>
      <p:pic>
        <p:nvPicPr>
          <p:cNvPr id="4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F8D85FA-2F76-46FC-8AFD-3A8E8275C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975" y="972608"/>
            <a:ext cx="4987551" cy="4900269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185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188</TotalTime>
  <Words>247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Linear Regression Modeling King’s County Housing</vt:lpstr>
      <vt:lpstr>The Data </vt:lpstr>
      <vt:lpstr>PowerPoint Presentation</vt:lpstr>
      <vt:lpstr>Problem: Dealing with Location Data</vt:lpstr>
      <vt:lpstr>Solution: Spectral Clustering</vt:lpstr>
      <vt:lpstr>Problem: Dealing with time series data</vt:lpstr>
      <vt:lpstr>Solution: Binning</vt:lpstr>
      <vt:lpstr>The Model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Modeling King’s County Housing</dc:title>
  <dc:creator>Caputo, Rich</dc:creator>
  <cp:lastModifiedBy>Caputo, Rich</cp:lastModifiedBy>
  <cp:revision>10</cp:revision>
  <dcterms:created xsi:type="dcterms:W3CDTF">2019-02-05T16:17:33Z</dcterms:created>
  <dcterms:modified xsi:type="dcterms:W3CDTF">2019-02-05T19:26:07Z</dcterms:modified>
</cp:coreProperties>
</file>