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1" r:id="rId4"/>
    <p:sldId id="258" r:id="rId5"/>
    <p:sldId id="259" r:id="rId6"/>
    <p:sldId id="266" r:id="rId7"/>
    <p:sldId id="267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8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8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57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769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63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45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2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2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1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5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8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6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9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4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A735-115C-4C2B-85BD-443C639C3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89812"/>
            <a:ext cx="10481094" cy="1812757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Predicting if it Rains</a:t>
            </a:r>
            <a:br>
              <a:rPr lang="en-US" dirty="0"/>
            </a:br>
            <a:r>
              <a:rPr lang="en-US" sz="4000" dirty="0"/>
              <a:t>Australia</a:t>
            </a:r>
            <a:endParaRPr lang="en-US" dirty="0"/>
          </a:p>
        </p:txBody>
      </p:sp>
      <p:pic>
        <p:nvPicPr>
          <p:cNvPr id="1028" name="Picture 4" descr="Image result for australia rain">
            <a:extLst>
              <a:ext uri="{FF2B5EF4-FFF2-40B4-BE49-F238E27FC236}">
                <a16:creationId xmlns:a16="http://schemas.microsoft.com/office/drawing/2014/main" id="{859A7B6D-B4D5-4BAB-A89C-02579345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591" y="2502569"/>
            <a:ext cx="5901828" cy="409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7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E20-1BA2-4BEE-8C9D-096E7DDB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The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AF6D4-64E7-48D7-AF05-D6BED3E6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Target: </a:t>
            </a:r>
          </a:p>
          <a:p>
            <a:pPr lvl="1"/>
            <a:r>
              <a:rPr lang="en-US" sz="2200" dirty="0"/>
              <a:t>Rain Tomorrow (Yes vs. No)</a:t>
            </a:r>
          </a:p>
          <a:p>
            <a:r>
              <a:rPr lang="en-US" sz="2400" dirty="0"/>
              <a:t>Input Data</a:t>
            </a:r>
          </a:p>
          <a:p>
            <a:pPr lvl="1"/>
            <a:r>
              <a:rPr lang="en-US" sz="2200" dirty="0"/>
              <a:t>Temperature</a:t>
            </a:r>
          </a:p>
          <a:p>
            <a:pPr lvl="1"/>
            <a:r>
              <a:rPr lang="en-US" sz="2200" dirty="0"/>
              <a:t>Wind (speed, direction)</a:t>
            </a:r>
          </a:p>
          <a:p>
            <a:pPr lvl="1"/>
            <a:r>
              <a:rPr lang="en-US" sz="2200" dirty="0"/>
              <a:t>Clouds, Sun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Rain Today (Yes vs. No)</a:t>
            </a:r>
          </a:p>
        </p:txBody>
      </p:sp>
    </p:spTree>
    <p:extLst>
      <p:ext uri="{BB962C8B-B14F-4D97-AF65-F5344CB8AC3E}">
        <p14:creationId xmlns:p14="http://schemas.microsoft.com/office/powerpoint/2010/main" val="7708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853085-D82D-467C-8B3F-65DD768FF920}"/>
              </a:ext>
            </a:extLst>
          </p:cNvPr>
          <p:cNvSpPr/>
          <p:nvPr/>
        </p:nvSpPr>
        <p:spPr>
          <a:xfrm>
            <a:off x="162738" y="403596"/>
            <a:ext cx="2089387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CB9D7-BA23-4F66-8BF2-2DEAD4DCDF1E}"/>
              </a:ext>
            </a:extLst>
          </p:cNvPr>
          <p:cNvSpPr/>
          <p:nvPr/>
        </p:nvSpPr>
        <p:spPr>
          <a:xfrm>
            <a:off x="3389149" y="359453"/>
            <a:ext cx="2490951" cy="1368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Feature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C7A6DC-3578-42AD-94C5-A9765102459B}"/>
              </a:ext>
            </a:extLst>
          </p:cNvPr>
          <p:cNvSpPr/>
          <p:nvPr/>
        </p:nvSpPr>
        <p:spPr>
          <a:xfrm>
            <a:off x="3389148" y="2440503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Build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947927-30F3-4200-8C46-A416AC309A03}"/>
              </a:ext>
            </a:extLst>
          </p:cNvPr>
          <p:cNvSpPr/>
          <p:nvPr/>
        </p:nvSpPr>
        <p:spPr>
          <a:xfrm>
            <a:off x="3389148" y="4603531"/>
            <a:ext cx="2490951" cy="150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Test</a:t>
            </a:r>
          </a:p>
          <a:p>
            <a:pPr algn="ctr"/>
            <a:r>
              <a:rPr lang="en-US" sz="3600" b="1" dirty="0"/>
              <a:t>Model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B2CEAA8-B2B5-45F1-8FCB-7958323D39D3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5880099" y="3651295"/>
            <a:ext cx="2021579" cy="1705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855BAE-C469-4D52-9705-9C4E0A48AD02}"/>
              </a:ext>
            </a:extLst>
          </p:cNvPr>
          <p:cNvSpPr/>
          <p:nvPr/>
        </p:nvSpPr>
        <p:spPr>
          <a:xfrm>
            <a:off x="6465439" y="2736895"/>
            <a:ext cx="28724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D</a:t>
            </a:r>
            <a:r>
              <a:rPr lang="en-US" sz="3200" b="1" dirty="0"/>
              <a:t>eploy!</a:t>
            </a:r>
            <a:endParaRPr lang="en-US" sz="40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0BE612-9CC4-4292-9A78-061A2A514A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252125" y="1043676"/>
            <a:ext cx="11370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EAB015-2899-4D61-B301-F1B1C774890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634624" y="1727900"/>
            <a:ext cx="1" cy="71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F0BE69-66DC-4A13-95A8-B09B74D520E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634624" y="3947687"/>
            <a:ext cx="0" cy="65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5896F78-6345-4441-A137-C6FE78A8F66B}"/>
              </a:ext>
            </a:extLst>
          </p:cNvPr>
          <p:cNvSpPr/>
          <p:nvPr/>
        </p:nvSpPr>
        <p:spPr>
          <a:xfrm>
            <a:off x="6890888" y="5070190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Good Results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1ADCD9-9216-463E-9BA1-85ABDEFC6343}"/>
              </a:ext>
            </a:extLst>
          </p:cNvPr>
          <p:cNvSpPr/>
          <p:nvPr/>
        </p:nvSpPr>
        <p:spPr>
          <a:xfrm>
            <a:off x="486278" y="5054424"/>
            <a:ext cx="1956830" cy="605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Bad Results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EC7FEA6-F6D0-4C93-99A0-D4EF1121ED53}"/>
              </a:ext>
            </a:extLst>
          </p:cNvPr>
          <p:cNvCxnSpPr>
            <a:cxnSpLocks/>
            <a:stCxn id="10" idx="1"/>
            <a:endCxn id="67" idx="3"/>
          </p:cNvCxnSpPr>
          <p:nvPr/>
        </p:nvCxnSpPr>
        <p:spPr>
          <a:xfrm flipH="1" flipV="1">
            <a:off x="2443108" y="5357122"/>
            <a:ext cx="9460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3FD3F9-AF46-4517-9B4D-BC44742B9398}"/>
              </a:ext>
            </a:extLst>
          </p:cNvPr>
          <p:cNvCxnSpPr>
            <a:stCxn id="67" idx="0"/>
            <a:endCxn id="9" idx="1"/>
          </p:cNvCxnSpPr>
          <p:nvPr/>
        </p:nvCxnSpPr>
        <p:spPr>
          <a:xfrm rot="5400000" flipH="1" flipV="1">
            <a:off x="1496756" y="3162033"/>
            <a:ext cx="1860329" cy="19244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01B137C-AD4C-431F-9187-ED672954660A}"/>
              </a:ext>
            </a:extLst>
          </p:cNvPr>
          <p:cNvCxnSpPr/>
          <p:nvPr/>
        </p:nvCxnSpPr>
        <p:spPr>
          <a:xfrm flipV="1">
            <a:off x="1464693" y="1043676"/>
            <a:ext cx="2501911" cy="2150419"/>
          </a:xfrm>
          <a:prstGeom prst="bentConnector3">
            <a:avLst>
              <a:gd name="adj1" fmla="val 520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5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EDEB1-8182-4464-B11E-7104FC1F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Problem: </a:t>
            </a:r>
            <a:r>
              <a:rPr lang="en-US" dirty="0">
                <a:solidFill>
                  <a:schemeClr val="bg1"/>
                </a:solidFill>
              </a:rPr>
              <a:t>Imbalanced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414221-3E62-4540-B649-A67D5176D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23" y="2906824"/>
            <a:ext cx="4434274" cy="34401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Rains only 22% of the time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Predicting no rain everyday: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78% accurate!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F6D5D21-AAF0-4723-AF43-FB28B8036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925" y="1133472"/>
            <a:ext cx="58293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9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B917E-2630-4370-AB90-883CC8C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Solution: </a:t>
            </a:r>
            <a:r>
              <a:rPr lang="en-US" dirty="0" err="1">
                <a:solidFill>
                  <a:schemeClr val="bg1"/>
                </a:solidFill>
              </a:rPr>
              <a:t>Upsampling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EAAA3-8530-4A6A-9648-03FFBC2A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71" y="2662542"/>
            <a:ext cx="3973943" cy="344011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 realistic synthetic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Balance Target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C32D49-C0D4-412E-B9BF-832198AF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34" y="1133472"/>
            <a:ext cx="58293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89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4020-A42B-4E79-BB12-E2F583FA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Upsampling</a:t>
            </a:r>
            <a:r>
              <a:rPr lang="en-US" dirty="0"/>
              <a:t> – Pros vs.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F9AF-1E21-4537-B6BC-23C526858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Pros:</a:t>
            </a:r>
          </a:p>
          <a:p>
            <a:pPr lvl="1"/>
            <a:r>
              <a:rPr lang="en-US" sz="2200" dirty="0"/>
              <a:t>When it does rain, correct more often</a:t>
            </a:r>
          </a:p>
          <a:p>
            <a:pPr lvl="1"/>
            <a:r>
              <a:rPr lang="en-US" sz="2200" dirty="0"/>
              <a:t>Predict rain, actually Sun – Happy Surprise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/>
              <a:t>Cons:</a:t>
            </a:r>
          </a:p>
          <a:p>
            <a:pPr lvl="1"/>
            <a:r>
              <a:rPr lang="en-US" sz="2200" dirty="0"/>
              <a:t>Model predicts rain too often</a:t>
            </a:r>
          </a:p>
          <a:p>
            <a:pPr lvl="1"/>
            <a:r>
              <a:rPr lang="en-US" sz="2200" dirty="0"/>
              <a:t>Unrealistic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998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68F8BA-392A-4AFC-83DA-FA2F8A9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096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Solution: Build Two Models - Compare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196A88-7D7D-4AF0-81F0-82FD1FA6B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3"/>
          <a:stretch/>
        </p:blipFill>
        <p:spPr bwMode="auto">
          <a:xfrm>
            <a:off x="985969" y="609600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579D236-E785-4C91-AE02-D3790C8C5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9" b="3"/>
          <a:stretch/>
        </p:blipFill>
        <p:spPr bwMode="auto">
          <a:xfrm>
            <a:off x="5244286" y="608009"/>
            <a:ext cx="4029716" cy="36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08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Two Model Options: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Model 1 – Non-</a:t>
            </a:r>
            <a:r>
              <a:rPr lang="en-US" b="1" dirty="0" err="1"/>
              <a:t>Upsampled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Very Accurate</a:t>
            </a:r>
          </a:p>
          <a:p>
            <a:pPr lvl="2"/>
            <a:r>
              <a:rPr lang="en-US" dirty="0"/>
              <a:t>But, when it rains, only right half the time</a:t>
            </a:r>
          </a:p>
          <a:p>
            <a:pPr lvl="2"/>
            <a:r>
              <a:rPr lang="en-US" dirty="0"/>
              <a:t>Overall: </a:t>
            </a:r>
            <a:r>
              <a:rPr lang="en-US" b="1" dirty="0"/>
              <a:t>Realistic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Model 2 – </a:t>
            </a:r>
            <a:r>
              <a:rPr lang="en-US" b="1" dirty="0" err="1"/>
              <a:t>Upsampled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Not very accurate</a:t>
            </a:r>
          </a:p>
          <a:p>
            <a:pPr lvl="2"/>
            <a:r>
              <a:rPr lang="en-US" dirty="0"/>
              <a:t>But, when it rains, right 90% of the time</a:t>
            </a:r>
          </a:p>
          <a:p>
            <a:pPr lvl="2"/>
            <a:r>
              <a:rPr lang="en-US" dirty="0"/>
              <a:t>Overall: </a:t>
            </a:r>
            <a:r>
              <a:rPr lang="en-US" b="1" dirty="0"/>
              <a:t>Rain Focused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5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6C163-F609-47D6-9F13-9D548027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sz="28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6392-B92D-4057-8007-079CC240A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Model Choice:</a:t>
            </a:r>
          </a:p>
          <a:p>
            <a:pPr lvl="1"/>
            <a:r>
              <a:rPr lang="en-US" dirty="0"/>
              <a:t>Depends on Goals!</a:t>
            </a:r>
          </a:p>
          <a:p>
            <a:pPr lvl="1"/>
            <a:endParaRPr lang="en-US" dirty="0"/>
          </a:p>
          <a:p>
            <a:r>
              <a:rPr lang="en-US" dirty="0"/>
              <a:t>For Meteorology:</a:t>
            </a:r>
          </a:p>
          <a:p>
            <a:pPr lvl="1"/>
            <a:r>
              <a:rPr lang="en-US" dirty="0"/>
              <a:t>Choose </a:t>
            </a:r>
            <a:r>
              <a:rPr lang="en-US" b="1" dirty="0"/>
              <a:t>Realistic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Correct more on average</a:t>
            </a:r>
          </a:p>
          <a:p>
            <a:pPr lvl="1"/>
            <a:endParaRPr lang="en-US" dirty="0"/>
          </a:p>
          <a:p>
            <a:r>
              <a:rPr lang="en-US" dirty="0"/>
              <a:t>If we care more about Rain:</a:t>
            </a:r>
          </a:p>
          <a:p>
            <a:pPr lvl="1"/>
            <a:r>
              <a:rPr lang="en-US" dirty="0"/>
              <a:t>Choose </a:t>
            </a:r>
            <a:r>
              <a:rPr lang="en-US" b="1" dirty="0"/>
              <a:t>Rain Focused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Correct more when it rains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Predicting if it Rains Australia</vt:lpstr>
      <vt:lpstr>The Data </vt:lpstr>
      <vt:lpstr>PowerPoint Presentation</vt:lpstr>
      <vt:lpstr>Problem: Imbalanced Target</vt:lpstr>
      <vt:lpstr>Solution: Upsampling</vt:lpstr>
      <vt:lpstr>Upsampling – Pros vs. Cons</vt:lpstr>
      <vt:lpstr>Solution: Build Two Models - Compare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if it Rains Australia</dc:title>
  <dc:creator>Rich Caputo</dc:creator>
  <cp:lastModifiedBy>Rich Caputo</cp:lastModifiedBy>
  <cp:revision>5</cp:revision>
  <dcterms:created xsi:type="dcterms:W3CDTF">2019-04-18T15:29:37Z</dcterms:created>
  <dcterms:modified xsi:type="dcterms:W3CDTF">2019-04-18T16:19:53Z</dcterms:modified>
</cp:coreProperties>
</file>