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83" r:id="rId6"/>
    <p:sldId id="261" r:id="rId7"/>
    <p:sldId id="262" r:id="rId8"/>
    <p:sldId id="266" r:id="rId9"/>
    <p:sldId id="263" r:id="rId10"/>
    <p:sldId id="264" r:id="rId11"/>
    <p:sldId id="267" r:id="rId12"/>
    <p:sldId id="259" r:id="rId13"/>
    <p:sldId id="260" r:id="rId14"/>
    <p:sldId id="268" r:id="rId15"/>
    <p:sldId id="269" r:id="rId16"/>
    <p:sldId id="270" r:id="rId17"/>
    <p:sldId id="288" r:id="rId18"/>
    <p:sldId id="274" r:id="rId19"/>
    <p:sldId id="275" r:id="rId20"/>
    <p:sldId id="281" r:id="rId21"/>
    <p:sldId id="276" r:id="rId22"/>
    <p:sldId id="277" r:id="rId23"/>
    <p:sldId id="28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4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B050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1485900"/>
            <a:ext cx="10515600" cy="20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>
              <a:defRPr>
                <a:solidFill>
                  <a:srgbClr val="00B050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>
                <a:solidFill>
                  <a:srgbClr val="00B050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>
                <a:solidFill>
                  <a:srgbClr val="00B050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C1B4-9315-4AFA-8DCC-CC472399B9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7D9-B691-4F01-A9B9-E6E66D9D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House Price on Ames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Linear and Bayesian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1409" y="4980543"/>
            <a:ext cx="2945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Supervisor : </a:t>
            </a:r>
            <a:r>
              <a:rPr lang="en-US" sz="3200" dirty="0" err="1"/>
              <a:t>Anirban</a:t>
            </a:r>
            <a:r>
              <a:rPr lang="en-US" sz="3200" dirty="0"/>
              <a:t> </a:t>
            </a:r>
            <a:r>
              <a:rPr lang="en-US" sz="3200" dirty="0" err="1"/>
              <a:t>Basu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90946" y="5006920"/>
            <a:ext cx="502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Prepared By:-</a:t>
            </a:r>
          </a:p>
          <a:p>
            <a:r>
              <a:rPr lang="en-US" sz="3200" dirty="0"/>
              <a:t>Archit Vora (2015HT12480)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0924" y="1371599"/>
            <a:ext cx="10049608" cy="2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Indicating not lo use Lasso</a:t>
            </a:r>
          </a:p>
          <a:p>
            <a:r>
              <a:rPr lang="en-US" dirty="0"/>
              <a:t>Generally used when we have too many features say in the range of 1000</a:t>
            </a:r>
          </a:p>
          <a:p>
            <a:r>
              <a:rPr lang="en-US" dirty="0"/>
              <a:t>Accuracy - 0.19638</a:t>
            </a:r>
          </a:p>
          <a:p>
            <a:pPr lvl="1"/>
            <a:r>
              <a:rPr lang="en-US" dirty="0"/>
              <a:t>Non zero coefficients – 13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Tuning </a:t>
            </a:r>
          </a:p>
          <a:p>
            <a:pPr lvl="1"/>
            <a:r>
              <a:rPr lang="en-US" dirty="0"/>
              <a:t>Alpha =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1611"/>
            <a:ext cx="4888195" cy="32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  <a:p>
            <a:r>
              <a:rPr lang="en-US" dirty="0"/>
              <a:t>U reduced</a:t>
            </a:r>
          </a:p>
          <a:p>
            <a:r>
              <a:rPr lang="en-US" dirty="0"/>
              <a:t>First 100 component</a:t>
            </a:r>
          </a:p>
          <a:p>
            <a:pPr lvl="1"/>
            <a:r>
              <a:rPr lang="en-US" dirty="0"/>
              <a:t>Var explained = 0.9797</a:t>
            </a:r>
          </a:p>
          <a:p>
            <a:pPr lvl="1"/>
            <a:r>
              <a:rPr lang="en-US" dirty="0" err="1"/>
              <a:t>rmse</a:t>
            </a:r>
            <a:r>
              <a:rPr lang="en-US" dirty="0"/>
              <a:t> 0.14949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05" y="1864336"/>
            <a:ext cx="6205975" cy="431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12" y="5513876"/>
            <a:ext cx="36576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5" y="4994028"/>
            <a:ext cx="462915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749" y="4558324"/>
            <a:ext cx="30575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Baseline accuracy (average of training data)</a:t>
            </a:r>
          </a:p>
          <a:p>
            <a:pPr lvl="1"/>
            <a:r>
              <a:rPr lang="en-US" dirty="0"/>
              <a:t>0.399</a:t>
            </a:r>
          </a:p>
          <a:p>
            <a:r>
              <a:rPr lang="en-US" dirty="0"/>
              <a:t>Simple Least Square </a:t>
            </a:r>
          </a:p>
          <a:p>
            <a:pPr lvl="1"/>
            <a:r>
              <a:rPr lang="en-US" dirty="0"/>
              <a:t>LLS with Pseudo Inverse - </a:t>
            </a:r>
            <a:r>
              <a:rPr lang="en-US" dirty="0" err="1"/>
              <a:t>rmse</a:t>
            </a:r>
            <a:r>
              <a:rPr lang="en-US" dirty="0"/>
              <a:t> 0.16096</a:t>
            </a:r>
          </a:p>
          <a:p>
            <a:pPr lvl="1"/>
            <a:r>
              <a:rPr lang="en-US" dirty="0"/>
              <a:t>Gradient descent – step size 0.005 (Did not help), diverging </a:t>
            </a:r>
          </a:p>
          <a:p>
            <a:pPr lvl="1"/>
            <a:r>
              <a:rPr lang="en-US" dirty="0"/>
              <a:t>After Normalizing </a:t>
            </a:r>
          </a:p>
          <a:p>
            <a:pPr lvl="2"/>
            <a:r>
              <a:rPr lang="en-US" dirty="0" err="1"/>
              <a:t>Iter</a:t>
            </a:r>
            <a:r>
              <a:rPr lang="en-US" dirty="0"/>
              <a:t> 1,00,000 </a:t>
            </a:r>
            <a:r>
              <a:rPr lang="en-US" dirty="0" err="1"/>
              <a:t>rmse</a:t>
            </a:r>
            <a:r>
              <a:rPr lang="en-US" dirty="0"/>
              <a:t> 0.18964</a:t>
            </a:r>
          </a:p>
          <a:p>
            <a:pPr lvl="2"/>
            <a:r>
              <a:rPr lang="en-US" dirty="0" err="1"/>
              <a:t>Iter</a:t>
            </a:r>
            <a:r>
              <a:rPr lang="en-US" dirty="0"/>
              <a:t> 10, 000 </a:t>
            </a:r>
            <a:r>
              <a:rPr lang="en-US" dirty="0" err="1"/>
              <a:t>rmse</a:t>
            </a:r>
            <a:r>
              <a:rPr lang="en-US" dirty="0"/>
              <a:t> 0.38121</a:t>
            </a:r>
          </a:p>
          <a:p>
            <a:pPr lvl="2"/>
            <a:r>
              <a:rPr lang="en-US" dirty="0" err="1"/>
              <a:t>Iter</a:t>
            </a:r>
            <a:r>
              <a:rPr lang="en-US" dirty="0"/>
              <a:t> 5000 </a:t>
            </a:r>
            <a:r>
              <a:rPr lang="en-US" dirty="0" err="1"/>
              <a:t>rmse</a:t>
            </a:r>
            <a:r>
              <a:rPr lang="en-US" dirty="0"/>
              <a:t> 0.48566</a:t>
            </a:r>
          </a:p>
          <a:p>
            <a:r>
              <a:rPr lang="en-US" dirty="0"/>
              <a:t>PCR</a:t>
            </a:r>
          </a:p>
          <a:p>
            <a:pPr lvl="1"/>
            <a:r>
              <a:rPr lang="en-US" dirty="0"/>
              <a:t>100 component</a:t>
            </a:r>
          </a:p>
          <a:p>
            <a:pPr lvl="1"/>
            <a:r>
              <a:rPr lang="en-US" dirty="0" err="1"/>
              <a:t>Rmse</a:t>
            </a:r>
            <a:r>
              <a:rPr lang="en-US" dirty="0"/>
              <a:t> 0.14949</a:t>
            </a:r>
          </a:p>
          <a:p>
            <a:r>
              <a:rPr lang="en-US" dirty="0"/>
              <a:t>Ridge </a:t>
            </a:r>
          </a:p>
          <a:p>
            <a:pPr lvl="1"/>
            <a:r>
              <a:rPr lang="en-US" dirty="0"/>
              <a:t>Matrix  - alpha 15, </a:t>
            </a:r>
            <a:r>
              <a:rPr lang="en-US" dirty="0" err="1"/>
              <a:t>rmse</a:t>
            </a:r>
            <a:r>
              <a:rPr lang="en-US" dirty="0"/>
              <a:t> 0.1395</a:t>
            </a:r>
          </a:p>
          <a:p>
            <a:pPr lvl="1"/>
            <a:r>
              <a:rPr lang="en-US" dirty="0" err="1"/>
              <a:t>Svd</a:t>
            </a:r>
            <a:r>
              <a:rPr lang="en-US" dirty="0"/>
              <a:t> instead of finding inverse – 0.13927</a:t>
            </a:r>
          </a:p>
          <a:p>
            <a:pPr lvl="1"/>
            <a:r>
              <a:rPr lang="en-US" dirty="0"/>
              <a:t>Sag – 0.230815</a:t>
            </a:r>
          </a:p>
          <a:p>
            <a:r>
              <a:rPr lang="en-US" dirty="0"/>
              <a:t>Lasso</a:t>
            </a:r>
          </a:p>
          <a:p>
            <a:pPr lvl="1"/>
            <a:r>
              <a:rPr lang="en-US" dirty="0"/>
              <a:t>Alpha 1, </a:t>
            </a:r>
            <a:r>
              <a:rPr lang="en-US" dirty="0" err="1"/>
              <a:t>rmse</a:t>
            </a:r>
            <a:r>
              <a:rPr lang="en-US" dirty="0"/>
              <a:t> 0.19638, non zero 13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38654"/>
            <a:ext cx="10515600" cy="1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8732" y="3013410"/>
            <a:ext cx="5433229" cy="3001859"/>
          </a:xfrm>
          <a:prstGeom prst="rect">
            <a:avLst/>
          </a:prstGeom>
        </p:spPr>
      </p:pic>
      <p:pic>
        <p:nvPicPr>
          <p:cNvPr id="1034" name="Picture 10" descr="an-introduction-to-bayesian-statistics-6-638.jpg (638×479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8732" y="457914"/>
            <a:ext cx="2555747" cy="19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-introduction-to-bayesian-statistics-21-638.jpg (638×479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16212" y="458193"/>
            <a:ext cx="2555747" cy="19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Bayes Theorem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515" y="2121762"/>
            <a:ext cx="4911827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Role of prior</a:t>
            </a:r>
          </a:p>
          <a:p>
            <a:pPr lvl="1"/>
            <a:r>
              <a:rPr lang="en-US" sz="2000" dirty="0"/>
              <a:t>Expert Advise</a:t>
            </a:r>
          </a:p>
          <a:p>
            <a:r>
              <a:rPr lang="en-US" sz="2400" dirty="0"/>
              <a:t>What is fixed ?</a:t>
            </a:r>
          </a:p>
          <a:p>
            <a:pPr lvl="1"/>
            <a:r>
              <a:rPr lang="en-US" sz="2000" dirty="0"/>
              <a:t>Data</a:t>
            </a:r>
          </a:p>
          <a:p>
            <a:pPr lvl="1"/>
            <a:r>
              <a:rPr lang="en-US" sz="2000" dirty="0"/>
              <a:t>Parameter</a:t>
            </a:r>
          </a:p>
          <a:p>
            <a:r>
              <a:rPr lang="en-US" sz="2400" dirty="0"/>
              <a:t>Denominator as complex multiple integration over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515" y="1863969"/>
            <a:ext cx="4911827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Next state depends only on current steps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Hidden Markov models in speech recognition</a:t>
            </a:r>
          </a:p>
          <a:p>
            <a:pPr lvl="2"/>
            <a:r>
              <a:rPr lang="en-US" dirty="0"/>
              <a:t>Allows to draw independent samples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</a:t>
            </a:r>
          </a:p>
          <a:p>
            <a:pPr lvl="1"/>
            <a:r>
              <a:rPr lang="en-US" dirty="0"/>
              <a:t>Simulation when simple mathematical equation is simple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Uncertainty in market is random, predict sales</a:t>
            </a:r>
          </a:p>
          <a:p>
            <a:pPr lvl="2"/>
            <a:r>
              <a:rPr lang="en-US" dirty="0"/>
              <a:t>Solving complex Integration</a:t>
            </a:r>
          </a:p>
        </p:txBody>
      </p:sp>
    </p:spTree>
    <p:extLst>
      <p:ext uri="{BB962C8B-B14F-4D97-AF65-F5344CB8AC3E}">
        <p14:creationId xmlns:p14="http://schemas.microsoft.com/office/powerpoint/2010/main" val="352351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Steps – Metropolis Hasting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muProposal</a:t>
            </a:r>
            <a:r>
              <a:rPr lang="en-US" dirty="0"/>
              <a:t> = norm(</a:t>
            </a:r>
            <a:r>
              <a:rPr lang="en-US" dirty="0" err="1">
                <a:solidFill>
                  <a:srgbClr val="0070C0"/>
                </a:solidFill>
              </a:rPr>
              <a:t>muCurrent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).</a:t>
            </a:r>
            <a:r>
              <a:rPr lang="en-US" dirty="0" err="1"/>
              <a:t>rvs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likelihoodCurrent</a:t>
            </a:r>
            <a:r>
              <a:rPr lang="en-US" dirty="0"/>
              <a:t> = norm(</a:t>
            </a:r>
            <a:r>
              <a:rPr lang="en-US" dirty="0" err="1"/>
              <a:t>muCurrent</a:t>
            </a:r>
            <a:r>
              <a:rPr lang="en-US" dirty="0"/>
              <a:t>, 1).pdf(data).prod()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likelihoodProposal</a:t>
            </a:r>
            <a:r>
              <a:rPr lang="en-US" dirty="0"/>
              <a:t> = norm(</a:t>
            </a:r>
            <a:r>
              <a:rPr lang="en-US" dirty="0" err="1"/>
              <a:t>muProposal</a:t>
            </a:r>
            <a:r>
              <a:rPr lang="en-US" dirty="0"/>
              <a:t>, 1).pdf(data).prod()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priorCurrent</a:t>
            </a:r>
            <a:r>
              <a:rPr lang="en-US" dirty="0"/>
              <a:t> = norm(</a:t>
            </a:r>
            <a:r>
              <a:rPr lang="en-US" dirty="0" err="1"/>
              <a:t>muPriorMu</a:t>
            </a:r>
            <a:r>
              <a:rPr lang="en-US" dirty="0"/>
              <a:t>, </a:t>
            </a:r>
            <a:r>
              <a:rPr lang="en-US" dirty="0" err="1"/>
              <a:t>muPriorSd</a:t>
            </a:r>
            <a:r>
              <a:rPr lang="en-US" dirty="0"/>
              <a:t>).pdf(</a:t>
            </a:r>
            <a:r>
              <a:rPr lang="en-US" dirty="0" err="1"/>
              <a:t>muCurrent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priorProposal</a:t>
            </a:r>
            <a:r>
              <a:rPr lang="en-US" dirty="0"/>
              <a:t> = norm(</a:t>
            </a:r>
            <a:r>
              <a:rPr lang="en-US" dirty="0" err="1"/>
              <a:t>muPriorMu</a:t>
            </a:r>
            <a:r>
              <a:rPr lang="en-US" dirty="0"/>
              <a:t>, </a:t>
            </a:r>
            <a:r>
              <a:rPr lang="en-US" dirty="0" err="1"/>
              <a:t>muPriorSd</a:t>
            </a:r>
            <a:r>
              <a:rPr lang="en-US" dirty="0"/>
              <a:t>).pdf(</a:t>
            </a:r>
            <a:r>
              <a:rPr lang="en-US" dirty="0" err="1"/>
              <a:t>muProposal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probCurrent</a:t>
            </a:r>
            <a:r>
              <a:rPr lang="en-US" dirty="0"/>
              <a:t> = </a:t>
            </a:r>
            <a:r>
              <a:rPr lang="en-US" dirty="0" err="1"/>
              <a:t>likelihoodCurrent</a:t>
            </a:r>
            <a:r>
              <a:rPr lang="en-US" dirty="0"/>
              <a:t> * </a:t>
            </a:r>
            <a:r>
              <a:rPr lang="en-US" dirty="0" err="1"/>
              <a:t>priorCurrent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probProposal</a:t>
            </a:r>
            <a:r>
              <a:rPr lang="en-US" dirty="0"/>
              <a:t> = </a:t>
            </a:r>
            <a:r>
              <a:rPr lang="en-US" dirty="0" err="1"/>
              <a:t>likelihoodProposal</a:t>
            </a:r>
            <a:r>
              <a:rPr lang="en-US" dirty="0"/>
              <a:t> * </a:t>
            </a:r>
            <a:r>
              <a:rPr lang="en-US" dirty="0" err="1"/>
              <a:t>priorProposal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probAccept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probProposal</a:t>
            </a:r>
            <a:r>
              <a:rPr lang="en-US" dirty="0">
                <a:solidFill>
                  <a:srgbClr val="0070C0"/>
                </a:solidFill>
              </a:rPr>
              <a:t> / </a:t>
            </a:r>
            <a:r>
              <a:rPr lang="en-US" dirty="0" err="1">
                <a:solidFill>
                  <a:srgbClr val="0070C0"/>
                </a:solidFill>
              </a:rPr>
              <a:t>probCurrent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accept = </a:t>
            </a:r>
            <a:r>
              <a:rPr lang="en-US" dirty="0" err="1"/>
              <a:t>np.random.rand</a:t>
            </a:r>
            <a:r>
              <a:rPr lang="en-US" dirty="0"/>
              <a:t>() &lt; </a:t>
            </a:r>
            <a:r>
              <a:rPr lang="en-US" dirty="0" err="1"/>
              <a:t>probAccept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(accept == True) then </a:t>
            </a:r>
            <a:r>
              <a:rPr lang="en-US" dirty="0" err="1"/>
              <a:t>muCurrent</a:t>
            </a:r>
            <a:r>
              <a:rPr lang="en-US" dirty="0"/>
              <a:t> = </a:t>
            </a:r>
            <a:r>
              <a:rPr lang="en-US" dirty="0" err="1"/>
              <a:t>muProposal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38654"/>
            <a:ext cx="105156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88" y="2036640"/>
            <a:ext cx="5468993" cy="38542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503485"/>
            <a:ext cx="10515600" cy="19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93" y="1952037"/>
            <a:ext cx="5562600" cy="40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Pymc3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Describe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Simulate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You get the trace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60" y="1786114"/>
            <a:ext cx="5953640" cy="1092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210"/>
            <a:ext cx="5334000" cy="3105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629" y="3565892"/>
            <a:ext cx="4600575" cy="1924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00" y="1899166"/>
            <a:ext cx="2529647" cy="8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1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8" y="1970387"/>
            <a:ext cx="9189515" cy="4456789"/>
          </a:xfrm>
        </p:spPr>
      </p:pic>
      <p:sp>
        <p:nvSpPr>
          <p:cNvPr id="11" name="Rectangle 10"/>
          <p:cNvSpPr/>
          <p:nvPr/>
        </p:nvSpPr>
        <p:spPr>
          <a:xfrm>
            <a:off x="828675" y="1524000"/>
            <a:ext cx="10534650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 features</a:t>
            </a:r>
          </a:p>
          <a:p>
            <a:pPr lvl="1"/>
            <a:r>
              <a:rPr lang="en-US" dirty="0"/>
              <a:t>23 Nominal</a:t>
            </a:r>
          </a:p>
          <a:p>
            <a:pPr lvl="2"/>
            <a:r>
              <a:rPr lang="en-US" dirty="0"/>
              <a:t>Hair color : Black, Brown</a:t>
            </a:r>
          </a:p>
          <a:p>
            <a:pPr lvl="2"/>
            <a:r>
              <a:rPr lang="en-US" dirty="0"/>
              <a:t>Agriculture, Commercial, Ordinal</a:t>
            </a:r>
          </a:p>
          <a:p>
            <a:pPr lvl="1"/>
            <a:r>
              <a:rPr lang="en-US" dirty="0"/>
              <a:t>23 Ordinal</a:t>
            </a:r>
          </a:p>
          <a:p>
            <a:pPr lvl="2"/>
            <a:r>
              <a:rPr lang="en-US" dirty="0"/>
              <a:t>Service satisfaction </a:t>
            </a:r>
          </a:p>
          <a:p>
            <a:pPr lvl="3"/>
            <a:r>
              <a:rPr lang="en-US" dirty="0"/>
              <a:t>Unsatisfied, neutral, satisfied</a:t>
            </a:r>
          </a:p>
          <a:p>
            <a:pPr lvl="2"/>
            <a:r>
              <a:rPr lang="en-US" dirty="0"/>
              <a:t>Bad, Good, Excellent</a:t>
            </a:r>
          </a:p>
          <a:p>
            <a:pPr lvl="1"/>
            <a:r>
              <a:rPr lang="en-US" dirty="0"/>
              <a:t>14 Discrete</a:t>
            </a:r>
          </a:p>
          <a:p>
            <a:pPr lvl="1"/>
            <a:r>
              <a:rPr lang="en-US" dirty="0"/>
              <a:t>20 Continuous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Features</a:t>
            </a:r>
          </a:p>
          <a:p>
            <a:pPr lvl="1"/>
            <a:r>
              <a:rPr lang="en-US" dirty="0"/>
              <a:t>Nearby Area</a:t>
            </a:r>
          </a:p>
          <a:p>
            <a:pPr lvl="1"/>
            <a:r>
              <a:rPr lang="en-US" dirty="0"/>
              <a:t>No of bedrooms</a:t>
            </a:r>
          </a:p>
          <a:p>
            <a:pPr lvl="1"/>
            <a:r>
              <a:rPr lang="en-US" dirty="0"/>
              <a:t>Parking Facility</a:t>
            </a:r>
          </a:p>
          <a:p>
            <a:pPr lvl="1"/>
            <a:r>
              <a:rPr lang="en-US" dirty="0"/>
              <a:t>Kitchen Quality</a:t>
            </a:r>
          </a:p>
          <a:p>
            <a:pPr lvl="1"/>
            <a:r>
              <a:rPr lang="en-US" dirty="0"/>
              <a:t>Swimming Pool</a:t>
            </a:r>
          </a:p>
          <a:p>
            <a:pPr lvl="1"/>
            <a:r>
              <a:rPr lang="en-US" dirty="0"/>
              <a:t>No of Floors</a:t>
            </a:r>
          </a:p>
        </p:txBody>
      </p:sp>
    </p:spTree>
    <p:extLst>
      <p:ext uri="{BB962C8B-B14F-4D97-AF65-F5344CB8AC3E}">
        <p14:creationId xmlns:p14="http://schemas.microsoft.com/office/powerpoint/2010/main" val="74812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Predicting for new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Predict outcome for beta, alpha, sigma of each iteration</a:t>
            </a:r>
          </a:p>
          <a:p>
            <a:r>
              <a:rPr lang="en-US" dirty="0"/>
              <a:t>Draw random sample from given mu and sigma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8694"/>
            <a:ext cx="51816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9" y="4001294"/>
            <a:ext cx="6105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6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834" y="1585179"/>
            <a:ext cx="5936273" cy="3684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4062" y="1585179"/>
            <a:ext cx="10498015" cy="15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= 0.33020</a:t>
            </a: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1172"/>
            <a:ext cx="4850097" cy="24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 Prior of parameter to strictly closer to zero distribution</a:t>
            </a:r>
          </a:p>
          <a:p>
            <a:r>
              <a:rPr lang="en-US" dirty="0"/>
              <a:t>Laplace Distribution</a:t>
            </a:r>
          </a:p>
          <a:p>
            <a:r>
              <a:rPr lang="en-US" dirty="0"/>
              <a:t>Accuracy : 0.25288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57606"/>
            <a:ext cx="5558133" cy="448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8" y="3682085"/>
            <a:ext cx="468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Kaggle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Without Missing Data Script</a:t>
            </a:r>
          </a:p>
          <a:p>
            <a:pPr lvl="1"/>
            <a:r>
              <a:rPr lang="en-US" dirty="0"/>
              <a:t>Accuracy – 0.12727</a:t>
            </a:r>
          </a:p>
          <a:p>
            <a:pPr lvl="1"/>
            <a:r>
              <a:rPr lang="en-US" dirty="0"/>
              <a:t>Rank - 968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Missing Data Script</a:t>
            </a:r>
          </a:p>
          <a:p>
            <a:pPr lvl="1"/>
            <a:r>
              <a:rPr lang="en-US" dirty="0"/>
              <a:t>Accuracy – 0.12664</a:t>
            </a:r>
          </a:p>
          <a:p>
            <a:pPr lvl="1"/>
            <a:r>
              <a:rPr lang="en-US" dirty="0"/>
              <a:t>Rank - 932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11" y="3209191"/>
            <a:ext cx="5577461" cy="1792577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3231"/>
            <a:ext cx="5181600" cy="1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</a:t>
            </a:r>
            <a:r>
              <a:rPr lang="en-US" dirty="0" err="1"/>
              <a:t>Wilp</a:t>
            </a:r>
            <a:endParaRPr lang="en-US" dirty="0"/>
          </a:p>
          <a:p>
            <a:pPr lvl="1"/>
            <a:r>
              <a:rPr lang="en-US" dirty="0"/>
              <a:t>Two years of amazing learning</a:t>
            </a:r>
          </a:p>
          <a:p>
            <a:r>
              <a:rPr lang="en-US" dirty="0"/>
              <a:t>Adobe for work life balance</a:t>
            </a:r>
          </a:p>
          <a:p>
            <a:r>
              <a:rPr lang="en-US" dirty="0"/>
              <a:t>My mentor </a:t>
            </a:r>
            <a:r>
              <a:rPr lang="en-US" dirty="0" err="1"/>
              <a:t>Anirban</a:t>
            </a:r>
            <a:r>
              <a:rPr lang="en-US" dirty="0"/>
              <a:t> </a:t>
            </a:r>
            <a:r>
              <a:rPr lang="en-US" dirty="0" err="1"/>
              <a:t>Basu</a:t>
            </a:r>
            <a:endParaRPr lang="en-US" dirty="0"/>
          </a:p>
          <a:p>
            <a:pPr lvl="1"/>
            <a:r>
              <a:rPr lang="en-US" dirty="0"/>
              <a:t>Mathematics will carry along, subjective knowledge will not</a:t>
            </a:r>
          </a:p>
          <a:p>
            <a:r>
              <a:rPr lang="en-US" dirty="0"/>
              <a:t>Teachers, professors and seniors</a:t>
            </a:r>
          </a:p>
          <a:p>
            <a:pPr lvl="1"/>
            <a:r>
              <a:rPr lang="en-US" dirty="0"/>
              <a:t>I think I am luck enough</a:t>
            </a:r>
          </a:p>
          <a:p>
            <a:r>
              <a:rPr lang="en-US" dirty="0"/>
              <a:t>Parents and sisters</a:t>
            </a:r>
          </a:p>
          <a:p>
            <a:pPr lvl="1"/>
            <a:r>
              <a:rPr lang="en-US" dirty="0"/>
              <a:t>I think I am blessed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529862"/>
            <a:ext cx="10515600" cy="1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Suggestions !</a:t>
            </a:r>
          </a:p>
        </p:txBody>
      </p:sp>
      <p:pic>
        <p:nvPicPr>
          <p:cNvPr id="2054" name="Picture 6" descr="Image result for sugg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86" y="1825625"/>
            <a:ext cx="514082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questions yel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976438"/>
            <a:ext cx="5191125" cy="3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18444"/>
            <a:ext cx="10515600" cy="15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Up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04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Common</a:t>
            </a:r>
          </a:p>
          <a:p>
            <a:pPr lvl="1"/>
            <a:r>
              <a:rPr lang="en-US" dirty="0"/>
              <a:t>Encoding for Ordinal variables</a:t>
            </a:r>
          </a:p>
          <a:p>
            <a:pPr lvl="1"/>
            <a:r>
              <a:rPr lang="en-US" dirty="0"/>
              <a:t>Leveling for nominal variables	</a:t>
            </a:r>
          </a:p>
          <a:p>
            <a:r>
              <a:rPr lang="en-US" dirty="0"/>
              <a:t>Specific</a:t>
            </a:r>
          </a:p>
          <a:p>
            <a:pPr lvl="1"/>
            <a:r>
              <a:rPr lang="en-US" dirty="0"/>
              <a:t>Replace with most frequent value for discrete and nominal</a:t>
            </a:r>
          </a:p>
          <a:p>
            <a:pPr lvl="2"/>
            <a:r>
              <a:rPr lang="en-US" dirty="0"/>
              <a:t>When no of missing values are less</a:t>
            </a:r>
          </a:p>
          <a:p>
            <a:pPr lvl="2"/>
            <a:r>
              <a:rPr lang="en-US" dirty="0"/>
              <a:t>Mostly the case with our data</a:t>
            </a:r>
          </a:p>
          <a:p>
            <a:pPr lvl="1"/>
            <a:r>
              <a:rPr lang="en-US" dirty="0"/>
              <a:t>Sometimes null value implies feature is not available</a:t>
            </a:r>
          </a:p>
          <a:p>
            <a:pPr lvl="2"/>
            <a:r>
              <a:rPr lang="en-US" dirty="0"/>
              <a:t>Basement area null gets replaced with zero</a:t>
            </a:r>
          </a:p>
          <a:p>
            <a:pPr lvl="1"/>
            <a:r>
              <a:rPr lang="en-US" dirty="0"/>
              <a:t>Inferring from related variables</a:t>
            </a:r>
          </a:p>
          <a:p>
            <a:pPr lvl="2"/>
            <a:r>
              <a:rPr lang="en-US" dirty="0"/>
              <a:t>When garage year is null, we say house is without garage</a:t>
            </a:r>
          </a:p>
          <a:p>
            <a:pPr lvl="2"/>
            <a:r>
              <a:rPr lang="en-US" dirty="0"/>
              <a:t>Allows us to infer garage area, no of cars, garage condition</a:t>
            </a:r>
          </a:p>
          <a:p>
            <a:pPr lvl="1"/>
            <a:r>
              <a:rPr lang="en-US" dirty="0"/>
              <a:t>Linear Regression : Predict Lot Frontage from lot area (after sqrt)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Creating Levels blindly : 288 features, 0.157122 </a:t>
            </a:r>
            <a:r>
              <a:rPr lang="en-US" dirty="0" err="1"/>
              <a:t>rmse</a:t>
            </a:r>
            <a:endParaRPr lang="en-US" dirty="0"/>
          </a:p>
          <a:p>
            <a:pPr lvl="1"/>
            <a:r>
              <a:rPr lang="en-US" dirty="0"/>
              <a:t>After logically filling missing values : 263 features, 0.155965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03485"/>
            <a:ext cx="105156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Linear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 is Project matrix</a:t>
                </a:r>
              </a:p>
              <a:p>
                <a:r>
                  <a:rPr lang="en-US" sz="2400" dirty="0"/>
                  <a:t>Instead of solving for Y we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A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) is the matrix of interest</a:t>
                </a:r>
              </a:p>
              <a:p>
                <a:r>
                  <a:rPr lang="en-US" sz="2400" dirty="0"/>
                  <a:t>In our case it is not invertible</a:t>
                </a:r>
              </a:p>
              <a:p>
                <a:r>
                  <a:rPr lang="en-US" sz="2400" dirty="0"/>
                  <a:t>We find Pseudo inverse with SVD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  <a:blipFill>
                <a:blip r:embed="rId2"/>
                <a:stretch>
                  <a:fillRect l="-1601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48930" y="2083777"/>
            <a:ext cx="4944151" cy="18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0" y="894617"/>
            <a:ext cx="2667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LLS with pseudo inverse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6880" y="2429608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SVD is fast</a:t>
            </a:r>
          </a:p>
          <a:p>
            <a:pPr lvl="1"/>
            <a:r>
              <a:rPr lang="en-US" sz="2000" dirty="0"/>
              <a:t>U and V are orthogonal hence is transpose</a:t>
            </a:r>
          </a:p>
          <a:p>
            <a:pPr lvl="1"/>
            <a:r>
              <a:rPr lang="en-US" sz="2000" dirty="0"/>
              <a:t>D is diagonal, so inverse each of them</a:t>
            </a:r>
          </a:p>
          <a:p>
            <a:r>
              <a:rPr lang="en-US" sz="2400" dirty="0"/>
              <a:t>SVD allows pseudo inverse </a:t>
            </a:r>
          </a:p>
          <a:p>
            <a:pPr lvl="1"/>
            <a:r>
              <a:rPr lang="en-US" sz="2000" dirty="0"/>
              <a:t>Just inverse the non zero entries of D</a:t>
            </a:r>
          </a:p>
          <a:p>
            <a:r>
              <a:rPr lang="en-US" sz="2400" dirty="0"/>
              <a:t>Accuracy </a:t>
            </a:r>
          </a:p>
          <a:p>
            <a:pPr lvl="1"/>
            <a:r>
              <a:rPr lang="en-US" sz="2000" dirty="0"/>
              <a:t>0.16096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6880" y="1925515"/>
            <a:ext cx="6422848" cy="13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6" y="1311581"/>
            <a:ext cx="3086983" cy="39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Importance of Normalizing</a:t>
            </a:r>
          </a:p>
          <a:p>
            <a:r>
              <a:rPr lang="en-US" sz="2000" dirty="0"/>
              <a:t>Iterations (step size 0.05) </a:t>
            </a:r>
          </a:p>
          <a:p>
            <a:pPr lvl="1"/>
            <a:r>
              <a:rPr lang="en-US" sz="1600" dirty="0"/>
              <a:t>100 – </a:t>
            </a:r>
            <a:r>
              <a:rPr lang="en-US" sz="1600" dirty="0" err="1"/>
              <a:t>rmse</a:t>
            </a:r>
            <a:r>
              <a:rPr lang="en-US" sz="1600" dirty="0"/>
              <a:t> 1.93</a:t>
            </a:r>
          </a:p>
          <a:p>
            <a:pPr lvl="1"/>
            <a:r>
              <a:rPr lang="en-US" sz="1600" dirty="0"/>
              <a:t>5k – </a:t>
            </a:r>
            <a:r>
              <a:rPr lang="en-US" sz="1600" dirty="0" err="1"/>
              <a:t>rmse</a:t>
            </a:r>
            <a:r>
              <a:rPr lang="en-US" sz="1600" dirty="0"/>
              <a:t> 0.48566</a:t>
            </a:r>
          </a:p>
          <a:p>
            <a:pPr lvl="1"/>
            <a:r>
              <a:rPr lang="en-US" sz="1600" dirty="0"/>
              <a:t>10k – </a:t>
            </a:r>
            <a:r>
              <a:rPr lang="en-US" sz="1600" dirty="0" err="1"/>
              <a:t>rmse</a:t>
            </a:r>
            <a:r>
              <a:rPr lang="en-US" sz="1600" dirty="0"/>
              <a:t> 0.38121</a:t>
            </a:r>
          </a:p>
          <a:p>
            <a:pPr lvl="1"/>
            <a:r>
              <a:rPr lang="en-US" sz="1600" dirty="0"/>
              <a:t>100k – </a:t>
            </a:r>
            <a:r>
              <a:rPr lang="en-US" sz="1600" dirty="0" err="1"/>
              <a:t>rmse</a:t>
            </a:r>
            <a:r>
              <a:rPr lang="en-US" sz="1600" dirty="0"/>
              <a:t> 0.18964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6880" y="1925515"/>
            <a:ext cx="6422848" cy="17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7" y="757174"/>
            <a:ext cx="3509234" cy="2512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6" y="3542244"/>
            <a:ext cx="3235458" cy="22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Intuition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Lasso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Two parameters</a:t>
            </a:r>
          </a:p>
          <a:p>
            <a:pPr lvl="1"/>
            <a:r>
              <a:rPr lang="en-US" dirty="0"/>
              <a:t>Without shrinkage entire plane is available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0046"/>
            <a:ext cx="5181600" cy="281525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53" y="3659798"/>
            <a:ext cx="2438400" cy="87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253" y="2429120"/>
            <a:ext cx="2495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  <a:p>
            <a:pPr lvl="1"/>
            <a:r>
              <a:rPr lang="en-US" dirty="0"/>
              <a:t>Unique inverse Exists</a:t>
            </a:r>
          </a:p>
          <a:p>
            <a:pPr lvl="1"/>
            <a:r>
              <a:rPr lang="en-US" dirty="0"/>
              <a:t>Accuracy - 0.1395</a:t>
            </a:r>
          </a:p>
          <a:p>
            <a:r>
              <a:rPr lang="en-US" dirty="0"/>
              <a:t>Matrix SVD </a:t>
            </a:r>
          </a:p>
          <a:p>
            <a:pPr lvl="1"/>
            <a:r>
              <a:rPr lang="en-US" dirty="0"/>
              <a:t>Accuracy - 0.13927</a:t>
            </a:r>
          </a:p>
          <a:p>
            <a:r>
              <a:rPr lang="en-US" dirty="0"/>
              <a:t>SAG</a:t>
            </a:r>
          </a:p>
          <a:p>
            <a:pPr lvl="1"/>
            <a:r>
              <a:rPr lang="en-US" dirty="0"/>
              <a:t>Accuracy - 0.230815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Alpha = 15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70687"/>
            <a:ext cx="5446057" cy="38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649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Predicting House Price on Ames Dataset</vt:lpstr>
      <vt:lpstr>Data Description</vt:lpstr>
      <vt:lpstr>Filling Up Missing Values</vt:lpstr>
      <vt:lpstr>Linear Regression</vt:lpstr>
      <vt:lpstr>Linear Least Squares</vt:lpstr>
      <vt:lpstr>LLS with pseudo inverse </vt:lpstr>
      <vt:lpstr>Gradient Descent</vt:lpstr>
      <vt:lpstr>Shrinkage Intuition</vt:lpstr>
      <vt:lpstr>Ridge</vt:lpstr>
      <vt:lpstr>Lasso</vt:lpstr>
      <vt:lpstr>PCR</vt:lpstr>
      <vt:lpstr>Linear Regression - Summary</vt:lpstr>
      <vt:lpstr>Bayesian Regression</vt:lpstr>
      <vt:lpstr>Bayes Theorem</vt:lpstr>
      <vt:lpstr>Markov Chain Monte Carlo</vt:lpstr>
      <vt:lpstr>MCMC Steps – Metropolis Hasting</vt:lpstr>
      <vt:lpstr>Visualization</vt:lpstr>
      <vt:lpstr>Pymc3 style</vt:lpstr>
      <vt:lpstr>Trace</vt:lpstr>
      <vt:lpstr>Predicting for new sample</vt:lpstr>
      <vt:lpstr>Ridge </vt:lpstr>
      <vt:lpstr>Lasso</vt:lpstr>
      <vt:lpstr>Some Kaggle Results</vt:lpstr>
      <vt:lpstr>Thank you !</vt:lpstr>
      <vt:lpstr>Questions and Suggestions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 on Ames Dataset</dc:title>
  <dc:creator>Archit Shaileshbhai Vora</dc:creator>
  <cp:lastModifiedBy>Archit Shaileshbhai Vora</cp:lastModifiedBy>
  <cp:revision>65</cp:revision>
  <dcterms:created xsi:type="dcterms:W3CDTF">2017-03-27T09:27:39Z</dcterms:created>
  <dcterms:modified xsi:type="dcterms:W3CDTF">2017-04-16T11:35:21Z</dcterms:modified>
</cp:coreProperties>
</file>