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599" r:id="rId1"/>
  </p:sldMasterIdLst>
  <p:sldIdLst>
    <p:sldId id="257" r:id="rId2"/>
    <p:sldId id="314" r:id="rId3"/>
    <p:sldId id="321" r:id="rId4"/>
    <p:sldId id="324" r:id="rId5"/>
    <p:sldId id="325" r:id="rId6"/>
    <p:sldId id="315" r:id="rId7"/>
    <p:sldId id="319" r:id="rId8"/>
    <p:sldId id="322" r:id="rId9"/>
    <p:sldId id="323" r:id="rId10"/>
    <p:sldId id="327" r:id="rId11"/>
    <p:sldId id="328" r:id="rId12"/>
    <p:sldId id="329" r:id="rId13"/>
    <p:sldId id="330" r:id="rId14"/>
    <p:sldId id="331" r:id="rId15"/>
    <p:sldId id="333" r:id="rId16"/>
    <p:sldId id="334" r:id="rId17"/>
    <p:sldId id="336" r:id="rId18"/>
    <p:sldId id="337" r:id="rId19"/>
    <p:sldId id="338" r:id="rId20"/>
    <p:sldId id="339" r:id="rId21"/>
    <p:sldId id="332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6"/>
  </p:normalViewPr>
  <p:slideViewPr>
    <p:cSldViewPr snapToGrid="0" snapToObjects="1">
      <p:cViewPr varScale="1">
        <p:scale>
          <a:sx n="70" d="100"/>
          <a:sy n="70" d="100"/>
        </p:scale>
        <p:origin x="118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862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969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238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478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34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316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533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917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752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569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07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2537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4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0" r:id="rId1"/>
    <p:sldLayoutId id="2147484601" r:id="rId2"/>
    <p:sldLayoutId id="2147484602" r:id="rId3"/>
    <p:sldLayoutId id="2147484603" r:id="rId4"/>
    <p:sldLayoutId id="2147484604" r:id="rId5"/>
    <p:sldLayoutId id="2147484605" r:id="rId6"/>
    <p:sldLayoutId id="2147484606" r:id="rId7"/>
    <p:sldLayoutId id="2147484607" r:id="rId8"/>
    <p:sldLayoutId id="2147484608" r:id="rId9"/>
    <p:sldLayoutId id="2147484609" r:id="rId10"/>
    <p:sldLayoutId id="214748461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ronos.org/registry/OpenGL-Refpages/gl4/html/glTexImage2D.x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registry/OpenGL-Refpages/gl4/html/glVertexAttribPointer.xhtml" TargetMode="External"/><Relationship Id="rId2" Type="http://schemas.openxmlformats.org/officeDocument/2006/relationships/hyperlink" Target="https://www.khronos.org/registry/OpenGL-Refpages/gl4/html/glTexImage2D.x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hronos.org/registry/OpenGL-Refpages/gl4/html/glTexParameter.x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1371600" y="482600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Instructor: Hung-</a:t>
            </a:r>
            <a:r>
              <a:rPr lang="en-US" altLang="zh-TW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Kuo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Chu</a:t>
            </a:r>
          </a:p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Department of Computer Science</a:t>
            </a:r>
          </a:p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National 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Tsing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Hua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6612" y="196953"/>
            <a:ext cx="9070776" cy="1649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solidFill>
                  <a:srgbClr val="00B050"/>
                </a:solidFill>
              </a:rPr>
              <a:t>Introduction to Graphics Programming and its Applications</a:t>
            </a:r>
            <a:endParaRPr lang="zh-TW" altLang="en-US" sz="1800" dirty="0">
              <a:solidFill>
                <a:srgbClr val="FF0000"/>
              </a:solidFill>
              <a:ea typeface="標楷體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796788" y="6330692"/>
            <a:ext cx="1359668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tencil Std" pitchFamily="82" charset="0"/>
              </a:rPr>
              <a:t>CS4505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171343" y="1909137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繪圖程式設計與</a:t>
            </a:r>
            <a:r>
              <a:rPr lang="zh-TW" altLang="zh-TW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應用</a:t>
            </a:r>
            <a:endParaRPr lang="en-US" altLang="zh-TW" sz="4000" dirty="0">
              <a:solidFill>
                <a:schemeClr val="tx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612" y="3066474"/>
            <a:ext cx="907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rgbClr val="FF0000"/>
                </a:solidFill>
                <a:ea typeface="標楷體" pitchFamily="65" charset="-120"/>
              </a:rPr>
              <a:t>Quiz </a:t>
            </a:r>
            <a:r>
              <a:rPr lang="en-US" altLang="zh-TW" sz="4000" dirty="0">
                <a:solidFill>
                  <a:srgbClr val="FF0000"/>
                </a:solidFill>
                <a:ea typeface="標楷體" pitchFamily="65" charset="-120"/>
              </a:rPr>
              <a:t>3</a:t>
            </a:r>
            <a:r>
              <a:rPr lang="en-US" altLang="zh-TW" sz="4000" dirty="0" smtClean="0">
                <a:solidFill>
                  <a:srgbClr val="FF0000"/>
                </a:solidFill>
                <a:ea typeface="標楷體" pitchFamily="65" charset="-120"/>
              </a:rPr>
              <a:t> Buffer &amp; Texture</a:t>
            </a:r>
            <a:endParaRPr lang="zh-TW" altLang="en-US" dirty="0">
              <a:solidFill>
                <a:srgbClr val="FF0000"/>
              </a:solidFill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80182" y="3704331"/>
            <a:ext cx="419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Examination Time : 17:30~18:20 (50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mins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8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1371600" y="482600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Instructor: Hung-</a:t>
            </a:r>
            <a:r>
              <a:rPr lang="en-US" altLang="zh-TW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Kuo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Chu</a:t>
            </a:r>
          </a:p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Department of Computer Science</a:t>
            </a:r>
          </a:p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National 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Tsing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Hua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6612" y="196953"/>
            <a:ext cx="9070776" cy="1649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solidFill>
                  <a:srgbClr val="00B050"/>
                </a:solidFill>
              </a:rPr>
              <a:t>Introduction to Graphics Programming and its Applications</a:t>
            </a:r>
            <a:endParaRPr lang="zh-TW" altLang="en-US" sz="1800" dirty="0">
              <a:solidFill>
                <a:srgbClr val="FF0000"/>
              </a:solidFill>
              <a:ea typeface="標楷體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796788" y="6330692"/>
            <a:ext cx="1359668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tencil Std" pitchFamily="82" charset="0"/>
              </a:rPr>
              <a:t>CS4505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171343" y="1909137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繪圖程式設計與</a:t>
            </a:r>
            <a:r>
              <a:rPr lang="zh-TW" altLang="zh-TW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應用</a:t>
            </a:r>
            <a:endParaRPr lang="en-US" altLang="zh-TW" sz="4000" dirty="0">
              <a:solidFill>
                <a:schemeClr val="tx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612" y="3066474"/>
            <a:ext cx="907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rgbClr val="FF0000"/>
                </a:solidFill>
                <a:ea typeface="標楷體" pitchFamily="65" charset="-120"/>
              </a:rPr>
              <a:t>Quiz </a:t>
            </a:r>
            <a:r>
              <a:rPr lang="en-US" altLang="zh-TW" sz="4000" dirty="0">
                <a:solidFill>
                  <a:srgbClr val="FF0000"/>
                </a:solidFill>
                <a:ea typeface="標楷體" pitchFamily="65" charset="-120"/>
              </a:rPr>
              <a:t>3</a:t>
            </a:r>
            <a:r>
              <a:rPr lang="en-US" altLang="zh-TW" sz="4000" dirty="0" smtClean="0">
                <a:solidFill>
                  <a:srgbClr val="FF0000"/>
                </a:solidFill>
                <a:ea typeface="標楷體" pitchFamily="65" charset="-120"/>
              </a:rPr>
              <a:t> Buffer &amp; Texture</a:t>
            </a:r>
            <a:r>
              <a:rPr lang="zh-TW" altLang="en-US" sz="4000" dirty="0" smtClean="0">
                <a:solidFill>
                  <a:srgbClr val="FF0000"/>
                </a:solidFill>
                <a:ea typeface="標楷體" pitchFamily="65" charset="-120"/>
              </a:rPr>
              <a:t> </a:t>
            </a:r>
            <a:r>
              <a:rPr lang="en-US" altLang="zh-TW" sz="4000" dirty="0" smtClean="0">
                <a:solidFill>
                  <a:srgbClr val="FF0000"/>
                </a:solidFill>
                <a:ea typeface="標楷體" pitchFamily="65" charset="-120"/>
              </a:rPr>
              <a:t>Answer</a:t>
            </a:r>
            <a:endParaRPr lang="zh-TW" altLang="en-US" dirty="0">
              <a:solidFill>
                <a:srgbClr val="FF00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82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TODO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Generate a </a:t>
            </a:r>
            <a:r>
              <a:rPr lang="en-US" altLang="zh-TW" dirty="0" err="1" smtClean="0"/>
              <a:t>vao</a:t>
            </a:r>
            <a:r>
              <a:rPr lang="en-US" altLang="zh-TW" dirty="0" smtClean="0"/>
              <a:t> and bind it</a:t>
            </a:r>
          </a:p>
          <a:p>
            <a:r>
              <a:rPr lang="en-US" altLang="zh-TW" dirty="0" smtClean="0"/>
              <a:t>Enable Vertex Attribute array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80" y="3151054"/>
            <a:ext cx="4749839" cy="28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63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TODO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Generate a </a:t>
            </a:r>
            <a:r>
              <a:rPr lang="en-US" altLang="zh-TW" dirty="0" err="1" smtClean="0"/>
              <a:t>vbo</a:t>
            </a:r>
            <a:r>
              <a:rPr lang="en-US" altLang="zh-TW" dirty="0" smtClean="0"/>
              <a:t> and bind it</a:t>
            </a:r>
          </a:p>
          <a:p>
            <a:r>
              <a:rPr lang="en-US" altLang="zh-TW" dirty="0" smtClean="0"/>
              <a:t>Transfer the data to GPU</a:t>
            </a:r>
          </a:p>
          <a:p>
            <a:r>
              <a:rPr lang="en-US" altLang="zh-TW" dirty="0" smtClean="0"/>
              <a:t>Tell GPU how to recognize the data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3667009"/>
            <a:ext cx="79343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27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TODO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Generate a texture, then bind it and active it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Fill the texture with </a:t>
            </a:r>
            <a:r>
              <a:rPr lang="en-US" altLang="zh-TW" dirty="0" err="1" smtClean="0">
                <a:solidFill>
                  <a:srgbClr val="00B050"/>
                </a:solidFill>
              </a:rPr>
              <a:t>tex_data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Apply nearest filtering ( check p.3 comment 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73" y="3863181"/>
            <a:ext cx="7925854" cy="18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06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TODO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Tell GPU which sampler2D (in </a:t>
            </a:r>
            <a:r>
              <a:rPr lang="en-US" altLang="zh-TW" b="1" dirty="0" smtClean="0"/>
              <a:t>fragment </a:t>
            </a:r>
            <a:r>
              <a:rPr lang="en-US" altLang="zh-TW" b="1" dirty="0" err="1" smtClean="0"/>
              <a:t>shader</a:t>
            </a:r>
            <a:r>
              <a:rPr lang="en-US" altLang="zh-TW" dirty="0" smtClean="0"/>
              <a:t>) should being used now</a:t>
            </a:r>
          </a:p>
          <a:p>
            <a:r>
              <a:rPr lang="en-US" altLang="zh-TW" dirty="0" smtClean="0"/>
              <a:t>Send a draw command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31" y="3895493"/>
            <a:ext cx="7600137" cy="166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90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 : I can’t find the API, </a:t>
            </a:r>
            <a:r>
              <a:rPr lang="en-US" altLang="zh-TW" b="1" dirty="0" smtClean="0"/>
              <a:t>glTexImage2D</a:t>
            </a:r>
            <a:r>
              <a:rPr lang="en-US" altLang="zh-TW" dirty="0" smtClean="0"/>
              <a:t>, in course slides. I don’t know how to use it!!!</a:t>
            </a:r>
          </a:p>
          <a:p>
            <a:r>
              <a:rPr lang="en-US" altLang="zh-TW" dirty="0" smtClean="0"/>
              <a:t>A : First, you should check the </a:t>
            </a:r>
            <a:r>
              <a:rPr lang="en-US" altLang="zh-TW" dirty="0" smtClean="0">
                <a:hlinkClick r:id="rId2"/>
              </a:rPr>
              <a:t>API link</a:t>
            </a:r>
            <a:r>
              <a:rPr lang="en-US" altLang="zh-TW" dirty="0" smtClean="0"/>
              <a:t> in the pdf. I won’t go into detail here but I will provide a briefly comment in the next slides.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5385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glTexImage2D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glTexImage2D( </a:t>
            </a:r>
            <a:r>
              <a:rPr lang="en-US" altLang="zh-TW" b="1" dirty="0" smtClean="0">
                <a:solidFill>
                  <a:srgbClr val="FF0000"/>
                </a:solidFill>
              </a:rPr>
              <a:t>target</a:t>
            </a:r>
            <a:r>
              <a:rPr lang="en-US" altLang="zh-TW" b="1" dirty="0" smtClean="0"/>
              <a:t>, </a:t>
            </a:r>
            <a:r>
              <a:rPr lang="en-US" altLang="zh-TW" b="1" dirty="0" smtClean="0">
                <a:solidFill>
                  <a:srgbClr val="FFC000"/>
                </a:solidFill>
              </a:rPr>
              <a:t>level</a:t>
            </a:r>
            <a:r>
              <a:rPr lang="en-US" altLang="zh-TW" b="1" dirty="0" smtClean="0"/>
              <a:t>, </a:t>
            </a:r>
            <a:r>
              <a:rPr lang="en-US" altLang="zh-TW" b="1" dirty="0" err="1" smtClean="0">
                <a:solidFill>
                  <a:srgbClr val="92D050"/>
                </a:solidFill>
              </a:rPr>
              <a:t>internalFormat</a:t>
            </a:r>
            <a:r>
              <a:rPr lang="en-US" altLang="zh-TW" b="1" dirty="0" smtClean="0"/>
              <a:t>, width, height, border, format, type, data )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Target</a:t>
            </a:r>
            <a:r>
              <a:rPr lang="en-US" altLang="zh-TW" dirty="0" smtClean="0">
                <a:solidFill>
                  <a:srgbClr val="FF0000"/>
                </a:solidFill>
              </a:rPr>
              <a:t> : </a:t>
            </a:r>
            <a:r>
              <a:rPr lang="en-US" altLang="zh-TW" dirty="0" smtClean="0"/>
              <a:t>we use 2D texture here, so this parameter should be </a:t>
            </a:r>
            <a:r>
              <a:rPr lang="en-US" altLang="zh-TW" dirty="0" smtClean="0">
                <a:solidFill>
                  <a:srgbClr val="FF0000"/>
                </a:solidFill>
              </a:rPr>
              <a:t>GL_TEXTURE_2D</a:t>
            </a:r>
          </a:p>
          <a:p>
            <a:pPr lvl="1"/>
            <a:r>
              <a:rPr lang="en-US" altLang="zh-TW" b="1" dirty="0" smtClean="0">
                <a:solidFill>
                  <a:srgbClr val="FFC000"/>
                </a:solidFill>
              </a:rPr>
              <a:t>Level</a:t>
            </a:r>
            <a:r>
              <a:rPr lang="en-US" altLang="zh-TW" dirty="0" smtClean="0">
                <a:solidFill>
                  <a:srgbClr val="FFC000"/>
                </a:solidFill>
              </a:rPr>
              <a:t> : </a:t>
            </a:r>
            <a:r>
              <a:rPr lang="en-US" altLang="zh-TW" dirty="0" smtClean="0"/>
              <a:t>specify LOD ( level-of-detail ), we don’t need to generate </a:t>
            </a:r>
            <a:r>
              <a:rPr lang="en-US" altLang="zh-TW" dirty="0" err="1" smtClean="0"/>
              <a:t>mipmap</a:t>
            </a:r>
            <a:r>
              <a:rPr lang="en-US" altLang="zh-TW" dirty="0" smtClean="0"/>
              <a:t> here, so we use </a:t>
            </a:r>
            <a:r>
              <a:rPr lang="en-US" altLang="zh-TW" dirty="0" smtClean="0">
                <a:solidFill>
                  <a:srgbClr val="FFC000"/>
                </a:solidFill>
              </a:rPr>
              <a:t>0</a:t>
            </a:r>
          </a:p>
          <a:p>
            <a:pPr lvl="1"/>
            <a:r>
              <a:rPr lang="en-US" altLang="zh-TW" b="1" dirty="0" err="1" smtClean="0">
                <a:solidFill>
                  <a:srgbClr val="92D050"/>
                </a:solidFill>
              </a:rPr>
              <a:t>internalFormat</a:t>
            </a:r>
            <a:r>
              <a:rPr lang="en-US" altLang="zh-TW" dirty="0" smtClean="0">
                <a:solidFill>
                  <a:srgbClr val="92D050"/>
                </a:solidFill>
              </a:rPr>
              <a:t> : </a:t>
            </a:r>
            <a:r>
              <a:rPr lang="en-US" altLang="zh-TW" dirty="0" smtClean="0"/>
              <a:t>specify the number of color components in the texture, we use </a:t>
            </a:r>
            <a:r>
              <a:rPr lang="en-US" altLang="zh-TW" dirty="0" smtClean="0">
                <a:solidFill>
                  <a:srgbClr val="92D050"/>
                </a:solidFill>
              </a:rPr>
              <a:t>GL_RGB</a:t>
            </a:r>
            <a:r>
              <a:rPr lang="en-US" altLang="zh-TW" dirty="0" smtClean="0"/>
              <a:t> here</a:t>
            </a:r>
            <a:endParaRPr lang="zh-TW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36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glTexImage2D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b="1" dirty="0" smtClean="0"/>
              <a:t>glTexImage2D( </a:t>
            </a:r>
            <a:r>
              <a:rPr lang="en-US" altLang="zh-TW" b="1" dirty="0" smtClean="0">
                <a:solidFill>
                  <a:srgbClr val="FF0000"/>
                </a:solidFill>
              </a:rPr>
              <a:t>target</a:t>
            </a:r>
            <a:r>
              <a:rPr lang="en-US" altLang="zh-TW" b="1" dirty="0" smtClean="0"/>
              <a:t>, </a:t>
            </a:r>
            <a:r>
              <a:rPr lang="en-US" altLang="zh-TW" b="1" dirty="0" smtClean="0">
                <a:solidFill>
                  <a:srgbClr val="FFC000"/>
                </a:solidFill>
              </a:rPr>
              <a:t>level</a:t>
            </a:r>
            <a:r>
              <a:rPr lang="en-US" altLang="zh-TW" b="1" dirty="0" smtClean="0"/>
              <a:t>, </a:t>
            </a:r>
            <a:r>
              <a:rPr lang="en-US" altLang="zh-TW" b="1" dirty="0" err="1" smtClean="0">
                <a:solidFill>
                  <a:srgbClr val="92D050"/>
                </a:solidFill>
              </a:rPr>
              <a:t>internalFormat</a:t>
            </a:r>
            <a:r>
              <a:rPr lang="en-US" altLang="zh-TW" b="1" dirty="0" smtClean="0"/>
              <a:t>, </a:t>
            </a:r>
            <a:r>
              <a:rPr lang="en-US" altLang="zh-TW" b="1" dirty="0" smtClean="0">
                <a:solidFill>
                  <a:srgbClr val="00B050"/>
                </a:solidFill>
              </a:rPr>
              <a:t>width, height, border</a:t>
            </a:r>
            <a:r>
              <a:rPr lang="en-US" altLang="zh-TW" b="1" dirty="0" smtClean="0"/>
              <a:t>, </a:t>
            </a:r>
            <a:r>
              <a:rPr lang="en-US" altLang="zh-TW" b="1" dirty="0" smtClean="0">
                <a:solidFill>
                  <a:srgbClr val="00B0F0"/>
                </a:solidFill>
              </a:rPr>
              <a:t>format</a:t>
            </a:r>
            <a:r>
              <a:rPr lang="en-US" altLang="zh-TW" b="1" dirty="0" smtClean="0"/>
              <a:t>, </a:t>
            </a:r>
            <a:r>
              <a:rPr lang="en-US" altLang="zh-TW" b="1" dirty="0" smtClean="0">
                <a:solidFill>
                  <a:srgbClr val="0070C0"/>
                </a:solidFill>
              </a:rPr>
              <a:t>type</a:t>
            </a:r>
            <a:r>
              <a:rPr lang="en-US" altLang="zh-TW" b="1" dirty="0" smtClean="0"/>
              <a:t>, </a:t>
            </a:r>
            <a:r>
              <a:rPr lang="en-US" altLang="zh-TW" b="1" dirty="0" smtClean="0">
                <a:solidFill>
                  <a:srgbClr val="7030A0"/>
                </a:solidFill>
              </a:rPr>
              <a:t>data</a:t>
            </a:r>
            <a:r>
              <a:rPr lang="en-US" altLang="zh-TW" b="1" dirty="0" smtClean="0"/>
              <a:t> )</a:t>
            </a:r>
          </a:p>
          <a:p>
            <a:pPr lvl="1"/>
            <a:r>
              <a:rPr lang="en-US" altLang="zh-TW" b="1" dirty="0" smtClean="0">
                <a:solidFill>
                  <a:srgbClr val="00B050"/>
                </a:solidFill>
              </a:rPr>
              <a:t>(</a:t>
            </a:r>
            <a:r>
              <a:rPr lang="en-US" altLang="zh-TW" b="1" dirty="0" err="1" smtClean="0">
                <a:solidFill>
                  <a:srgbClr val="00B050"/>
                </a:solidFill>
              </a:rPr>
              <a:t>width,height</a:t>
            </a:r>
            <a:r>
              <a:rPr lang="en-US" altLang="zh-TW" b="1" dirty="0" smtClean="0">
                <a:solidFill>
                  <a:srgbClr val="00B050"/>
                </a:solidFill>
              </a:rPr>
              <a:t>) </a:t>
            </a:r>
            <a:r>
              <a:rPr lang="en-US" altLang="zh-TW" dirty="0" smtClean="0">
                <a:solidFill>
                  <a:srgbClr val="00B050"/>
                </a:solidFill>
              </a:rPr>
              <a:t>: </a:t>
            </a:r>
            <a:r>
              <a:rPr lang="en-US" altLang="zh-TW" dirty="0" smtClean="0"/>
              <a:t>We have already told u that (</a:t>
            </a:r>
            <a:r>
              <a:rPr lang="en-US" altLang="zh-TW" dirty="0" err="1" smtClean="0"/>
              <a:t>w,h</a:t>
            </a:r>
            <a:r>
              <a:rPr lang="en-US" altLang="zh-TW" dirty="0" smtClean="0"/>
              <a:t>) = </a:t>
            </a:r>
            <a:r>
              <a:rPr lang="en-US" altLang="zh-TW" dirty="0" smtClean="0">
                <a:solidFill>
                  <a:srgbClr val="00B050"/>
                </a:solidFill>
              </a:rPr>
              <a:t>(64,32) </a:t>
            </a:r>
            <a:r>
              <a:rPr lang="en-US" altLang="zh-TW" dirty="0" smtClean="0"/>
              <a:t>in page 8, so check it by yourself</a:t>
            </a:r>
          </a:p>
          <a:p>
            <a:pPr lvl="1"/>
            <a:r>
              <a:rPr lang="en-US" altLang="zh-TW" b="1" dirty="0" smtClean="0">
                <a:solidFill>
                  <a:srgbClr val="00B050"/>
                </a:solidFill>
              </a:rPr>
              <a:t>Border</a:t>
            </a:r>
            <a:r>
              <a:rPr lang="en-US" altLang="zh-TW" dirty="0" smtClean="0">
                <a:solidFill>
                  <a:srgbClr val="00B050"/>
                </a:solidFill>
              </a:rPr>
              <a:t> : </a:t>
            </a:r>
            <a:r>
              <a:rPr lang="en-US" altLang="zh-TW" dirty="0" smtClean="0"/>
              <a:t>this value must be 0</a:t>
            </a:r>
          </a:p>
          <a:p>
            <a:pPr lvl="1"/>
            <a:r>
              <a:rPr lang="en-US" altLang="zh-TW" b="1" dirty="0" smtClean="0">
                <a:solidFill>
                  <a:srgbClr val="00B0F0"/>
                </a:solidFill>
              </a:rPr>
              <a:t>Format</a:t>
            </a:r>
            <a:r>
              <a:rPr lang="en-US" altLang="zh-TW" dirty="0" smtClean="0"/>
              <a:t> : same as </a:t>
            </a:r>
            <a:r>
              <a:rPr lang="en-US" altLang="zh-TW" dirty="0" err="1" smtClean="0"/>
              <a:t>internalFormat</a:t>
            </a:r>
            <a:r>
              <a:rPr lang="en-US" altLang="zh-TW" dirty="0" smtClean="0"/>
              <a:t> in this case, we use </a:t>
            </a:r>
            <a:r>
              <a:rPr lang="en-US" altLang="zh-TW" dirty="0" smtClean="0">
                <a:solidFill>
                  <a:srgbClr val="00B0F0"/>
                </a:solidFill>
              </a:rPr>
              <a:t>GL_RGB</a:t>
            </a:r>
            <a:r>
              <a:rPr lang="en-US" altLang="zh-TW" dirty="0" smtClean="0"/>
              <a:t> here</a:t>
            </a:r>
          </a:p>
          <a:p>
            <a:pPr lvl="1"/>
            <a:r>
              <a:rPr lang="en-US" altLang="zh-TW" b="1" dirty="0" smtClean="0">
                <a:solidFill>
                  <a:srgbClr val="0070C0"/>
                </a:solidFill>
              </a:rPr>
              <a:t>Type</a:t>
            </a:r>
            <a:r>
              <a:rPr lang="en-US" altLang="zh-TW" dirty="0" smtClean="0"/>
              <a:t> : specifies the data type of the pixel data, after checking </a:t>
            </a:r>
            <a:r>
              <a:rPr lang="en-US" altLang="zh-TW" dirty="0" err="1" smtClean="0"/>
              <a:t>texture_data.h</a:t>
            </a:r>
            <a:r>
              <a:rPr lang="en-US" altLang="zh-TW" dirty="0" smtClean="0"/>
              <a:t> we found that the value ranges from </a:t>
            </a:r>
            <a:r>
              <a:rPr lang="en-US" altLang="zh-TW" dirty="0" smtClean="0">
                <a:solidFill>
                  <a:srgbClr val="0070C0"/>
                </a:solidFill>
              </a:rPr>
              <a:t>0~255 ( 8 bits = 1byte )</a:t>
            </a:r>
            <a:r>
              <a:rPr lang="en-US" altLang="zh-TW" dirty="0" smtClean="0"/>
              <a:t>, so we use </a:t>
            </a:r>
            <a:r>
              <a:rPr lang="en-US" altLang="zh-TW" dirty="0" smtClean="0">
                <a:solidFill>
                  <a:srgbClr val="0070C0"/>
                </a:solidFill>
              </a:rPr>
              <a:t>GL_UNSIGNED_BYTE</a:t>
            </a:r>
            <a:r>
              <a:rPr lang="en-US" altLang="zh-TW" dirty="0" smtClean="0"/>
              <a:t> here</a:t>
            </a:r>
          </a:p>
          <a:p>
            <a:pPr lvl="1"/>
            <a:r>
              <a:rPr lang="en-US" altLang="zh-TW" b="1" dirty="0" smtClean="0">
                <a:solidFill>
                  <a:srgbClr val="7030A0"/>
                </a:solidFill>
              </a:rPr>
              <a:t>Data</a:t>
            </a:r>
            <a:r>
              <a:rPr lang="en-US" altLang="zh-TW" dirty="0" smtClean="0"/>
              <a:t> : Just the pointer of data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34603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 : Why did I always draw the linear case?</a:t>
            </a:r>
          </a:p>
          <a:p>
            <a:r>
              <a:rPr lang="en-US" altLang="zh-TW" dirty="0" smtClean="0"/>
              <a:t>A : You may forgot to apply nearest filter</a:t>
            </a:r>
          </a:p>
          <a:p>
            <a:r>
              <a:rPr lang="en-US" altLang="zh-TW" dirty="0" smtClean="0"/>
              <a:t>Q : Why did I always draw the model filled with black pixels?</a:t>
            </a:r>
          </a:p>
          <a:p>
            <a:r>
              <a:rPr lang="en-US" altLang="zh-TW" dirty="0" smtClean="0"/>
              <a:t>A : Your glTexImage2D parameter may wrong, or you might forgot to tell GPU which sampler2D to use now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0328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" y="1600200"/>
            <a:ext cx="883310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Q : What is the difference between </a:t>
            </a:r>
            <a:r>
              <a:rPr lang="en-US" altLang="zh-TW" b="1" dirty="0" smtClean="0"/>
              <a:t>glTexImage2D, glTexSubImage2D, glTexStorage2D?</a:t>
            </a:r>
          </a:p>
          <a:p>
            <a:r>
              <a:rPr lang="en-US" altLang="zh-TW" dirty="0" smtClean="0"/>
              <a:t>A :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glTexImage2D</a:t>
            </a:r>
            <a:r>
              <a:rPr lang="en-US" altLang="zh-TW" dirty="0" smtClean="0"/>
              <a:t> : Able to assign blocks for texture and initialize the data (will create lots of data structure), better flexibility but with slowest speed</a:t>
            </a:r>
          </a:p>
          <a:p>
            <a:pPr lvl="1"/>
            <a:r>
              <a:rPr lang="en-US" altLang="zh-TW" b="1" dirty="0" smtClean="0"/>
              <a:t>glTexSubImage2D</a:t>
            </a:r>
            <a:r>
              <a:rPr lang="en-US" altLang="zh-TW" dirty="0" smtClean="0"/>
              <a:t> : Suit for updating static texture data, but some of the parameters are not allowed to be changed ( size, pixel, format )</a:t>
            </a:r>
          </a:p>
          <a:p>
            <a:pPr lvl="1"/>
            <a:r>
              <a:rPr lang="en-US" altLang="zh-TW" b="1" dirty="0" smtClean="0"/>
              <a:t>glTexStorage2D</a:t>
            </a:r>
            <a:r>
              <a:rPr lang="en-US" altLang="zh-TW" dirty="0" smtClean="0"/>
              <a:t> : Can only assign a block of memory for texture storage, very efficient to use with framebuffer.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6859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Transfer data to GPU and draw a </a:t>
            </a:r>
            <a:r>
              <a:rPr lang="en-US" altLang="zh-TW" b="1" i="1" dirty="0" smtClean="0"/>
              <a:t>textured model</a:t>
            </a:r>
          </a:p>
          <a:p>
            <a:r>
              <a:rPr lang="en-US" altLang="zh-TW" dirty="0" smtClean="0"/>
              <a:t>Apply </a:t>
            </a:r>
            <a:r>
              <a:rPr lang="en-US" altLang="zh-TW" b="1" i="1" dirty="0" smtClean="0"/>
              <a:t>nearest filtering</a:t>
            </a:r>
            <a:r>
              <a:rPr lang="en-US" altLang="zh-TW" dirty="0" smtClean="0"/>
              <a:t> on texture</a:t>
            </a:r>
          </a:p>
          <a:p>
            <a:r>
              <a:rPr lang="en-US" altLang="zh-TW" dirty="0" smtClean="0"/>
              <a:t>Your output must be </a:t>
            </a:r>
            <a:r>
              <a:rPr lang="en-US" altLang="zh-TW" b="1" i="1" dirty="0" smtClean="0"/>
              <a:t>100% identical </a:t>
            </a:r>
            <a:r>
              <a:rPr lang="en-US" altLang="zh-TW" dirty="0" smtClean="0"/>
              <a:t>to TA’s</a:t>
            </a:r>
          </a:p>
          <a:p>
            <a:r>
              <a:rPr lang="en-US" altLang="zh-TW" dirty="0" smtClean="0"/>
              <a:t>Vertex data in </a:t>
            </a:r>
            <a:r>
              <a:rPr lang="en-US" altLang="zh-TW" b="1" i="1" dirty="0" err="1" smtClean="0"/>
              <a:t>mesh_data.h</a:t>
            </a:r>
            <a:r>
              <a:rPr lang="en-US" altLang="zh-TW" b="1" i="1" dirty="0" smtClean="0"/>
              <a:t> </a:t>
            </a:r>
            <a:r>
              <a:rPr lang="en-US" altLang="zh-TW" dirty="0" smtClean="0"/>
              <a:t>and corresponding texture data in </a:t>
            </a:r>
            <a:r>
              <a:rPr lang="en-US" altLang="zh-TW" b="1" i="1" dirty="0" err="1" smtClean="0"/>
              <a:t>texture_data.h</a:t>
            </a:r>
            <a:r>
              <a:rPr lang="en-US" altLang="zh-TW" b="1" i="1" dirty="0" smtClean="0"/>
              <a:t> </a:t>
            </a:r>
            <a:r>
              <a:rPr lang="en-US" altLang="zh-TW" dirty="0" smtClean="0"/>
              <a:t>files! ( already included in quiz framework )</a:t>
            </a:r>
          </a:p>
        </p:txBody>
      </p:sp>
    </p:spTree>
    <p:extLst>
      <p:ext uri="{BB962C8B-B14F-4D97-AF65-F5344CB8AC3E}">
        <p14:creationId xmlns:p14="http://schemas.microsoft.com/office/powerpoint/2010/main" val="1526230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132336"/>
              </p:ext>
            </p:extLst>
          </p:nvPr>
        </p:nvGraphicFramePr>
        <p:xfrm>
          <a:off x="457200" y="160020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64834846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6093345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2658647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93077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glTexImage2D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glTexSubImage2D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glTexStorage2D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0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Assign</a:t>
                      </a:r>
                      <a:r>
                        <a:rPr lang="en-US" altLang="zh-TW" baseline="0" dirty="0" smtClean="0"/>
                        <a:t> blocks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44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Initialize</a:t>
                      </a:r>
                      <a:r>
                        <a:rPr lang="en-US" altLang="zh-TW" baseline="0" dirty="0" smtClean="0"/>
                        <a:t>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79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Update</a:t>
                      </a:r>
                      <a:r>
                        <a:rPr lang="en-US" altLang="zh-TW" baseline="0" dirty="0" smtClean="0"/>
                        <a:t>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8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mutable 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7288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57200" y="4050792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If you want to draw a static texture : Use </a:t>
            </a:r>
            <a:r>
              <a:rPr lang="en-US" altLang="zh-TW" sz="2600" b="1" dirty="0" smtClean="0"/>
              <a:t>glTexStorage2D + glTexImage2D</a:t>
            </a:r>
          </a:p>
          <a:p>
            <a:r>
              <a:rPr lang="en-US" altLang="zh-TW" sz="2600" dirty="0" smtClean="0"/>
              <a:t>If you want to draw a dynamic texture : Use</a:t>
            </a:r>
            <a:r>
              <a:rPr lang="en-US" altLang="zh-TW" sz="2600" b="1" dirty="0" smtClean="0"/>
              <a:t> glTexImage2D</a:t>
            </a:r>
            <a:endParaRPr lang="zh-TW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04275843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Reminds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you still don’t know about how to use </a:t>
            </a:r>
            <a:r>
              <a:rPr lang="en-US" altLang="zh-TW" b="1" dirty="0" err="1" smtClean="0"/>
              <a:t>glVertexAttribPointer</a:t>
            </a:r>
            <a:r>
              <a:rPr lang="en-US" altLang="zh-TW" dirty="0" smtClean="0"/>
              <a:t>, we suggest you go back to check the answer of </a:t>
            </a:r>
            <a:r>
              <a:rPr lang="en-US" altLang="zh-TW" b="1" dirty="0" smtClean="0"/>
              <a:t>Quiz 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742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GL_TEXTURE_MAG_FILTER &amp; GL_TEXTURE_MIN_FILTER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3" y="2329108"/>
            <a:ext cx="3599416" cy="379705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51094" y="3788230"/>
            <a:ext cx="3135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WRONG ANSWER</a:t>
            </a:r>
            <a:endParaRPr lang="zh-TW" altLang="en-US" sz="3200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630" y="2329108"/>
            <a:ext cx="3694569" cy="387313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914346" y="3780546"/>
            <a:ext cx="3491853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ACCEPTED ANSWER</a:t>
            </a:r>
            <a:endParaRPr lang="zh-TW" altLang="en-US" sz="3200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884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You only need to modify </a:t>
            </a:r>
            <a:r>
              <a:rPr lang="en-US" altLang="zh-TW" b="1" dirty="0" smtClean="0"/>
              <a:t>main.cpp</a:t>
            </a:r>
          </a:p>
          <a:p>
            <a:r>
              <a:rPr lang="en-US" altLang="zh-TW" dirty="0" smtClean="0"/>
              <a:t>Search “</a:t>
            </a:r>
            <a:r>
              <a:rPr lang="en-US" altLang="zh-TW" b="1" dirty="0" smtClean="0"/>
              <a:t>TODO</a:t>
            </a:r>
            <a:r>
              <a:rPr lang="en-US" altLang="zh-TW" dirty="0" smtClean="0"/>
              <a:t>” to find the section you need to code</a:t>
            </a:r>
          </a:p>
          <a:p>
            <a:r>
              <a:rPr lang="en-US" altLang="zh-TW" dirty="0" smtClean="0"/>
              <a:t>Check both </a:t>
            </a:r>
            <a:r>
              <a:rPr lang="en-US" altLang="zh-TW" b="1" dirty="0" smtClean="0"/>
              <a:t>vertex</a:t>
            </a:r>
            <a:r>
              <a:rPr lang="en-US" altLang="zh-TW" dirty="0" smtClean="0"/>
              <a:t> and </a:t>
            </a:r>
            <a:r>
              <a:rPr lang="en-US" altLang="zh-TW" b="1" dirty="0" smtClean="0"/>
              <a:t>fragment </a:t>
            </a:r>
            <a:r>
              <a:rPr lang="en-US" altLang="zh-TW" b="1" dirty="0" err="1" smtClean="0"/>
              <a:t>shader</a:t>
            </a:r>
            <a:r>
              <a:rPr lang="en-US" altLang="zh-TW" dirty="0"/>
              <a:t> </a:t>
            </a:r>
            <a:r>
              <a:rPr lang="en-US" altLang="zh-TW" dirty="0" smtClean="0"/>
              <a:t>may help you to find the solution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4590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Key API Links:</a:t>
            </a:r>
          </a:p>
          <a:p>
            <a:pPr lvl="1"/>
            <a:r>
              <a:rPr lang="en-US" altLang="zh-TW" dirty="0" smtClean="0">
                <a:hlinkClick r:id="rId2"/>
              </a:rPr>
              <a:t>glTexImage2D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glVertexAttribPointer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4"/>
              </a:rPr>
              <a:t>glTexParameteri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3894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Step by step: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Generate (</a:t>
            </a:r>
            <a:r>
              <a:rPr lang="en-US" altLang="zh-TW" b="1" dirty="0" err="1" smtClean="0"/>
              <a:t>glGenBuffers</a:t>
            </a:r>
            <a:r>
              <a:rPr lang="en-US" altLang="zh-TW" dirty="0" smtClean="0"/>
              <a:t>), bind (</a:t>
            </a:r>
            <a:r>
              <a:rPr lang="en-US" altLang="zh-TW" b="1" dirty="0" err="1" smtClean="0"/>
              <a:t>glBindBuffer</a:t>
            </a:r>
            <a:r>
              <a:rPr lang="en-US" altLang="zh-TW" dirty="0" smtClean="0"/>
              <a:t>) and fill the buffer with data (</a:t>
            </a:r>
            <a:r>
              <a:rPr lang="en-US" altLang="zh-TW" b="1" dirty="0" err="1" smtClean="0"/>
              <a:t>glBufferData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Assign buffer to vertex attribute (</a:t>
            </a:r>
            <a:r>
              <a:rPr lang="en-US" altLang="zh-TW" b="1" dirty="0" err="1" smtClean="0"/>
              <a:t>glVertexAttribPointer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Enable vertex attribute array (</a:t>
            </a:r>
            <a:r>
              <a:rPr lang="en-US" altLang="zh-TW" b="1" dirty="0" err="1" smtClean="0"/>
              <a:t>glEnableVertexAttribArray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Generate (</a:t>
            </a:r>
            <a:r>
              <a:rPr lang="en-US" altLang="zh-TW" b="1" dirty="0" err="1" smtClean="0"/>
              <a:t>glGenTextures</a:t>
            </a:r>
            <a:r>
              <a:rPr lang="en-US" altLang="zh-TW" dirty="0" smtClean="0"/>
              <a:t>), bind (</a:t>
            </a:r>
            <a:r>
              <a:rPr lang="en-US" altLang="zh-TW" b="1" dirty="0" err="1" smtClean="0"/>
              <a:t>glBindTexture</a:t>
            </a:r>
            <a:r>
              <a:rPr lang="en-US" altLang="zh-TW" dirty="0" smtClean="0"/>
              <a:t>), fill (</a:t>
            </a:r>
            <a:r>
              <a:rPr lang="en-US" altLang="zh-TW" b="1" dirty="0" smtClean="0"/>
              <a:t>glTexImage2D</a:t>
            </a:r>
            <a:r>
              <a:rPr lang="en-US" altLang="zh-TW" dirty="0" smtClean="0"/>
              <a:t>), and apply nearest filtering (</a:t>
            </a:r>
            <a:r>
              <a:rPr lang="en-US" altLang="zh-TW" b="1" dirty="0" err="1" smtClean="0"/>
              <a:t>glTexParameteri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Pass the </a:t>
            </a:r>
            <a:r>
              <a:rPr lang="en-US" altLang="zh-TW" dirty="0" err="1" smtClean="0"/>
              <a:t>mvp</a:t>
            </a:r>
            <a:r>
              <a:rPr lang="en-US" altLang="zh-TW" dirty="0" smtClean="0"/>
              <a:t> matrix and the texture to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 uniform (</a:t>
            </a:r>
            <a:r>
              <a:rPr lang="en-US" altLang="zh-TW" b="1" dirty="0" err="1" smtClean="0"/>
              <a:t>glGetUniformLocation</a:t>
            </a:r>
            <a:r>
              <a:rPr lang="en-US" altLang="zh-TW" dirty="0" smtClean="0"/>
              <a:t>, </a:t>
            </a:r>
            <a:r>
              <a:rPr lang="en-US" altLang="zh-TW" b="1" dirty="0" err="1" smtClean="0"/>
              <a:t>glUniform</a:t>
            </a:r>
            <a:r>
              <a:rPr lang="en-US" altLang="zh-TW" b="1" dirty="0" smtClean="0"/>
              <a:t>*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Issue draw call (</a:t>
            </a:r>
            <a:r>
              <a:rPr lang="en-US" altLang="zh-TW" b="1" dirty="0" err="1" smtClean="0"/>
              <a:t>glDrawArrays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6739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 err="1" smtClean="0"/>
              <a:t>mesh_data.h</a:t>
            </a:r>
            <a:r>
              <a:rPr lang="en-US" altLang="zh-TW" dirty="0" smtClean="0"/>
              <a:t> format:</a:t>
            </a:r>
          </a:p>
          <a:p>
            <a:r>
              <a:rPr lang="en-US" altLang="zh-TW" b="1" dirty="0" smtClean="0"/>
              <a:t>1200</a:t>
            </a:r>
            <a:r>
              <a:rPr lang="en-US" altLang="zh-TW" dirty="0" smtClean="0"/>
              <a:t> floating point numbers, representing </a:t>
            </a:r>
            <a:r>
              <a:rPr lang="en-US" altLang="zh-TW" b="1" dirty="0" smtClean="0"/>
              <a:t>80</a:t>
            </a:r>
            <a:r>
              <a:rPr lang="en-US" altLang="zh-TW" dirty="0" smtClean="0"/>
              <a:t> triangles</a:t>
            </a:r>
          </a:p>
          <a:p>
            <a:r>
              <a:rPr lang="en-US" altLang="zh-TW" dirty="0" smtClean="0"/>
              <a:t>Vertex positions(vec3) and texture coordinate values(vec2) are </a:t>
            </a:r>
            <a:r>
              <a:rPr lang="en-US" altLang="zh-TW" b="1" i="1" dirty="0" smtClean="0"/>
              <a:t>interleaved</a:t>
            </a:r>
          </a:p>
          <a:p>
            <a:r>
              <a:rPr lang="en-US" altLang="zh-TW" b="1" i="1" dirty="0" smtClean="0"/>
              <a:t>Open the file and see for yourself!</a:t>
            </a:r>
          </a:p>
        </p:txBody>
      </p:sp>
      <p:sp>
        <p:nvSpPr>
          <p:cNvPr id="4" name="矩形 3"/>
          <p:cNvSpPr/>
          <p:nvPr/>
        </p:nvSpPr>
        <p:spPr>
          <a:xfrm>
            <a:off x="1754776" y="5192011"/>
            <a:ext cx="5625738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87582" y="5609388"/>
            <a:ext cx="1663337" cy="470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825931" y="5781541"/>
            <a:ext cx="613954" cy="22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029097" y="5785896"/>
            <a:ext cx="613954" cy="22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733799" y="5609388"/>
            <a:ext cx="1663337" cy="470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672148" y="5781541"/>
            <a:ext cx="613954" cy="22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875314" y="5785896"/>
            <a:ext cx="613954" cy="22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540827" y="5609388"/>
            <a:ext cx="1663337" cy="470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479176" y="5781541"/>
            <a:ext cx="613954" cy="22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682342" y="5785896"/>
            <a:ext cx="613954" cy="22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4109309" y="5185152"/>
            <a:ext cx="92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Triangle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336074" y="5408780"/>
            <a:ext cx="7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Vertex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70281" y="5424722"/>
            <a:ext cx="7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Vertex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989319" y="5424722"/>
            <a:ext cx="7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Vertex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984305" y="5768717"/>
            <a:ext cx="688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Position</a:t>
            </a:r>
            <a:endParaRPr lang="zh-TW" altLang="en-US" sz="12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833911" y="5773861"/>
            <a:ext cx="688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Position</a:t>
            </a:r>
            <a:endParaRPr lang="zh-TW" altLang="en-US" sz="12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637550" y="5772593"/>
            <a:ext cx="688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Position</a:t>
            </a:r>
            <a:endParaRPr lang="zh-TW" altLang="en-US" sz="1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779304" y="5753587"/>
            <a:ext cx="74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Texcoord</a:t>
            </a:r>
            <a:endParaRPr lang="zh-TW" altLang="en-US" sz="12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616897" y="5760290"/>
            <a:ext cx="74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Texcoord</a:t>
            </a:r>
            <a:endParaRPr lang="zh-TW" altLang="en-US" sz="12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427715" y="5767487"/>
            <a:ext cx="74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Texcoord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38722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 err="1" smtClean="0"/>
              <a:t>texture_data.h</a:t>
            </a:r>
            <a:r>
              <a:rPr lang="en-US" altLang="zh-TW" dirty="0" smtClean="0"/>
              <a:t> format:</a:t>
            </a:r>
          </a:p>
          <a:p>
            <a:r>
              <a:rPr lang="en-US" altLang="zh-TW" b="1" dirty="0" smtClean="0"/>
              <a:t>6144</a:t>
            </a:r>
            <a:r>
              <a:rPr lang="en-US" altLang="zh-TW" dirty="0" smtClean="0"/>
              <a:t> unsigned char numbers, representing a </a:t>
            </a:r>
            <a:r>
              <a:rPr lang="en-US" altLang="zh-TW" b="1" dirty="0" smtClean="0"/>
              <a:t>64 * 32 * RGB </a:t>
            </a:r>
            <a:r>
              <a:rPr lang="en-US" altLang="zh-TW" dirty="0" smtClean="0"/>
              <a:t>image</a:t>
            </a:r>
          </a:p>
          <a:p>
            <a:r>
              <a:rPr lang="en-US" altLang="zh-TW" b="1" i="1" dirty="0"/>
              <a:t>Open the file and see for yourself!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3642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You </a:t>
            </a:r>
            <a:r>
              <a:rPr lang="en-US" altLang="zh-TW" b="1" dirty="0" smtClean="0">
                <a:solidFill>
                  <a:srgbClr val="FF0000"/>
                </a:solidFill>
              </a:rPr>
              <a:t>cannot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Copy &amp; </a:t>
            </a:r>
            <a:r>
              <a:rPr lang="en-US" altLang="zh-TW" dirty="0"/>
              <a:t>p</a:t>
            </a:r>
            <a:r>
              <a:rPr lang="en-US" altLang="zh-TW" dirty="0" smtClean="0"/>
              <a:t>aste others’ code</a:t>
            </a:r>
          </a:p>
          <a:p>
            <a:pPr lvl="1"/>
            <a:r>
              <a:rPr lang="en-US" altLang="zh-TW" dirty="0" smtClean="0"/>
              <a:t>Ask others to code for you</a:t>
            </a:r>
          </a:p>
          <a:p>
            <a:pPr lvl="1"/>
            <a:r>
              <a:rPr lang="en-US" altLang="zh-TW" dirty="0"/>
              <a:t>Use internet, Google, </a:t>
            </a:r>
            <a:r>
              <a:rPr lang="en-US" altLang="zh-TW" dirty="0" err="1"/>
              <a:t>StackOverflow</a:t>
            </a:r>
            <a:r>
              <a:rPr lang="en-US" altLang="zh-TW" dirty="0"/>
              <a:t>, etc.</a:t>
            </a:r>
          </a:p>
          <a:p>
            <a:pPr lvl="1"/>
            <a:r>
              <a:rPr lang="en-US" altLang="zh-TW" dirty="0"/>
              <a:t>Discuss with your classmates </a:t>
            </a:r>
            <a:r>
              <a:rPr lang="en-US" altLang="zh-TW" dirty="0" smtClean="0"/>
              <a:t>nor TAs</a:t>
            </a:r>
          </a:p>
          <a:p>
            <a:r>
              <a:rPr lang="en-US" altLang="zh-TW" dirty="0" smtClean="0"/>
              <a:t>You </a:t>
            </a:r>
            <a:r>
              <a:rPr lang="en-US" altLang="zh-TW" b="1" dirty="0" smtClean="0"/>
              <a:t>can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Check any hangouts of this course</a:t>
            </a:r>
          </a:p>
          <a:p>
            <a:r>
              <a:rPr lang="en-US" altLang="zh-TW" dirty="0" smtClean="0"/>
              <a:t>Demo your program window to TAs before you leave the PC room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30253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_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_NTHU" id="{489D15B4-1DF9-9945-A658-6B6904AE63A3}" vid="{1B73BE30-8769-B047-B252-62B1151133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Theme1_NTHU</Template>
  <TotalTime>533</TotalTime>
  <Words>884</Words>
  <Application>Microsoft Office PowerPoint</Application>
  <PresentationFormat>如螢幕大小 (4:3)</PresentationFormat>
  <Paragraphs>133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Stencil Std</vt:lpstr>
      <vt:lpstr>新細明體</vt:lpstr>
      <vt:lpstr>標楷體</vt:lpstr>
      <vt:lpstr>Arial</vt:lpstr>
      <vt:lpstr>Calibri</vt:lpstr>
      <vt:lpstr>Theme1_NTHU</vt:lpstr>
      <vt:lpstr>PowerPoint 簡報</vt:lpstr>
      <vt:lpstr>Objective</vt:lpstr>
      <vt:lpstr>Objective</vt:lpstr>
      <vt:lpstr>Hint</vt:lpstr>
      <vt:lpstr>Hint</vt:lpstr>
      <vt:lpstr>Hint</vt:lpstr>
      <vt:lpstr>Hint</vt:lpstr>
      <vt:lpstr>Hint</vt:lpstr>
      <vt:lpstr>Rules</vt:lpstr>
      <vt:lpstr>PowerPoint 簡報</vt:lpstr>
      <vt:lpstr>TODO 1</vt:lpstr>
      <vt:lpstr>TODO 2</vt:lpstr>
      <vt:lpstr>TODO 3</vt:lpstr>
      <vt:lpstr>TODO 4</vt:lpstr>
      <vt:lpstr>Q &amp; A</vt:lpstr>
      <vt:lpstr>glTexImage2D</vt:lpstr>
      <vt:lpstr>glTexImage2D</vt:lpstr>
      <vt:lpstr>Q &amp; A</vt:lpstr>
      <vt:lpstr>Q &amp; A</vt:lpstr>
      <vt:lpstr>Q &amp; A</vt:lpstr>
      <vt:lpstr>Reminds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 Chu</dc:creator>
  <cp:lastModifiedBy>張宏瑞</cp:lastModifiedBy>
  <cp:revision>105</cp:revision>
  <dcterms:created xsi:type="dcterms:W3CDTF">2016-02-16T02:49:35Z</dcterms:created>
  <dcterms:modified xsi:type="dcterms:W3CDTF">2017-04-25T07:13:53Z</dcterms:modified>
</cp:coreProperties>
</file>