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C0C44-16D7-43F4-9BF3-AFABB7A9EBA9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F77BEFE-2890-4D77-920F-64D654783ABE}">
      <dgm:prSet custT="1"/>
      <dgm:spPr/>
      <dgm:t>
        <a:bodyPr/>
        <a:lstStyle/>
        <a:p>
          <a:pPr rtl="0"/>
          <a:r>
            <a:rPr lang="en-US" sz="2400" b="1" smtClean="0"/>
            <a:t>Create a new project</a:t>
          </a:r>
          <a:endParaRPr lang="zh-TW" sz="2400" b="1"/>
        </a:p>
      </dgm:t>
    </dgm:pt>
    <dgm:pt modelId="{247026D8-B516-4B73-A041-78B2ECB87D84}" type="parTrans" cxnId="{643652D2-CE40-43E3-8AF5-47F241C474A2}">
      <dgm:prSet/>
      <dgm:spPr/>
      <dgm:t>
        <a:bodyPr/>
        <a:lstStyle/>
        <a:p>
          <a:endParaRPr lang="zh-TW" altLang="en-US" sz="4800" b="1"/>
        </a:p>
      </dgm:t>
    </dgm:pt>
    <dgm:pt modelId="{8AB0FEF4-77A2-41AF-9E67-B7A7CBB9A2FC}" type="sibTrans" cxnId="{643652D2-CE40-43E3-8AF5-47F241C474A2}">
      <dgm:prSet/>
      <dgm:spPr/>
      <dgm:t>
        <a:bodyPr/>
        <a:lstStyle/>
        <a:p>
          <a:endParaRPr lang="zh-TW" altLang="en-US" sz="4800" b="1"/>
        </a:p>
      </dgm:t>
    </dgm:pt>
    <dgm:pt modelId="{872D1325-C2A6-4173-A038-D14F8985B315}">
      <dgm:prSet custT="1"/>
      <dgm:spPr/>
      <dgm:t>
        <a:bodyPr/>
        <a:lstStyle/>
        <a:p>
          <a:pPr rtl="0"/>
          <a:r>
            <a:rPr lang="en-US" sz="2400" b="1" dirty="0" smtClean="0"/>
            <a:t>Setup development environment</a:t>
          </a:r>
          <a:endParaRPr lang="zh-TW" sz="2400" b="1" dirty="0"/>
        </a:p>
      </dgm:t>
    </dgm:pt>
    <dgm:pt modelId="{155951B9-1CE3-4741-AF69-8432A26314C9}" type="parTrans" cxnId="{97EF59EA-5997-462A-A5F1-DCA7C195E2CB}">
      <dgm:prSet/>
      <dgm:spPr/>
      <dgm:t>
        <a:bodyPr/>
        <a:lstStyle/>
        <a:p>
          <a:endParaRPr lang="zh-TW" altLang="en-US" sz="4800" b="1"/>
        </a:p>
      </dgm:t>
    </dgm:pt>
    <dgm:pt modelId="{01B8662B-6982-401F-8636-5909A3D4B0F8}" type="sibTrans" cxnId="{97EF59EA-5997-462A-A5F1-DCA7C195E2CB}">
      <dgm:prSet/>
      <dgm:spPr/>
      <dgm:t>
        <a:bodyPr/>
        <a:lstStyle/>
        <a:p>
          <a:endParaRPr lang="zh-TW" altLang="en-US" sz="4800" b="1"/>
        </a:p>
      </dgm:t>
    </dgm:pt>
    <dgm:pt modelId="{B35759D4-4D62-4F43-8470-ED9AA3340FEC}">
      <dgm:prSet custT="1"/>
      <dgm:spPr/>
      <dgm:t>
        <a:bodyPr/>
        <a:lstStyle/>
        <a:p>
          <a:pPr rtl="0"/>
          <a:r>
            <a:rPr lang="en-US" sz="2400" b="1" dirty="0" smtClean="0"/>
            <a:t>Open a new window</a:t>
          </a:r>
          <a:endParaRPr lang="zh-TW" sz="2400" b="1" dirty="0"/>
        </a:p>
      </dgm:t>
    </dgm:pt>
    <dgm:pt modelId="{DA4CBE40-D941-469C-B3B3-8E0B5E20D903}" type="parTrans" cxnId="{5CDE3C74-6B84-4137-9EE3-DD5E757F3CAF}">
      <dgm:prSet/>
      <dgm:spPr/>
      <dgm:t>
        <a:bodyPr/>
        <a:lstStyle/>
        <a:p>
          <a:endParaRPr lang="zh-TW" altLang="en-US" sz="4800" b="1"/>
        </a:p>
      </dgm:t>
    </dgm:pt>
    <dgm:pt modelId="{D6AB49A7-100A-46FB-8A01-0FF9E050391F}" type="sibTrans" cxnId="{5CDE3C74-6B84-4137-9EE3-DD5E757F3CAF}">
      <dgm:prSet/>
      <dgm:spPr/>
      <dgm:t>
        <a:bodyPr/>
        <a:lstStyle/>
        <a:p>
          <a:endParaRPr lang="zh-TW" altLang="en-US" sz="4800" b="1"/>
        </a:p>
      </dgm:t>
    </dgm:pt>
    <dgm:pt modelId="{61E921F7-7039-47E0-B59B-C3923BEFBD04}">
      <dgm:prSet custT="1"/>
      <dgm:spPr/>
      <dgm:t>
        <a:bodyPr/>
        <a:lstStyle/>
        <a:p>
          <a:pPr rtl="0"/>
          <a:r>
            <a:rPr lang="en-US" sz="2400" b="1" dirty="0" smtClean="0"/>
            <a:t>Register callback functions</a:t>
          </a:r>
          <a:endParaRPr lang="zh-TW" sz="2400" b="1" dirty="0"/>
        </a:p>
      </dgm:t>
    </dgm:pt>
    <dgm:pt modelId="{A796D76D-5D85-46BD-BF44-2F2D1DA29A44}" type="parTrans" cxnId="{1AB40A28-9DAF-4BAA-AEB0-5576F0139D6E}">
      <dgm:prSet/>
      <dgm:spPr/>
      <dgm:t>
        <a:bodyPr/>
        <a:lstStyle/>
        <a:p>
          <a:endParaRPr lang="zh-TW" altLang="en-US" sz="4800" b="1"/>
        </a:p>
      </dgm:t>
    </dgm:pt>
    <dgm:pt modelId="{E952ADAF-EE83-4EB0-BEFE-6D68D2BFC493}" type="sibTrans" cxnId="{1AB40A28-9DAF-4BAA-AEB0-5576F0139D6E}">
      <dgm:prSet/>
      <dgm:spPr/>
      <dgm:t>
        <a:bodyPr/>
        <a:lstStyle/>
        <a:p>
          <a:endParaRPr lang="zh-TW" altLang="en-US" sz="4800" b="1"/>
        </a:p>
      </dgm:t>
    </dgm:pt>
    <dgm:pt modelId="{447F1C60-FA60-476A-A843-6B09E9ECB5E4}">
      <dgm:prSet custT="1"/>
      <dgm:spPr/>
      <dgm:t>
        <a:bodyPr/>
        <a:lstStyle/>
        <a:p>
          <a:pPr rtl="0"/>
          <a:r>
            <a:rPr lang="en-US" sz="2400" b="1" dirty="0" smtClean="0"/>
            <a:t>Initialize OpenGL states</a:t>
          </a:r>
          <a:endParaRPr lang="zh-TW" sz="2400" b="1" dirty="0"/>
        </a:p>
      </dgm:t>
    </dgm:pt>
    <dgm:pt modelId="{E907D877-0D1F-41C6-A2C5-D9553E86CA99}" type="parTrans" cxnId="{0105B2FF-5F22-4F74-97B5-E576BA9485F2}">
      <dgm:prSet/>
      <dgm:spPr/>
      <dgm:t>
        <a:bodyPr/>
        <a:lstStyle/>
        <a:p>
          <a:endParaRPr lang="zh-TW" altLang="en-US" sz="4800" b="1"/>
        </a:p>
      </dgm:t>
    </dgm:pt>
    <dgm:pt modelId="{D6FC870F-0470-4E2A-BFA3-FB70133E3E1A}" type="sibTrans" cxnId="{0105B2FF-5F22-4F74-97B5-E576BA9485F2}">
      <dgm:prSet/>
      <dgm:spPr/>
      <dgm:t>
        <a:bodyPr/>
        <a:lstStyle/>
        <a:p>
          <a:endParaRPr lang="zh-TW" altLang="en-US" sz="4800" b="1"/>
        </a:p>
      </dgm:t>
    </dgm:pt>
    <dgm:pt modelId="{EB4C4E3E-21FD-4D73-B8F9-06C02883F16F}">
      <dgm:prSet custT="1"/>
      <dgm:spPr/>
      <dgm:t>
        <a:bodyPr/>
        <a:lstStyle/>
        <a:p>
          <a:pPr rtl="0"/>
          <a:r>
            <a:rPr lang="en-US" sz="2400" b="1" dirty="0" smtClean="0"/>
            <a:t>Entering main loop</a:t>
          </a:r>
          <a:endParaRPr lang="zh-TW" sz="2400" b="1" dirty="0"/>
        </a:p>
      </dgm:t>
    </dgm:pt>
    <dgm:pt modelId="{2DD33D85-FFDA-4347-B8B8-2FA20C51150D}" type="parTrans" cxnId="{D298F0E0-8705-4D99-95FB-43281F69F18C}">
      <dgm:prSet/>
      <dgm:spPr/>
      <dgm:t>
        <a:bodyPr/>
        <a:lstStyle/>
        <a:p>
          <a:endParaRPr lang="zh-TW" altLang="en-US" sz="4800" b="1"/>
        </a:p>
      </dgm:t>
    </dgm:pt>
    <dgm:pt modelId="{8E513D40-3C01-421A-AAD0-5D9EEC808205}" type="sibTrans" cxnId="{D298F0E0-8705-4D99-95FB-43281F69F18C}">
      <dgm:prSet/>
      <dgm:spPr/>
      <dgm:t>
        <a:bodyPr/>
        <a:lstStyle/>
        <a:p>
          <a:endParaRPr lang="zh-TW" altLang="en-US" sz="4800" b="1"/>
        </a:p>
      </dgm:t>
    </dgm:pt>
    <dgm:pt modelId="{38F89BD8-504E-4FDD-8DF5-DB82CF333A55}">
      <dgm:prSet custT="1"/>
      <dgm:spPr/>
      <dgm:t>
        <a:bodyPr/>
        <a:lstStyle/>
        <a:p>
          <a:pPr rtl="0"/>
          <a:r>
            <a:rPr lang="en-US" sz="2000" b="1" dirty="0" smtClean="0"/>
            <a:t>Rendering</a:t>
          </a:r>
          <a:endParaRPr lang="zh-TW" sz="2000" b="1" dirty="0"/>
        </a:p>
      </dgm:t>
    </dgm:pt>
    <dgm:pt modelId="{053AEAF2-1094-4E6C-BBEA-DF03FFF6A9CF}" type="parTrans" cxnId="{A9C07754-8A36-4D70-8629-9481C339AB78}">
      <dgm:prSet/>
      <dgm:spPr/>
      <dgm:t>
        <a:bodyPr/>
        <a:lstStyle/>
        <a:p>
          <a:endParaRPr lang="zh-TW" altLang="en-US" sz="4800" b="1"/>
        </a:p>
      </dgm:t>
    </dgm:pt>
    <dgm:pt modelId="{0465D017-1B44-4B65-A608-F295F2ACBA3E}" type="sibTrans" cxnId="{A9C07754-8A36-4D70-8629-9481C339AB78}">
      <dgm:prSet/>
      <dgm:spPr/>
      <dgm:t>
        <a:bodyPr/>
        <a:lstStyle/>
        <a:p>
          <a:endParaRPr lang="zh-TW" altLang="en-US" sz="4800" b="1"/>
        </a:p>
      </dgm:t>
    </dgm:pt>
    <dgm:pt modelId="{6519B6EB-163D-4A2B-A558-9294F0005B38}">
      <dgm:prSet custT="1"/>
      <dgm:spPr/>
      <dgm:t>
        <a:bodyPr/>
        <a:lstStyle/>
        <a:p>
          <a:pPr rtl="0"/>
          <a:r>
            <a:rPr lang="en-US" sz="2000" b="1" dirty="0" smtClean="0"/>
            <a:t>Event handle</a:t>
          </a:r>
          <a:endParaRPr lang="zh-TW" sz="2000" b="1" dirty="0"/>
        </a:p>
      </dgm:t>
    </dgm:pt>
    <dgm:pt modelId="{8422E300-CD88-4994-9274-08055BC32A13}" type="parTrans" cxnId="{D75E412E-9EFC-4DB9-A258-DD56D606A5A1}">
      <dgm:prSet/>
      <dgm:spPr/>
      <dgm:t>
        <a:bodyPr/>
        <a:lstStyle/>
        <a:p>
          <a:endParaRPr lang="zh-TW" altLang="en-US" sz="4800" b="1"/>
        </a:p>
      </dgm:t>
    </dgm:pt>
    <dgm:pt modelId="{C79A5880-5E09-44CD-80DC-B2FBCC372394}" type="sibTrans" cxnId="{D75E412E-9EFC-4DB9-A258-DD56D606A5A1}">
      <dgm:prSet/>
      <dgm:spPr/>
      <dgm:t>
        <a:bodyPr/>
        <a:lstStyle/>
        <a:p>
          <a:endParaRPr lang="zh-TW" altLang="en-US" sz="4800" b="1"/>
        </a:p>
      </dgm:t>
    </dgm:pt>
    <dgm:pt modelId="{EBC4E701-C7F5-41CB-BC9F-6E7FF5F8B7DA}" type="pres">
      <dgm:prSet presAssocID="{69FC0C44-16D7-43F4-9BF3-AFABB7A9EB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1B121D8-8589-488F-BAC8-7EFD02BD459F}" type="pres">
      <dgm:prSet presAssocID="{EB4C4E3E-21FD-4D73-B8F9-06C02883F16F}" presName="boxAndChildren" presStyleCnt="0"/>
      <dgm:spPr/>
      <dgm:t>
        <a:bodyPr/>
        <a:lstStyle/>
        <a:p>
          <a:endParaRPr lang="zh-TW" altLang="en-US"/>
        </a:p>
      </dgm:t>
    </dgm:pt>
    <dgm:pt modelId="{D199BF5A-8000-4972-AB4B-B80D38047261}" type="pres">
      <dgm:prSet presAssocID="{EB4C4E3E-21FD-4D73-B8F9-06C02883F16F}" presName="parentTextBox" presStyleLbl="node1" presStyleIdx="0" presStyleCnt="6"/>
      <dgm:spPr/>
      <dgm:t>
        <a:bodyPr/>
        <a:lstStyle/>
        <a:p>
          <a:endParaRPr lang="zh-TW" altLang="en-US"/>
        </a:p>
      </dgm:t>
    </dgm:pt>
    <dgm:pt modelId="{3350EF37-9A15-4611-B690-3225EE978848}" type="pres">
      <dgm:prSet presAssocID="{EB4C4E3E-21FD-4D73-B8F9-06C02883F16F}" presName="entireBox" presStyleLbl="node1" presStyleIdx="0" presStyleCnt="6"/>
      <dgm:spPr/>
      <dgm:t>
        <a:bodyPr/>
        <a:lstStyle/>
        <a:p>
          <a:endParaRPr lang="zh-TW" altLang="en-US"/>
        </a:p>
      </dgm:t>
    </dgm:pt>
    <dgm:pt modelId="{E6C6DEBD-40B4-4E55-A245-DC75B48F125B}" type="pres">
      <dgm:prSet presAssocID="{EB4C4E3E-21FD-4D73-B8F9-06C02883F16F}" presName="descendantBox" presStyleCnt="0"/>
      <dgm:spPr/>
      <dgm:t>
        <a:bodyPr/>
        <a:lstStyle/>
        <a:p>
          <a:endParaRPr lang="zh-TW" altLang="en-US"/>
        </a:p>
      </dgm:t>
    </dgm:pt>
    <dgm:pt modelId="{621E09C0-56AE-49D3-84A2-CEE33EEB2BE1}" type="pres">
      <dgm:prSet presAssocID="{38F89BD8-504E-4FDD-8DF5-DB82CF333A55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76DF05-B5B3-44A9-BD6A-3459E98B1C72}" type="pres">
      <dgm:prSet presAssocID="{6519B6EB-163D-4A2B-A558-9294F0005B38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A26179-F6B0-494E-9FD8-49CA20F2ECAE}" type="pres">
      <dgm:prSet presAssocID="{D6FC870F-0470-4E2A-BFA3-FB70133E3E1A}" presName="sp" presStyleCnt="0"/>
      <dgm:spPr/>
      <dgm:t>
        <a:bodyPr/>
        <a:lstStyle/>
        <a:p>
          <a:endParaRPr lang="zh-TW" altLang="en-US"/>
        </a:p>
      </dgm:t>
    </dgm:pt>
    <dgm:pt modelId="{6CACFFD6-A76A-40B3-B2B5-3835395C2FBC}" type="pres">
      <dgm:prSet presAssocID="{447F1C60-FA60-476A-A843-6B09E9ECB5E4}" presName="arrowAndChildren" presStyleCnt="0"/>
      <dgm:spPr/>
      <dgm:t>
        <a:bodyPr/>
        <a:lstStyle/>
        <a:p>
          <a:endParaRPr lang="zh-TW" altLang="en-US"/>
        </a:p>
      </dgm:t>
    </dgm:pt>
    <dgm:pt modelId="{83039CF5-4357-4971-B4FB-2D37A56D0FD5}" type="pres">
      <dgm:prSet presAssocID="{447F1C60-FA60-476A-A843-6B09E9ECB5E4}" presName="parentTextArrow" presStyleLbl="node1" presStyleIdx="1" presStyleCnt="6"/>
      <dgm:spPr/>
      <dgm:t>
        <a:bodyPr/>
        <a:lstStyle/>
        <a:p>
          <a:endParaRPr lang="zh-TW" altLang="en-US"/>
        </a:p>
      </dgm:t>
    </dgm:pt>
    <dgm:pt modelId="{198A4580-CFC6-439B-94D7-3AFD8D9CAA8D}" type="pres">
      <dgm:prSet presAssocID="{E952ADAF-EE83-4EB0-BEFE-6D68D2BFC493}" presName="sp" presStyleCnt="0"/>
      <dgm:spPr/>
      <dgm:t>
        <a:bodyPr/>
        <a:lstStyle/>
        <a:p>
          <a:endParaRPr lang="zh-TW" altLang="en-US"/>
        </a:p>
      </dgm:t>
    </dgm:pt>
    <dgm:pt modelId="{97BBC6CB-A907-4C29-921D-88CA75854407}" type="pres">
      <dgm:prSet presAssocID="{61E921F7-7039-47E0-B59B-C3923BEFBD04}" presName="arrowAndChildren" presStyleCnt="0"/>
      <dgm:spPr/>
      <dgm:t>
        <a:bodyPr/>
        <a:lstStyle/>
        <a:p>
          <a:endParaRPr lang="zh-TW" altLang="en-US"/>
        </a:p>
      </dgm:t>
    </dgm:pt>
    <dgm:pt modelId="{1151583A-CE9C-4060-8761-8AAE48B1AA7F}" type="pres">
      <dgm:prSet presAssocID="{61E921F7-7039-47E0-B59B-C3923BEFBD04}" presName="parentTextArrow" presStyleLbl="node1" presStyleIdx="2" presStyleCnt="6"/>
      <dgm:spPr/>
      <dgm:t>
        <a:bodyPr/>
        <a:lstStyle/>
        <a:p>
          <a:endParaRPr lang="zh-TW" altLang="en-US"/>
        </a:p>
      </dgm:t>
    </dgm:pt>
    <dgm:pt modelId="{4B37197B-8FFD-4B54-8EEF-78BD0F75BDF2}" type="pres">
      <dgm:prSet presAssocID="{D6AB49A7-100A-46FB-8A01-0FF9E050391F}" presName="sp" presStyleCnt="0"/>
      <dgm:spPr/>
      <dgm:t>
        <a:bodyPr/>
        <a:lstStyle/>
        <a:p>
          <a:endParaRPr lang="zh-TW" altLang="en-US"/>
        </a:p>
      </dgm:t>
    </dgm:pt>
    <dgm:pt modelId="{D53F2D86-75CE-48E4-BFBA-78450BCA6797}" type="pres">
      <dgm:prSet presAssocID="{B35759D4-4D62-4F43-8470-ED9AA3340FEC}" presName="arrowAndChildren" presStyleCnt="0"/>
      <dgm:spPr/>
      <dgm:t>
        <a:bodyPr/>
        <a:lstStyle/>
        <a:p>
          <a:endParaRPr lang="zh-TW" altLang="en-US"/>
        </a:p>
      </dgm:t>
    </dgm:pt>
    <dgm:pt modelId="{D1524ABE-F61F-4572-958B-B08EFBFF57AB}" type="pres">
      <dgm:prSet presAssocID="{B35759D4-4D62-4F43-8470-ED9AA3340FEC}" presName="parentTextArrow" presStyleLbl="node1" presStyleIdx="3" presStyleCnt="6"/>
      <dgm:spPr/>
      <dgm:t>
        <a:bodyPr/>
        <a:lstStyle/>
        <a:p>
          <a:endParaRPr lang="zh-TW" altLang="en-US"/>
        </a:p>
      </dgm:t>
    </dgm:pt>
    <dgm:pt modelId="{A5A33B1E-3DF6-4189-9FCB-31C0CEB59700}" type="pres">
      <dgm:prSet presAssocID="{01B8662B-6982-401F-8636-5909A3D4B0F8}" presName="sp" presStyleCnt="0"/>
      <dgm:spPr/>
      <dgm:t>
        <a:bodyPr/>
        <a:lstStyle/>
        <a:p>
          <a:endParaRPr lang="zh-TW" altLang="en-US"/>
        </a:p>
      </dgm:t>
    </dgm:pt>
    <dgm:pt modelId="{4BCEF6BE-6BE6-4C31-B6F2-A69839BEFCA1}" type="pres">
      <dgm:prSet presAssocID="{872D1325-C2A6-4173-A038-D14F8985B315}" presName="arrowAndChildren" presStyleCnt="0"/>
      <dgm:spPr/>
      <dgm:t>
        <a:bodyPr/>
        <a:lstStyle/>
        <a:p>
          <a:endParaRPr lang="zh-TW" altLang="en-US"/>
        </a:p>
      </dgm:t>
    </dgm:pt>
    <dgm:pt modelId="{E294B0DE-D3E2-47F2-A328-9451CEB46F1A}" type="pres">
      <dgm:prSet presAssocID="{872D1325-C2A6-4173-A038-D14F8985B315}" presName="parentTextArrow" presStyleLbl="node1" presStyleIdx="4" presStyleCnt="6"/>
      <dgm:spPr/>
      <dgm:t>
        <a:bodyPr/>
        <a:lstStyle/>
        <a:p>
          <a:endParaRPr lang="zh-TW" altLang="en-US"/>
        </a:p>
      </dgm:t>
    </dgm:pt>
    <dgm:pt modelId="{C8E8DDAE-0BCF-401F-804F-8208DCA1B8D2}" type="pres">
      <dgm:prSet presAssocID="{8AB0FEF4-77A2-41AF-9E67-B7A7CBB9A2FC}" presName="sp" presStyleCnt="0"/>
      <dgm:spPr/>
      <dgm:t>
        <a:bodyPr/>
        <a:lstStyle/>
        <a:p>
          <a:endParaRPr lang="zh-TW" altLang="en-US"/>
        </a:p>
      </dgm:t>
    </dgm:pt>
    <dgm:pt modelId="{BD059CB8-AA65-4ABE-8AE2-D0BDE26ACC6F}" type="pres">
      <dgm:prSet presAssocID="{8F77BEFE-2890-4D77-920F-64D654783ABE}" presName="arrowAndChildren" presStyleCnt="0"/>
      <dgm:spPr/>
      <dgm:t>
        <a:bodyPr/>
        <a:lstStyle/>
        <a:p>
          <a:endParaRPr lang="zh-TW" altLang="en-US"/>
        </a:p>
      </dgm:t>
    </dgm:pt>
    <dgm:pt modelId="{056B2F62-E3C9-4971-8470-9878E8F137B3}" type="pres">
      <dgm:prSet presAssocID="{8F77BEFE-2890-4D77-920F-64D654783ABE}" presName="parentTextArrow" presStyleLbl="node1" presStyleIdx="5" presStyleCnt="6" custLinFactNeighborY="-6949"/>
      <dgm:spPr/>
      <dgm:t>
        <a:bodyPr/>
        <a:lstStyle/>
        <a:p>
          <a:endParaRPr lang="zh-TW" altLang="en-US"/>
        </a:p>
      </dgm:t>
    </dgm:pt>
  </dgm:ptLst>
  <dgm:cxnLst>
    <dgm:cxn modelId="{09BA2153-4598-7B4E-805F-FE254848AEDF}" type="presOf" srcId="{872D1325-C2A6-4173-A038-D14F8985B315}" destId="{E294B0DE-D3E2-47F2-A328-9451CEB46F1A}" srcOrd="0" destOrd="0" presId="urn:microsoft.com/office/officeart/2005/8/layout/process4"/>
    <dgm:cxn modelId="{92EE6144-307F-D346-BD74-E5317C9BB1AA}" type="presOf" srcId="{6519B6EB-163D-4A2B-A558-9294F0005B38}" destId="{AB76DF05-B5B3-44A9-BD6A-3459E98B1C72}" srcOrd="0" destOrd="0" presId="urn:microsoft.com/office/officeart/2005/8/layout/process4"/>
    <dgm:cxn modelId="{3CC336C5-BAC4-7F40-A451-AB90A49AB4D4}" type="presOf" srcId="{69FC0C44-16D7-43F4-9BF3-AFABB7A9EBA9}" destId="{EBC4E701-C7F5-41CB-BC9F-6E7FF5F8B7DA}" srcOrd="0" destOrd="0" presId="urn:microsoft.com/office/officeart/2005/8/layout/process4"/>
    <dgm:cxn modelId="{D298F0E0-8705-4D99-95FB-43281F69F18C}" srcId="{69FC0C44-16D7-43F4-9BF3-AFABB7A9EBA9}" destId="{EB4C4E3E-21FD-4D73-B8F9-06C02883F16F}" srcOrd="5" destOrd="0" parTransId="{2DD33D85-FFDA-4347-B8B8-2FA20C51150D}" sibTransId="{8E513D40-3C01-421A-AAD0-5D9EEC808205}"/>
    <dgm:cxn modelId="{6080E4A0-0396-464E-9618-BCDC126CCA86}" type="presOf" srcId="{B35759D4-4D62-4F43-8470-ED9AA3340FEC}" destId="{D1524ABE-F61F-4572-958B-B08EFBFF57AB}" srcOrd="0" destOrd="0" presId="urn:microsoft.com/office/officeart/2005/8/layout/process4"/>
    <dgm:cxn modelId="{BF576CC9-9BD0-1F41-A45B-967472F5B3AC}" type="presOf" srcId="{8F77BEFE-2890-4D77-920F-64D654783ABE}" destId="{056B2F62-E3C9-4971-8470-9878E8F137B3}" srcOrd="0" destOrd="0" presId="urn:microsoft.com/office/officeart/2005/8/layout/process4"/>
    <dgm:cxn modelId="{AAAEDF2C-5CEB-5041-8650-20910C9284E1}" type="presOf" srcId="{38F89BD8-504E-4FDD-8DF5-DB82CF333A55}" destId="{621E09C0-56AE-49D3-84A2-CEE33EEB2BE1}" srcOrd="0" destOrd="0" presId="urn:microsoft.com/office/officeart/2005/8/layout/process4"/>
    <dgm:cxn modelId="{1AB40A28-9DAF-4BAA-AEB0-5576F0139D6E}" srcId="{69FC0C44-16D7-43F4-9BF3-AFABB7A9EBA9}" destId="{61E921F7-7039-47E0-B59B-C3923BEFBD04}" srcOrd="3" destOrd="0" parTransId="{A796D76D-5D85-46BD-BF44-2F2D1DA29A44}" sibTransId="{E952ADAF-EE83-4EB0-BEFE-6D68D2BFC493}"/>
    <dgm:cxn modelId="{5CDE3C74-6B84-4137-9EE3-DD5E757F3CAF}" srcId="{69FC0C44-16D7-43F4-9BF3-AFABB7A9EBA9}" destId="{B35759D4-4D62-4F43-8470-ED9AA3340FEC}" srcOrd="2" destOrd="0" parTransId="{DA4CBE40-D941-469C-B3B3-8E0B5E20D903}" sibTransId="{D6AB49A7-100A-46FB-8A01-0FF9E050391F}"/>
    <dgm:cxn modelId="{97EF59EA-5997-462A-A5F1-DCA7C195E2CB}" srcId="{69FC0C44-16D7-43F4-9BF3-AFABB7A9EBA9}" destId="{872D1325-C2A6-4173-A038-D14F8985B315}" srcOrd="1" destOrd="0" parTransId="{155951B9-1CE3-4741-AF69-8432A26314C9}" sibTransId="{01B8662B-6982-401F-8636-5909A3D4B0F8}"/>
    <dgm:cxn modelId="{643652D2-CE40-43E3-8AF5-47F241C474A2}" srcId="{69FC0C44-16D7-43F4-9BF3-AFABB7A9EBA9}" destId="{8F77BEFE-2890-4D77-920F-64D654783ABE}" srcOrd="0" destOrd="0" parTransId="{247026D8-B516-4B73-A041-78B2ECB87D84}" sibTransId="{8AB0FEF4-77A2-41AF-9E67-B7A7CBB9A2FC}"/>
    <dgm:cxn modelId="{F6871F0B-8980-5143-AF8E-4BF652C1CFC7}" type="presOf" srcId="{EB4C4E3E-21FD-4D73-B8F9-06C02883F16F}" destId="{3350EF37-9A15-4611-B690-3225EE978848}" srcOrd="1" destOrd="0" presId="urn:microsoft.com/office/officeart/2005/8/layout/process4"/>
    <dgm:cxn modelId="{C0A5FEA5-E9AD-8242-9CAC-F335CE4FBE17}" type="presOf" srcId="{61E921F7-7039-47E0-B59B-C3923BEFBD04}" destId="{1151583A-CE9C-4060-8761-8AAE48B1AA7F}" srcOrd="0" destOrd="0" presId="urn:microsoft.com/office/officeart/2005/8/layout/process4"/>
    <dgm:cxn modelId="{ADE1740D-B066-004C-9258-389F89A2A39E}" type="presOf" srcId="{EB4C4E3E-21FD-4D73-B8F9-06C02883F16F}" destId="{D199BF5A-8000-4972-AB4B-B80D38047261}" srcOrd="0" destOrd="0" presId="urn:microsoft.com/office/officeart/2005/8/layout/process4"/>
    <dgm:cxn modelId="{D75E412E-9EFC-4DB9-A258-DD56D606A5A1}" srcId="{EB4C4E3E-21FD-4D73-B8F9-06C02883F16F}" destId="{6519B6EB-163D-4A2B-A558-9294F0005B38}" srcOrd="1" destOrd="0" parTransId="{8422E300-CD88-4994-9274-08055BC32A13}" sibTransId="{C79A5880-5E09-44CD-80DC-B2FBCC372394}"/>
    <dgm:cxn modelId="{A9C07754-8A36-4D70-8629-9481C339AB78}" srcId="{EB4C4E3E-21FD-4D73-B8F9-06C02883F16F}" destId="{38F89BD8-504E-4FDD-8DF5-DB82CF333A55}" srcOrd="0" destOrd="0" parTransId="{053AEAF2-1094-4E6C-BBEA-DF03FFF6A9CF}" sibTransId="{0465D017-1B44-4B65-A608-F295F2ACBA3E}"/>
    <dgm:cxn modelId="{0105B2FF-5F22-4F74-97B5-E576BA9485F2}" srcId="{69FC0C44-16D7-43F4-9BF3-AFABB7A9EBA9}" destId="{447F1C60-FA60-476A-A843-6B09E9ECB5E4}" srcOrd="4" destOrd="0" parTransId="{E907D877-0D1F-41C6-A2C5-D9553E86CA99}" sibTransId="{D6FC870F-0470-4E2A-BFA3-FB70133E3E1A}"/>
    <dgm:cxn modelId="{5F47E7F7-CDC8-0D47-80C8-D3ADE0029E98}" type="presOf" srcId="{447F1C60-FA60-476A-A843-6B09E9ECB5E4}" destId="{83039CF5-4357-4971-B4FB-2D37A56D0FD5}" srcOrd="0" destOrd="0" presId="urn:microsoft.com/office/officeart/2005/8/layout/process4"/>
    <dgm:cxn modelId="{AE8E86B7-FE18-B14F-88BF-E8F70E035790}" type="presParOf" srcId="{EBC4E701-C7F5-41CB-BC9F-6E7FF5F8B7DA}" destId="{71B121D8-8589-488F-BAC8-7EFD02BD459F}" srcOrd="0" destOrd="0" presId="urn:microsoft.com/office/officeart/2005/8/layout/process4"/>
    <dgm:cxn modelId="{FBB841FB-1676-7447-8B44-28BD89EAE71D}" type="presParOf" srcId="{71B121D8-8589-488F-BAC8-7EFD02BD459F}" destId="{D199BF5A-8000-4972-AB4B-B80D38047261}" srcOrd="0" destOrd="0" presId="urn:microsoft.com/office/officeart/2005/8/layout/process4"/>
    <dgm:cxn modelId="{9EC9339D-1E27-4644-AD9B-47B72238AE67}" type="presParOf" srcId="{71B121D8-8589-488F-BAC8-7EFD02BD459F}" destId="{3350EF37-9A15-4611-B690-3225EE978848}" srcOrd="1" destOrd="0" presId="urn:microsoft.com/office/officeart/2005/8/layout/process4"/>
    <dgm:cxn modelId="{A67CAA49-DEB5-B84B-B746-81739DCBB273}" type="presParOf" srcId="{71B121D8-8589-488F-BAC8-7EFD02BD459F}" destId="{E6C6DEBD-40B4-4E55-A245-DC75B48F125B}" srcOrd="2" destOrd="0" presId="urn:microsoft.com/office/officeart/2005/8/layout/process4"/>
    <dgm:cxn modelId="{3333245C-2B81-CC49-B0CA-8E77CC70AF4F}" type="presParOf" srcId="{E6C6DEBD-40B4-4E55-A245-DC75B48F125B}" destId="{621E09C0-56AE-49D3-84A2-CEE33EEB2BE1}" srcOrd="0" destOrd="0" presId="urn:microsoft.com/office/officeart/2005/8/layout/process4"/>
    <dgm:cxn modelId="{B081527C-0445-4242-B989-7796AE03DE2E}" type="presParOf" srcId="{E6C6DEBD-40B4-4E55-A245-DC75B48F125B}" destId="{AB76DF05-B5B3-44A9-BD6A-3459E98B1C72}" srcOrd="1" destOrd="0" presId="urn:microsoft.com/office/officeart/2005/8/layout/process4"/>
    <dgm:cxn modelId="{4FB8D569-CA7A-1841-AF02-9B16EE94D72B}" type="presParOf" srcId="{EBC4E701-C7F5-41CB-BC9F-6E7FF5F8B7DA}" destId="{B6A26179-F6B0-494E-9FD8-49CA20F2ECAE}" srcOrd="1" destOrd="0" presId="urn:microsoft.com/office/officeart/2005/8/layout/process4"/>
    <dgm:cxn modelId="{3CA52878-66F7-B24B-8D98-F91747D50D0B}" type="presParOf" srcId="{EBC4E701-C7F5-41CB-BC9F-6E7FF5F8B7DA}" destId="{6CACFFD6-A76A-40B3-B2B5-3835395C2FBC}" srcOrd="2" destOrd="0" presId="urn:microsoft.com/office/officeart/2005/8/layout/process4"/>
    <dgm:cxn modelId="{20B30505-8A86-6248-A2B4-AF76B2229D9A}" type="presParOf" srcId="{6CACFFD6-A76A-40B3-B2B5-3835395C2FBC}" destId="{83039CF5-4357-4971-B4FB-2D37A56D0FD5}" srcOrd="0" destOrd="0" presId="urn:microsoft.com/office/officeart/2005/8/layout/process4"/>
    <dgm:cxn modelId="{0B00DEBB-DCD2-2C4E-90FE-7EF1B4F9130E}" type="presParOf" srcId="{EBC4E701-C7F5-41CB-BC9F-6E7FF5F8B7DA}" destId="{198A4580-CFC6-439B-94D7-3AFD8D9CAA8D}" srcOrd="3" destOrd="0" presId="urn:microsoft.com/office/officeart/2005/8/layout/process4"/>
    <dgm:cxn modelId="{C9077460-1A8A-6547-A095-0FF917C54FA6}" type="presParOf" srcId="{EBC4E701-C7F5-41CB-BC9F-6E7FF5F8B7DA}" destId="{97BBC6CB-A907-4C29-921D-88CA75854407}" srcOrd="4" destOrd="0" presId="urn:microsoft.com/office/officeart/2005/8/layout/process4"/>
    <dgm:cxn modelId="{48C7F4D2-E9AA-9D4D-BFE6-076B1DDB7880}" type="presParOf" srcId="{97BBC6CB-A907-4C29-921D-88CA75854407}" destId="{1151583A-CE9C-4060-8761-8AAE48B1AA7F}" srcOrd="0" destOrd="0" presId="urn:microsoft.com/office/officeart/2005/8/layout/process4"/>
    <dgm:cxn modelId="{D07C728D-41CF-5D45-B741-A237C273099E}" type="presParOf" srcId="{EBC4E701-C7F5-41CB-BC9F-6E7FF5F8B7DA}" destId="{4B37197B-8FFD-4B54-8EEF-78BD0F75BDF2}" srcOrd="5" destOrd="0" presId="urn:microsoft.com/office/officeart/2005/8/layout/process4"/>
    <dgm:cxn modelId="{591DBB93-D1C1-6A47-BAD7-DDA6CD27D46A}" type="presParOf" srcId="{EBC4E701-C7F5-41CB-BC9F-6E7FF5F8B7DA}" destId="{D53F2D86-75CE-48E4-BFBA-78450BCA6797}" srcOrd="6" destOrd="0" presId="urn:microsoft.com/office/officeart/2005/8/layout/process4"/>
    <dgm:cxn modelId="{EE6469EE-C84E-9A4E-B29A-1DCF758261A3}" type="presParOf" srcId="{D53F2D86-75CE-48E4-BFBA-78450BCA6797}" destId="{D1524ABE-F61F-4572-958B-B08EFBFF57AB}" srcOrd="0" destOrd="0" presId="urn:microsoft.com/office/officeart/2005/8/layout/process4"/>
    <dgm:cxn modelId="{B66CAAA2-9A88-2D4F-8E9E-80B76E81AB7B}" type="presParOf" srcId="{EBC4E701-C7F5-41CB-BC9F-6E7FF5F8B7DA}" destId="{A5A33B1E-3DF6-4189-9FCB-31C0CEB59700}" srcOrd="7" destOrd="0" presId="urn:microsoft.com/office/officeart/2005/8/layout/process4"/>
    <dgm:cxn modelId="{E8EC05F8-CD34-324C-8244-1F9A70E17FAE}" type="presParOf" srcId="{EBC4E701-C7F5-41CB-BC9F-6E7FF5F8B7DA}" destId="{4BCEF6BE-6BE6-4C31-B6F2-A69839BEFCA1}" srcOrd="8" destOrd="0" presId="urn:microsoft.com/office/officeart/2005/8/layout/process4"/>
    <dgm:cxn modelId="{EA864198-2E3A-2D4E-BD8E-18F67BB4E446}" type="presParOf" srcId="{4BCEF6BE-6BE6-4C31-B6F2-A69839BEFCA1}" destId="{E294B0DE-D3E2-47F2-A328-9451CEB46F1A}" srcOrd="0" destOrd="0" presId="urn:microsoft.com/office/officeart/2005/8/layout/process4"/>
    <dgm:cxn modelId="{4EF564FD-D341-CD4F-8E9F-C2254A688F24}" type="presParOf" srcId="{EBC4E701-C7F5-41CB-BC9F-6E7FF5F8B7DA}" destId="{C8E8DDAE-0BCF-401F-804F-8208DCA1B8D2}" srcOrd="9" destOrd="0" presId="urn:microsoft.com/office/officeart/2005/8/layout/process4"/>
    <dgm:cxn modelId="{C5FD4F8F-3AE3-7040-808A-47424321BFFD}" type="presParOf" srcId="{EBC4E701-C7F5-41CB-BC9F-6E7FF5F8B7DA}" destId="{BD059CB8-AA65-4ABE-8AE2-D0BDE26ACC6F}" srcOrd="10" destOrd="0" presId="urn:microsoft.com/office/officeart/2005/8/layout/process4"/>
    <dgm:cxn modelId="{31C16218-93E4-634D-AD20-12012508F326}" type="presParOf" srcId="{BD059CB8-AA65-4ABE-8AE2-D0BDE26ACC6F}" destId="{056B2F62-E3C9-4971-8470-9878E8F137B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0EF37-9A15-4611-B690-3225EE978848}">
      <dsp:nvSpPr>
        <dsp:cNvPr id="0" name=""/>
        <dsp:cNvSpPr/>
      </dsp:nvSpPr>
      <dsp:spPr>
        <a:xfrm>
          <a:off x="0" y="4149679"/>
          <a:ext cx="7583487" cy="5446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Entering main loop</a:t>
          </a:r>
          <a:endParaRPr lang="zh-TW" sz="2400" b="1" kern="1200" dirty="0"/>
        </a:p>
      </dsp:txBody>
      <dsp:txXfrm>
        <a:off x="0" y="4149679"/>
        <a:ext cx="7583487" cy="294107"/>
      </dsp:txXfrm>
    </dsp:sp>
    <dsp:sp modelId="{621E09C0-56AE-49D3-84A2-CEE33EEB2BE1}">
      <dsp:nvSpPr>
        <dsp:cNvPr id="0" name=""/>
        <dsp:cNvSpPr/>
      </dsp:nvSpPr>
      <dsp:spPr>
        <a:xfrm>
          <a:off x="0" y="4432893"/>
          <a:ext cx="3791743" cy="250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Rendering</a:t>
          </a:r>
          <a:endParaRPr lang="zh-TW" sz="2000" b="1" kern="1200" dirty="0"/>
        </a:p>
      </dsp:txBody>
      <dsp:txXfrm>
        <a:off x="0" y="4432893"/>
        <a:ext cx="3791743" cy="250535"/>
      </dsp:txXfrm>
    </dsp:sp>
    <dsp:sp modelId="{AB76DF05-B5B3-44A9-BD6A-3459E98B1C72}">
      <dsp:nvSpPr>
        <dsp:cNvPr id="0" name=""/>
        <dsp:cNvSpPr/>
      </dsp:nvSpPr>
      <dsp:spPr>
        <a:xfrm>
          <a:off x="3791743" y="4432893"/>
          <a:ext cx="3791743" cy="250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Event handle</a:t>
          </a:r>
          <a:endParaRPr lang="zh-TW" sz="2000" b="1" kern="1200" dirty="0"/>
        </a:p>
      </dsp:txBody>
      <dsp:txXfrm>
        <a:off x="3791743" y="4432893"/>
        <a:ext cx="3791743" cy="250535"/>
      </dsp:txXfrm>
    </dsp:sp>
    <dsp:sp modelId="{83039CF5-4357-4971-B4FB-2D37A56D0FD5}">
      <dsp:nvSpPr>
        <dsp:cNvPr id="0" name=""/>
        <dsp:cNvSpPr/>
      </dsp:nvSpPr>
      <dsp:spPr>
        <a:xfrm rot="10800000">
          <a:off x="0" y="3320187"/>
          <a:ext cx="7583487" cy="83766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Initialize OpenGL states</a:t>
          </a:r>
          <a:endParaRPr lang="zh-TW" sz="2400" b="1" kern="1200" dirty="0"/>
        </a:p>
      </dsp:txBody>
      <dsp:txXfrm rot="10800000">
        <a:off x="0" y="3320187"/>
        <a:ext cx="7583487" cy="544287"/>
      </dsp:txXfrm>
    </dsp:sp>
    <dsp:sp modelId="{1151583A-CE9C-4060-8761-8AAE48B1AA7F}">
      <dsp:nvSpPr>
        <dsp:cNvPr id="0" name=""/>
        <dsp:cNvSpPr/>
      </dsp:nvSpPr>
      <dsp:spPr>
        <a:xfrm rot="10800000">
          <a:off x="0" y="2490696"/>
          <a:ext cx="7583487" cy="83766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Register callback functions</a:t>
          </a:r>
          <a:endParaRPr lang="zh-TW" sz="2400" b="1" kern="1200" dirty="0"/>
        </a:p>
      </dsp:txBody>
      <dsp:txXfrm rot="10800000">
        <a:off x="0" y="2490696"/>
        <a:ext cx="7583487" cy="544287"/>
      </dsp:txXfrm>
    </dsp:sp>
    <dsp:sp modelId="{D1524ABE-F61F-4572-958B-B08EFBFF57AB}">
      <dsp:nvSpPr>
        <dsp:cNvPr id="0" name=""/>
        <dsp:cNvSpPr/>
      </dsp:nvSpPr>
      <dsp:spPr>
        <a:xfrm rot="10800000">
          <a:off x="0" y="1661204"/>
          <a:ext cx="7583487" cy="83766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Open a new window</a:t>
          </a:r>
          <a:endParaRPr lang="zh-TW" sz="2400" b="1" kern="1200" dirty="0"/>
        </a:p>
      </dsp:txBody>
      <dsp:txXfrm rot="10800000">
        <a:off x="0" y="1661204"/>
        <a:ext cx="7583487" cy="544287"/>
      </dsp:txXfrm>
    </dsp:sp>
    <dsp:sp modelId="{E294B0DE-D3E2-47F2-A328-9451CEB46F1A}">
      <dsp:nvSpPr>
        <dsp:cNvPr id="0" name=""/>
        <dsp:cNvSpPr/>
      </dsp:nvSpPr>
      <dsp:spPr>
        <a:xfrm rot="10800000">
          <a:off x="0" y="831713"/>
          <a:ext cx="7583487" cy="837661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Setup development environment</a:t>
          </a:r>
          <a:endParaRPr lang="zh-TW" sz="2400" b="1" kern="1200" dirty="0"/>
        </a:p>
      </dsp:txBody>
      <dsp:txXfrm rot="10800000">
        <a:off x="0" y="831713"/>
        <a:ext cx="7583487" cy="544287"/>
      </dsp:txXfrm>
    </dsp:sp>
    <dsp:sp modelId="{056B2F62-E3C9-4971-8470-9878E8F137B3}">
      <dsp:nvSpPr>
        <dsp:cNvPr id="0" name=""/>
        <dsp:cNvSpPr/>
      </dsp:nvSpPr>
      <dsp:spPr>
        <a:xfrm rot="10800000">
          <a:off x="0" y="0"/>
          <a:ext cx="7583487" cy="83766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Create a new project</a:t>
          </a:r>
          <a:endParaRPr lang="zh-TW" sz="2400" b="1" kern="1200"/>
        </a:p>
      </dsp:txBody>
      <dsp:txXfrm rot="10800000">
        <a:off x="0" y="0"/>
        <a:ext cx="7583487" cy="544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6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69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3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7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4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16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3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917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75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6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0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downloads.sourceforge.net/freeglut/freeglut-3.0.0.tar.gz?download" TargetMode="External"/><Relationship Id="rId2" Type="http://schemas.openxmlformats.org/officeDocument/2006/relationships/hyperlink" Target="http://freeglut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lfw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reeglut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letomat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GLUT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6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Setting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811934"/>
            <a:ext cx="5688632" cy="4458843"/>
          </a:xfrm>
        </p:spPr>
      </p:pic>
      <p:sp>
        <p:nvSpPr>
          <p:cNvPr id="4" name="矩形 3"/>
          <p:cNvSpPr/>
          <p:nvPr/>
        </p:nvSpPr>
        <p:spPr>
          <a:xfrm>
            <a:off x="1830877" y="2869545"/>
            <a:ext cx="1427299" cy="1632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85357" y="3601065"/>
            <a:ext cx="1115523" cy="7982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</a:t>
            </a:r>
            <a:r>
              <a:rPr lang="en-US" altLang="zh-TW" dirty="0" smtClean="0"/>
              <a:t>Development </a:t>
            </a:r>
            <a:r>
              <a:rPr lang="en-US" altLang="zh-TW" dirty="0"/>
              <a:t>E</a:t>
            </a:r>
            <a:r>
              <a:rPr lang="en-US" altLang="zh-TW" dirty="0" smtClean="0"/>
              <a:t>nvironment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4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</a:t>
            </a:r>
            <a:r>
              <a:rPr lang="en-US" altLang="zh-TW" dirty="0" err="1" smtClean="0"/>
              <a:t>Steup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and unzip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package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en-US" altLang="zh-TW" dirty="0" smtClean="0"/>
              <a:t>opy “freeglut.dll” “glew32.dll” to</a:t>
            </a:r>
          </a:p>
          <a:p>
            <a:pPr lvl="1"/>
            <a:r>
              <a:rPr lang="en-US" altLang="zh-TW" dirty="0" smtClean="0"/>
              <a:t>System32 </a:t>
            </a:r>
            <a:r>
              <a:rPr lang="en-US" altLang="zh-TW" dirty="0"/>
              <a:t>(x86) or SysWOW64 (x64)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87" y="2571673"/>
            <a:ext cx="1973751" cy="17146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9752" y="2852936"/>
            <a:ext cx="100811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0" y="2605084"/>
            <a:ext cx="1771650" cy="16478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71334" y="3110938"/>
            <a:ext cx="1008112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79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New Source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 Explorer -&gt; Mouse right click “Source Files (</a:t>
            </a:r>
            <a:r>
              <a:rPr lang="zh-TW" altLang="en-US" dirty="0" smtClean="0"/>
              <a:t>原始檔</a:t>
            </a:r>
            <a:r>
              <a:rPr lang="en-US" altLang="zh-TW" dirty="0" smtClean="0"/>
              <a:t>)“-&gt;Add-&gt;New Item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9773"/>
            <a:ext cx="2713141" cy="33301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4" y="4677965"/>
            <a:ext cx="2408129" cy="1204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2" b="5332"/>
          <a:stretch/>
        </p:blipFill>
        <p:spPr>
          <a:xfrm>
            <a:off x="4329102" y="2814772"/>
            <a:ext cx="4252183" cy="38545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7549" y="6299517"/>
            <a:ext cx="660400" cy="1600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684741" y="4533949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0114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Setup (Recommended)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folder to somewhere nearby your project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Including the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header file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661988"/>
            <a:ext cx="4876800" cy="542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518152"/>
            <a:ext cx="2508848" cy="12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49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Setup (Recommended)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the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lib path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3" y="3207534"/>
            <a:ext cx="2697843" cy="2409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5" b="43131"/>
          <a:stretch/>
        </p:blipFill>
        <p:spPr>
          <a:xfrm>
            <a:off x="3546547" y="2803305"/>
            <a:ext cx="5527890" cy="292995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059832" y="4149080"/>
            <a:ext cx="576064" cy="4320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51744" y="4305816"/>
            <a:ext cx="950456" cy="3322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86184" y="4648200"/>
            <a:ext cx="3927336" cy="1676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54664" y="3103880"/>
            <a:ext cx="1681976" cy="2336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7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Setup (Recommended)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freeglut.lib, opengl32.lib, glew32.lib to dependencies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98750"/>
            <a:ext cx="63912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144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Put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folder to somewhere you like and open the project “properties”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25" b="49719"/>
          <a:stretch/>
        </p:blipFill>
        <p:spPr>
          <a:xfrm>
            <a:off x="3563888" y="2957601"/>
            <a:ext cx="5400600" cy="3146096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059832" y="4149080"/>
            <a:ext cx="576064" cy="43204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3" y="3207534"/>
            <a:ext cx="2697843" cy="24095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23360" y="4384040"/>
            <a:ext cx="1153160" cy="25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572760" y="4023360"/>
            <a:ext cx="1559560" cy="25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577840" y="4424680"/>
            <a:ext cx="1559560" cy="25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7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absolute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folder path to</a:t>
            </a:r>
          </a:p>
          <a:p>
            <a:pPr lvl="1"/>
            <a:r>
              <a:rPr lang="en-US" altLang="zh-TW" dirty="0" smtClean="0"/>
              <a:t>“Include Directories”</a:t>
            </a:r>
          </a:p>
          <a:p>
            <a:pPr lvl="1"/>
            <a:r>
              <a:rPr lang="en-US" altLang="zh-TW" dirty="0" smtClean="0"/>
              <a:t>“Library Directories”</a:t>
            </a:r>
          </a:p>
          <a:p>
            <a:r>
              <a:rPr lang="en-US" altLang="zh-TW" dirty="0"/>
              <a:t>Including the </a:t>
            </a:r>
            <a:r>
              <a:rPr lang="en-US" altLang="zh-TW" dirty="0" err="1" smtClean="0"/>
              <a:t>freeglut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glew</a:t>
            </a:r>
            <a:r>
              <a:rPr lang="en-US" altLang="zh-TW" dirty="0" smtClean="0"/>
              <a:t> </a:t>
            </a:r>
            <a:r>
              <a:rPr lang="en-US" altLang="zh-TW" dirty="0"/>
              <a:t>header like this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37066"/>
            <a:ext cx="3363472" cy="424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02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Frequently Used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Configuration Manager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Debug mode: If you meet bugs…</a:t>
            </a:r>
          </a:p>
          <a:p>
            <a:r>
              <a:rPr lang="en-US" altLang="zh-TW" dirty="0" smtClean="0"/>
              <a:t>Release mode: Make your codes run faster!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438421"/>
            <a:ext cx="2808312" cy="17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36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Software Organization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43608" y="2920132"/>
            <a:ext cx="3498850" cy="20291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sz="2800" b="1" dirty="0">
                <a:ea typeface="新細明體" pitchFamily="18" charset="-120"/>
              </a:rPr>
              <a:t>X, Win32, </a:t>
            </a:r>
            <a:r>
              <a:rPr lang="en-US" altLang="zh-TW" sz="2800" b="1" dirty="0" smtClean="0">
                <a:ea typeface="新細明體" pitchFamily="18" charset="-120"/>
              </a:rPr>
              <a:t>Mac O/S</a:t>
            </a:r>
            <a:endParaRPr lang="en-US" altLang="zh-TW" sz="2800" b="1" dirty="0">
              <a:ea typeface="新細明體" pitchFamily="18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72000" y="2920132"/>
            <a:ext cx="3498850" cy="20291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 smtClean="0"/>
          </a:p>
          <a:p>
            <a:pPr algn="ctr"/>
            <a:r>
              <a:rPr lang="en-US" altLang="zh-TW" sz="2800" b="1" dirty="0" smtClean="0"/>
              <a:t>GL</a:t>
            </a:r>
            <a:endParaRPr lang="zh-TW" altLang="en-US" sz="2800" b="1" dirty="0"/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1058379" y="1840012"/>
            <a:ext cx="6997700" cy="5808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2800" b="1" dirty="0">
                <a:ea typeface="新細明體" pitchFamily="18" charset="-120"/>
              </a:rPr>
              <a:t>application </a:t>
            </a:r>
            <a:r>
              <a:rPr lang="en-US" altLang="zh-TW" sz="2800" b="1" dirty="0" smtClean="0">
                <a:ea typeface="新細明體" pitchFamily="18" charset="-120"/>
              </a:rPr>
              <a:t>program</a:t>
            </a:r>
            <a:endParaRPr lang="en-US" altLang="zh-TW" sz="2800" b="1" dirty="0"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04048" y="2913013"/>
            <a:ext cx="1600200" cy="1371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   </a:t>
            </a:r>
            <a:br>
              <a:rPr lang="en-US" altLang="zh-TW" sz="2800" b="1" dirty="0" smtClean="0"/>
            </a:br>
            <a:r>
              <a:rPr lang="en-US" altLang="zh-TW" sz="2800" b="1" dirty="0" smtClean="0"/>
              <a:t>GLU</a:t>
            </a:r>
            <a:endParaRPr lang="zh-TW" altLang="en-US" sz="2800" b="1" dirty="0"/>
          </a:p>
        </p:txBody>
      </p:sp>
      <p:sp>
        <p:nvSpPr>
          <p:cNvPr id="45" name="矩形 44"/>
          <p:cNvSpPr/>
          <p:nvPr/>
        </p:nvSpPr>
        <p:spPr>
          <a:xfrm>
            <a:off x="2539752" y="2920132"/>
            <a:ext cx="1600200" cy="1371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/>
          </a:p>
          <a:p>
            <a:pPr algn="ctr"/>
            <a:endParaRPr lang="en-US" altLang="zh-TW" b="1" dirty="0"/>
          </a:p>
          <a:p>
            <a:pPr algn="ctr"/>
            <a:r>
              <a:rPr lang="en-US" altLang="zh-TW" b="1" dirty="0" smtClean="0"/>
              <a:t>GLX, AGL </a:t>
            </a:r>
            <a:br>
              <a:rPr lang="en-US" altLang="zh-TW" b="1" dirty="0" smtClean="0"/>
            </a:br>
            <a:r>
              <a:rPr lang="en-US" altLang="zh-TW" b="1" dirty="0" smtClean="0"/>
              <a:t>or WGL</a:t>
            </a:r>
            <a:endParaRPr lang="zh-TW" altLang="en-US" b="1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663950" y="2904629"/>
            <a:ext cx="1816100" cy="6731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2800" b="1" dirty="0" smtClean="0">
                <a:ea typeface="新細明體" pitchFamily="18" charset="-120"/>
              </a:rPr>
              <a:t>GLUT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475656" y="2920132"/>
            <a:ext cx="1816100" cy="6731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1600" b="1" dirty="0" smtClean="0">
                <a:ea typeface="新細明體" pitchFamily="18" charset="-120"/>
              </a:rPr>
              <a:t>OpenGL Motif</a:t>
            </a:r>
            <a:br>
              <a:rPr lang="en-US" altLang="zh-TW" sz="1600" b="1" dirty="0" smtClean="0">
                <a:ea typeface="新細明體" pitchFamily="18" charset="-120"/>
              </a:rPr>
            </a:br>
            <a:r>
              <a:rPr lang="en-US" altLang="zh-TW" sz="1600" b="1" dirty="0" smtClean="0">
                <a:ea typeface="新細明體" pitchFamily="18" charset="-120"/>
              </a:rPr>
              <a:t>widget or similar</a:t>
            </a:r>
            <a:endParaRPr lang="en-US" altLang="zh-TW" sz="2400" b="1" dirty="0" smtClean="0">
              <a:ea typeface="新細明體" pitchFamily="18" charset="-120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1058379" y="5440412"/>
            <a:ext cx="6997700" cy="5808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7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TW" sz="2800" b="1" dirty="0" smtClean="0">
                <a:ea typeface="新細明體" pitchFamily="18" charset="-120"/>
              </a:rPr>
              <a:t>Software and/or hardware</a:t>
            </a:r>
            <a:endParaRPr lang="en-US" altLang="zh-TW" sz="2800" b="1" dirty="0">
              <a:ea typeface="新細明體" pitchFamily="18" charset="-120"/>
            </a:endParaRPr>
          </a:p>
        </p:txBody>
      </p:sp>
      <p:sp>
        <p:nvSpPr>
          <p:cNvPr id="49" name="向下箭號 48"/>
          <p:cNvSpPr/>
          <p:nvPr/>
        </p:nvSpPr>
        <p:spPr>
          <a:xfrm>
            <a:off x="2613013" y="500836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下箭號 49"/>
          <p:cNvSpPr/>
          <p:nvPr/>
        </p:nvSpPr>
        <p:spPr>
          <a:xfrm>
            <a:off x="6141405" y="500836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下箭號 50"/>
          <p:cNvSpPr/>
          <p:nvPr/>
        </p:nvSpPr>
        <p:spPr>
          <a:xfrm>
            <a:off x="1115616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2208529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3301442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4394355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>
            <a:off x="5487268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6580181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7673095" y="2488084"/>
            <a:ext cx="360040" cy="41907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8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Frequently Used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Compile and execute the codes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Runtime speed:</a:t>
            </a:r>
          </a:p>
          <a:p>
            <a:pPr lvl="1"/>
            <a:r>
              <a:rPr lang="en-US" altLang="zh-TW" dirty="0" smtClean="0"/>
              <a:t>(Release+2) &gt; (Release+1) &gt; (Debug+2) &gt; (Debug+1)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04880"/>
            <a:ext cx="2808312" cy="12152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02"/>
          <a:stretch/>
        </p:blipFill>
        <p:spPr>
          <a:xfrm>
            <a:off x="4139952" y="2304880"/>
            <a:ext cx="3071126" cy="12152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3608" y="2348880"/>
            <a:ext cx="504056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35440" y="2852936"/>
            <a:ext cx="504056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60625" y="2756848"/>
            <a:ext cx="2983977" cy="228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71600" y="3827081"/>
            <a:ext cx="2880320" cy="7660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1. Start Debugging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4139587" y="3821461"/>
            <a:ext cx="3721134" cy="766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dirty="0" smtClean="0"/>
              <a:t>. Start W.O. Debugging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4159783" y="2996952"/>
            <a:ext cx="2983977" cy="228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39803" y="2850834"/>
            <a:ext cx="455222" cy="5061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0749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When you build a solution or project, VS will usually generate a lot of garbage files of big size!</a:t>
            </a:r>
          </a:p>
          <a:p>
            <a:r>
              <a:rPr lang="en-US" altLang="zh-TW" dirty="0" smtClean="0"/>
              <a:t>Please feel free to delete the following files when you upload the HW/project or share your codes to others!</a:t>
            </a:r>
          </a:p>
          <a:p>
            <a:pPr lvl="1"/>
            <a:r>
              <a:rPr lang="en-US" altLang="zh-TW" dirty="0" smtClean="0"/>
              <a:t>*.</a:t>
            </a:r>
            <a:r>
              <a:rPr lang="en-US" altLang="zh-TW" dirty="0" err="1" smtClean="0"/>
              <a:t>sdf</a:t>
            </a:r>
            <a:r>
              <a:rPr lang="en-US" altLang="zh-TW" dirty="0" smtClean="0"/>
              <a:t>, *.</a:t>
            </a:r>
            <a:r>
              <a:rPr lang="en-US" altLang="zh-TW" dirty="0" err="1" smtClean="0"/>
              <a:t>suo</a:t>
            </a:r>
            <a:r>
              <a:rPr lang="en-US" altLang="zh-TW" dirty="0" smtClean="0"/>
              <a:t>, folder “</a:t>
            </a:r>
            <a:r>
              <a:rPr lang="en-US" altLang="zh-TW" dirty="0" err="1" smtClean="0"/>
              <a:t>ipch</a:t>
            </a:r>
            <a:r>
              <a:rPr lang="en-US" altLang="zh-TW" dirty="0" smtClean="0"/>
              <a:t>”, “Release”, “Debug”</a:t>
            </a:r>
          </a:p>
          <a:p>
            <a:pPr lvl="1"/>
            <a:r>
              <a:rPr lang="en-US" altLang="zh-TW" dirty="0" smtClean="0"/>
              <a:t>Remember to make a copy of “exe” file before deleting </a:t>
            </a:r>
            <a:r>
              <a:rPr lang="en-US" altLang="zh-TW" dirty="0"/>
              <a:t>“Release</a:t>
            </a:r>
            <a:r>
              <a:rPr lang="en-US" altLang="zh-TW" dirty="0" smtClean="0"/>
              <a:t>” or “Debug” folders!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06774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a </a:t>
            </a:r>
            <a:r>
              <a:rPr lang="en-US" altLang="zh-TW" dirty="0" smtClean="0"/>
              <a:t>New </a:t>
            </a:r>
            <a:r>
              <a:rPr lang="en-US" altLang="zh-TW" dirty="0"/>
              <a:t>W</a:t>
            </a:r>
            <a:r>
              <a:rPr lang="en-US" altLang="zh-TW" dirty="0" smtClean="0"/>
              <a:t>indow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altLang="zh-TW" dirty="0" smtClean="0"/>
              <a:t>Code Snippet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60" y="1628800"/>
            <a:ext cx="4226681" cy="486814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2458660" y="2204864"/>
            <a:ext cx="4226681" cy="14401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7" y="2199971"/>
            <a:ext cx="8476267" cy="310123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59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glutInitDisplayMode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Specify required data for each pixel in frame buffer</a:t>
            </a:r>
          </a:p>
          <a:p>
            <a:r>
              <a:rPr lang="en-US" altLang="zh-TW" sz="2400" dirty="0"/>
              <a:t>GLUT_RGBA</a:t>
            </a:r>
          </a:p>
          <a:p>
            <a:pPr lvl="1"/>
            <a:r>
              <a:rPr lang="en-US" altLang="zh-TW" dirty="0"/>
              <a:t>RGBA color mode</a:t>
            </a:r>
          </a:p>
          <a:p>
            <a:r>
              <a:rPr lang="en-US" altLang="zh-TW" sz="2400" dirty="0">
                <a:ea typeface="新細明體" charset="-120"/>
              </a:rPr>
              <a:t>GLUT_DOUBLE</a:t>
            </a:r>
          </a:p>
          <a:p>
            <a:pPr lvl="1"/>
            <a:r>
              <a:rPr lang="en-US" altLang="zh-TW" dirty="0">
                <a:ea typeface="新細明體" charset="-120"/>
              </a:rPr>
              <a:t>A double-buffered window</a:t>
            </a:r>
          </a:p>
          <a:p>
            <a:r>
              <a:rPr lang="en-US" altLang="zh-TW" sz="2400" dirty="0"/>
              <a:t>GLUT_DEPTH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Allocate </a:t>
            </a:r>
            <a:r>
              <a:rPr lang="en-US" altLang="zh-TW" dirty="0">
                <a:ea typeface="新細明體" charset="-120"/>
              </a:rPr>
              <a:t>depth </a:t>
            </a:r>
            <a:r>
              <a:rPr lang="en-US" altLang="zh-TW" dirty="0" smtClean="0">
                <a:ea typeface="新細明體" charset="-120"/>
              </a:rPr>
              <a:t>information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896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Double Buffering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drawing commands </a:t>
            </a:r>
            <a:r>
              <a:rPr lang="en-US" altLang="zh-TW" dirty="0" smtClean="0"/>
              <a:t>are actually </a:t>
            </a:r>
            <a:r>
              <a:rPr lang="en-US" altLang="zh-TW" dirty="0"/>
              <a:t>executed on an off-screen buffer and then quickly swapped into view on </a:t>
            </a:r>
            <a:r>
              <a:rPr lang="en-US" altLang="zh-TW" dirty="0" smtClean="0"/>
              <a:t>the window </a:t>
            </a:r>
            <a:r>
              <a:rPr lang="en-US" altLang="zh-TW" dirty="0"/>
              <a:t>later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ea typeface="新細明體" charset="-120"/>
              </a:rPr>
              <a:t>Avoid flashing effect when doing animation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20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>
                <a:ea typeface="新細明體" charset="-120"/>
              </a:rPr>
              <a:t>Double </a:t>
            </a:r>
            <a:r>
              <a:rPr lang="en-US" altLang="zh-TW" dirty="0" smtClean="0">
                <a:ea typeface="新細明體" charset="-120"/>
              </a:rPr>
              <a:t>Buffering cont.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/>
              <a:t>Instead of one color buffer, we use two</a:t>
            </a:r>
          </a:p>
          <a:p>
            <a:pPr lvl="1"/>
            <a:r>
              <a:rPr lang="en-US" altLang="zh-TW" dirty="0"/>
              <a:t>Front Buffer: one that is </a:t>
            </a:r>
            <a:r>
              <a:rPr lang="en-US" altLang="zh-TW" dirty="0" smtClean="0"/>
              <a:t>displayed</a:t>
            </a:r>
            <a:endParaRPr lang="en-US" altLang="zh-TW" dirty="0"/>
          </a:p>
          <a:p>
            <a:pPr lvl="1"/>
            <a:r>
              <a:rPr lang="en-US" altLang="zh-TW" dirty="0"/>
              <a:t>Back Buffer: one that is written </a:t>
            </a:r>
            <a:r>
              <a:rPr lang="en-US" altLang="zh-TW" dirty="0" smtClean="0"/>
              <a:t>to</a:t>
            </a:r>
            <a:endParaRPr lang="en-US" altLang="zh-TW" dirty="0"/>
          </a:p>
          <a:p>
            <a:r>
              <a:rPr lang="en-US" altLang="zh-TW" dirty="0"/>
              <a:t>Program then requests a double buffer </a:t>
            </a:r>
            <a:r>
              <a:rPr lang="en-US" altLang="zh-TW" dirty="0" smtClean="0"/>
              <a:t>in</a:t>
            </a:r>
          </a:p>
          <a:p>
            <a:pPr lvl="1"/>
            <a:r>
              <a:rPr lang="en-US" altLang="zh-TW" dirty="0" err="1" smtClean="0"/>
              <a:t>glutInitDisplayMode</a:t>
            </a:r>
            <a:r>
              <a:rPr lang="en-US" altLang="zh-TW" dirty="0" smtClean="0"/>
              <a:t>(GL_RGB </a:t>
            </a:r>
            <a:r>
              <a:rPr lang="en-US" altLang="zh-TW" dirty="0"/>
              <a:t>| GL_DOUBLE)</a:t>
            </a:r>
          </a:p>
          <a:p>
            <a:pPr lvl="1"/>
            <a:r>
              <a:rPr lang="en-US" altLang="zh-TW" dirty="0"/>
              <a:t>At the end of the display callback buffers are </a:t>
            </a:r>
            <a:r>
              <a:rPr lang="en-US" altLang="zh-TW" dirty="0" smtClean="0"/>
              <a:t>swapped using </a:t>
            </a:r>
            <a:r>
              <a:rPr lang="en-US" altLang="zh-TW" b="1" i="1" dirty="0" err="1">
                <a:ea typeface="新細明體" charset="-120"/>
              </a:rPr>
              <a:t>glutSwapBuffers</a:t>
            </a:r>
            <a:r>
              <a:rPr lang="en-US" altLang="zh-TW" b="1" i="1" dirty="0">
                <a:ea typeface="新細明體" charset="-120"/>
              </a:rPr>
              <a:t>()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command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594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OpenGL States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8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altLang="zh-TW" dirty="0" smtClean="0"/>
              <a:t>Code Snippet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4" y="1628800"/>
            <a:ext cx="4242493" cy="486814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2555776" y="5157192"/>
            <a:ext cx="4032448" cy="575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39"/>
          <a:stretch/>
        </p:blipFill>
        <p:spPr>
          <a:xfrm>
            <a:off x="611560" y="3164865"/>
            <a:ext cx="7920880" cy="134425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76272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InitGL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Setup OpenGL initial states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63118"/>
            <a:ext cx="7920880" cy="39902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31230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GLUT </a:t>
            </a:r>
            <a:r>
              <a:rPr lang="en-US" altLang="zh-TW" dirty="0" smtClean="0"/>
              <a:t>(</a:t>
            </a:r>
            <a:r>
              <a:rPr lang="en-US" altLang="zh-TW" sz="2800" dirty="0" smtClean="0">
                <a:ea typeface="ＭＳ Ｐゴシック" charset="-128"/>
              </a:rPr>
              <a:t>Open</a:t>
            </a:r>
            <a:r>
              <a:rPr lang="en-US" altLang="zh-TW" dirty="0" smtClean="0">
                <a:ea typeface="ＭＳ Ｐゴシック" charset="-128"/>
              </a:rPr>
              <a:t>GL </a:t>
            </a:r>
            <a:r>
              <a:rPr lang="en-US" altLang="zh-TW" dirty="0">
                <a:ea typeface="ＭＳ Ｐゴシック" charset="-128"/>
              </a:rPr>
              <a:t>U</a:t>
            </a:r>
            <a:r>
              <a:rPr lang="en-US" altLang="zh-TW" sz="2800" dirty="0">
                <a:ea typeface="ＭＳ Ｐゴシック" charset="-128"/>
              </a:rPr>
              <a:t>tility</a:t>
            </a:r>
            <a:r>
              <a:rPr lang="en-US" altLang="zh-TW" dirty="0">
                <a:ea typeface="ＭＳ Ｐゴシック" charset="-128"/>
              </a:rPr>
              <a:t> </a:t>
            </a:r>
            <a:r>
              <a:rPr lang="en-US" altLang="zh-TW" dirty="0" smtClean="0">
                <a:ea typeface="ＭＳ Ｐゴシック" charset="-128"/>
              </a:rPr>
              <a:t>T</a:t>
            </a:r>
            <a:r>
              <a:rPr lang="en-US" altLang="zh-TW" sz="2800" dirty="0" smtClean="0">
                <a:ea typeface="ＭＳ Ｐゴシック" charset="-128"/>
              </a:rPr>
              <a:t>oolkit</a:t>
            </a:r>
            <a:r>
              <a:rPr lang="en-US" altLang="zh-TW" dirty="0" smtClean="0">
                <a:ea typeface="ＭＳ Ｐゴシック" charset="-128"/>
              </a:rPr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552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Provides functionality common to all window systems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Open a window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Get input from mouse and keyboard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Menus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Event-driven</a:t>
            </a:r>
          </a:p>
        </p:txBody>
      </p:sp>
    </p:spTree>
    <p:extLst>
      <p:ext uri="{BB962C8B-B14F-4D97-AF65-F5344CB8AC3E}">
        <p14:creationId xmlns:p14="http://schemas.microsoft.com/office/powerpoint/2010/main" val="1412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GLUT Context Menu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1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00" smtClean="0"/>
              <a:t>Menus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TW" dirty="0"/>
              <a:t>GLUT supports pop-up menus</a:t>
            </a:r>
          </a:p>
          <a:p>
            <a:pPr lvl="1"/>
            <a:r>
              <a:rPr lang="en-US" altLang="zh-TW" dirty="0"/>
              <a:t>A menu can have submenus</a:t>
            </a:r>
          </a:p>
          <a:p>
            <a:r>
              <a:rPr lang="en-US" altLang="zh-TW" dirty="0"/>
              <a:t>Three steps</a:t>
            </a:r>
          </a:p>
          <a:p>
            <a:pPr lvl="1"/>
            <a:r>
              <a:rPr lang="en-US" altLang="zh-TW" dirty="0"/>
              <a:t>Define entries for the menu</a:t>
            </a:r>
          </a:p>
          <a:p>
            <a:pPr lvl="1"/>
            <a:r>
              <a:rPr lang="en-US" altLang="zh-TW" dirty="0"/>
              <a:t>Define action for each menu item</a:t>
            </a:r>
          </a:p>
          <a:p>
            <a:pPr lvl="2"/>
            <a:r>
              <a:rPr lang="en-US" altLang="zh-TW" dirty="0"/>
              <a:t>Action carried out if entry selected</a:t>
            </a:r>
          </a:p>
          <a:p>
            <a:pPr lvl="1"/>
            <a:r>
              <a:rPr lang="en-US" altLang="zh-TW" dirty="0"/>
              <a:t>Attach menu to a mouse button</a:t>
            </a:r>
          </a:p>
        </p:txBody>
      </p:sp>
    </p:spTree>
    <p:extLst>
      <p:ext uri="{BB962C8B-B14F-4D97-AF65-F5344CB8AC3E}">
        <p14:creationId xmlns:p14="http://schemas.microsoft.com/office/powerpoint/2010/main" val="116065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Defining a Simple Menu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10171" y="3123108"/>
            <a:ext cx="6494085" cy="193899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sz="2000" b="1" dirty="0" err="1" smtClean="0">
                <a:latin typeface="Courier New" charset="0"/>
              </a:rPr>
              <a:t>menu_id</a:t>
            </a:r>
            <a:r>
              <a:rPr lang="en-US" altLang="zh-TW" sz="2000" b="1" dirty="0" smtClean="0">
                <a:latin typeface="Courier New" charset="0"/>
              </a:rPr>
              <a:t> </a:t>
            </a:r>
            <a:r>
              <a:rPr lang="en-US" altLang="zh-TW" sz="2000" b="1" dirty="0">
                <a:latin typeface="Courier New" charset="0"/>
              </a:rPr>
              <a:t>= </a:t>
            </a:r>
            <a:r>
              <a:rPr lang="en-US" altLang="zh-TW" sz="2000" b="1" dirty="0" err="1" smtClean="0">
                <a:latin typeface="Courier New" charset="0"/>
              </a:rPr>
              <a:t>glutCreateMenu</a:t>
            </a:r>
            <a:r>
              <a:rPr lang="en-US" altLang="zh-TW" sz="2000" b="1" dirty="0" smtClean="0">
                <a:latin typeface="Courier New" charset="0"/>
              </a:rPr>
              <a:t>(</a:t>
            </a:r>
            <a:r>
              <a:rPr lang="en-US" altLang="zh-TW" sz="2000" b="1" dirty="0" err="1" smtClean="0">
                <a:latin typeface="Courier New" charset="0"/>
              </a:rPr>
              <a:t>menu_main_func</a:t>
            </a:r>
            <a:r>
              <a:rPr lang="en-US" altLang="zh-TW" sz="2000" b="1" dirty="0">
                <a:latin typeface="Courier New" charset="0"/>
              </a:rPr>
              <a:t>);</a:t>
            </a:r>
            <a:endParaRPr lang="en-US" altLang="zh-TW" sz="2000" b="1" dirty="0" smtClean="0">
              <a:latin typeface="Courier New" charset="0"/>
            </a:endParaRPr>
          </a:p>
          <a:p>
            <a:r>
              <a:rPr lang="en-US" altLang="zh-TW" sz="2000" b="1" dirty="0" err="1" smtClean="0">
                <a:latin typeface="Courier New" charset="0"/>
              </a:rPr>
              <a:t>glutAddMenuEntry</a:t>
            </a:r>
            <a:r>
              <a:rPr lang="en-US" altLang="zh-TW" sz="2000" b="1" dirty="0">
                <a:latin typeface="Courier New" charset="0"/>
              </a:rPr>
              <a:t>(“clear Screen”, 1);</a:t>
            </a:r>
          </a:p>
          <a:p>
            <a:endParaRPr lang="en-US" altLang="zh-TW" sz="2000" b="1" dirty="0">
              <a:latin typeface="Courier New" charset="0"/>
            </a:endParaRPr>
          </a:p>
          <a:p>
            <a:r>
              <a:rPr lang="en-US" altLang="zh-TW" sz="2000" b="1" dirty="0" err="1" smtClean="0">
                <a:latin typeface="Courier New" charset="0"/>
              </a:rPr>
              <a:t>glutAddMenuEntry</a:t>
            </a:r>
            <a:r>
              <a:rPr lang="en-US" altLang="zh-TW" sz="2000" b="1" dirty="0">
                <a:latin typeface="Courier New" charset="0"/>
              </a:rPr>
              <a:t>(“exit”, 2);</a:t>
            </a:r>
          </a:p>
          <a:p>
            <a:endParaRPr lang="en-US" altLang="zh-TW" sz="2000" b="1" dirty="0">
              <a:latin typeface="Courier New" charset="0"/>
            </a:endParaRPr>
          </a:p>
          <a:p>
            <a:r>
              <a:rPr lang="en-US" altLang="zh-TW" sz="2000" b="1" dirty="0" err="1">
                <a:latin typeface="Courier New" charset="0"/>
              </a:rPr>
              <a:t>glutAttachMenu</a:t>
            </a:r>
            <a:r>
              <a:rPr lang="en-US" altLang="zh-TW" sz="2000" b="1" dirty="0">
                <a:latin typeface="Courier New" charset="0"/>
              </a:rPr>
              <a:t>(GLUT_RIGHT_BUTTON);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3275856" y="2823319"/>
            <a:ext cx="720080" cy="6522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179512" y="2230194"/>
            <a:ext cx="31806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</a:rPr>
              <a:t>entries that appear when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right button depressed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6106690" y="2366119"/>
            <a:ext cx="141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</a:rPr>
              <a:t>identifiers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236296" y="3505944"/>
            <a:ext cx="1752600" cy="1219200"/>
            <a:chOff x="7010400" y="3730203"/>
            <a:chExt cx="1752600" cy="1219200"/>
          </a:xfrm>
        </p:grpSpPr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7010400" y="3730203"/>
              <a:ext cx="1752600" cy="1219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7010400" y="4339803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TW" altLang="en-US"/>
            </a:p>
          </p:txBody>
        </p:sp>
        <p:sp>
          <p:nvSpPr>
            <p:cNvPr id="32783" name="Text Box 17"/>
            <p:cNvSpPr txBox="1">
              <a:spLocks noChangeArrowheads="1"/>
            </p:cNvSpPr>
            <p:nvPr/>
          </p:nvSpPr>
          <p:spPr bwMode="auto">
            <a:xfrm>
              <a:off x="7086600" y="3806403"/>
              <a:ext cx="1628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TW"/>
                <a:t>clear screen</a:t>
              </a:r>
            </a:p>
          </p:txBody>
        </p:sp>
        <p:sp>
          <p:nvSpPr>
            <p:cNvPr id="32784" name="Text Box 18"/>
            <p:cNvSpPr txBox="1">
              <a:spLocks noChangeArrowheads="1"/>
            </p:cNvSpPr>
            <p:nvPr/>
          </p:nvSpPr>
          <p:spPr bwMode="auto">
            <a:xfrm>
              <a:off x="7543800" y="4416003"/>
              <a:ext cx="639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TW"/>
                <a:t>exit</a:t>
              </a:r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15765" y="5415607"/>
            <a:ext cx="5168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 smtClean="0">
                <a:solidFill>
                  <a:srgbClr val="0070C0"/>
                </a:solidFill>
              </a:rPr>
              <a:t>pecify the action that triggers the menu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3491880" y="4983557"/>
            <a:ext cx="367506" cy="432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cxnSp>
        <p:nvCxnSpPr>
          <p:cNvPr id="4" name="肘形接點 3"/>
          <p:cNvCxnSpPr>
            <a:stCxn id="32780" idx="2"/>
          </p:cNvCxnSpPr>
          <p:nvPr/>
        </p:nvCxnSpPr>
        <p:spPr>
          <a:xfrm rot="5400000">
            <a:off x="5998419" y="2765053"/>
            <a:ext cx="758825" cy="875357"/>
          </a:xfrm>
          <a:prstGeom prst="bentConnector2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818898" y="2027759"/>
            <a:ext cx="1967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 smtClean="0">
                <a:solidFill>
                  <a:srgbClr val="0070C0"/>
                </a:solidFill>
              </a:rPr>
              <a:t>menu callback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4860032" y="2489425"/>
            <a:ext cx="444376" cy="7955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12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 Actions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8915400" cy="4724400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altLang="zh-TW" dirty="0"/>
              <a:t>Menu callback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Note each menu has an id that is returned when it is created</a:t>
            </a:r>
          </a:p>
          <a:p>
            <a:pPr lvl="1"/>
            <a:r>
              <a:rPr lang="en-US" altLang="zh-TW" dirty="0"/>
              <a:t>Add submenus </a:t>
            </a:r>
            <a:r>
              <a:rPr lang="en-US" altLang="zh-TW" dirty="0" smtClean="0"/>
              <a:t>by</a:t>
            </a:r>
          </a:p>
          <a:p>
            <a:pPr lvl="2"/>
            <a:r>
              <a:rPr lang="en-US" altLang="zh-TW" dirty="0" err="1" smtClean="0"/>
              <a:t>glutAddSubMenu</a:t>
            </a:r>
            <a:r>
              <a:rPr lang="en-US" altLang="zh-TW" dirty="0" smtClean="0"/>
              <a:t>(char </a:t>
            </a:r>
            <a:r>
              <a:rPr lang="en-US" altLang="zh-TW" dirty="0"/>
              <a:t>*</a:t>
            </a:r>
            <a:r>
              <a:rPr lang="en-US" altLang="zh-TW" dirty="0" err="1"/>
              <a:t>submenu_name</a:t>
            </a:r>
            <a:r>
              <a:rPr lang="en-US" altLang="zh-TW" dirty="0"/>
              <a:t>, submenu id)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979712" y="2244973"/>
            <a:ext cx="4451350" cy="16160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Ctr="1">
            <a:spAutoFit/>
          </a:bodyPr>
          <a:lstStyle>
            <a:defPPr>
              <a:defRPr lang="zh-TW"/>
            </a:defPPr>
            <a:lvl1pPr>
              <a:defRPr sz="2000" b="1">
                <a:latin typeface="Courier New" charset="0"/>
                <a:ea typeface="ＭＳ Ｐゴシック" charset="-128"/>
              </a:defRPr>
            </a:lvl1pPr>
            <a:lvl2pPr marL="37931725" indent="-37474525">
              <a:defRPr sz="2400">
                <a:latin typeface="Times New Roman" charset="0"/>
                <a:ea typeface="ＭＳ Ｐゴシック" charset="-128"/>
              </a:defRPr>
            </a:lvl2pPr>
            <a:lvl3pPr>
              <a:defRPr sz="2400">
                <a:latin typeface="Times New Roman" charset="0"/>
                <a:ea typeface="ＭＳ Ｐゴシック" charset="-128"/>
              </a:defRPr>
            </a:lvl3pPr>
            <a:lvl4pPr>
              <a:defRPr sz="2400">
                <a:latin typeface="Times New Roman" charset="0"/>
                <a:ea typeface="ＭＳ Ｐゴシック" charset="-128"/>
              </a:defRPr>
            </a:lvl4pPr>
            <a:lvl5pPr>
              <a:defRPr sz="2400"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/>
              <a:t>void </a:t>
            </a:r>
            <a:r>
              <a:rPr lang="en-US" altLang="zh-TW" dirty="0" err="1" smtClean="0"/>
              <a:t>menu_main_func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if(id == 1) </a:t>
            </a:r>
            <a:r>
              <a:rPr lang="en-US" altLang="zh-TW" dirty="0" err="1"/>
              <a:t>glClear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if(id == 2) exit(0);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5292080" y="5967264"/>
            <a:ext cx="46856" cy="38749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3673475" y="62484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>
                <a:solidFill>
                  <a:srgbClr val="0070C0"/>
                </a:solidFill>
              </a:rPr>
              <a:t>entry in parent menu</a:t>
            </a:r>
          </a:p>
        </p:txBody>
      </p:sp>
    </p:spTree>
    <p:extLst>
      <p:ext uri="{BB962C8B-B14F-4D97-AF65-F5344CB8AC3E}">
        <p14:creationId xmlns:p14="http://schemas.microsoft.com/office/powerpoint/2010/main" val="1808642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altLang="zh-TW" dirty="0" smtClean="0"/>
              <a:t>Code Snippet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1" y="1623172"/>
            <a:ext cx="5296537" cy="490217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2590476" cy="17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899592" y="4830752"/>
            <a:ext cx="3816424" cy="6864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6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41009" cy="104438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enu_main_func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Callback function for main menu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4" y="2463118"/>
            <a:ext cx="7525551" cy="399021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95331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</a:t>
            </a:r>
            <a:r>
              <a:rPr lang="en-US" altLang="zh-TW" dirty="0" smtClean="0"/>
              <a:t>Callback Functions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3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/>
              <a:t>Callbacks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Programming interface for event-driven input</a:t>
            </a:r>
          </a:p>
          <a:p>
            <a:r>
              <a:rPr lang="en-US" altLang="zh-TW" dirty="0" smtClean="0"/>
              <a:t>Define a </a:t>
            </a:r>
            <a:r>
              <a:rPr lang="en-US" altLang="zh-TW" i="1" dirty="0" smtClean="0"/>
              <a:t>callback function</a:t>
            </a:r>
            <a:r>
              <a:rPr lang="en-US" altLang="zh-TW" dirty="0" smtClean="0"/>
              <a:t> for each type of event the graphics system recognizes</a:t>
            </a:r>
          </a:p>
          <a:p>
            <a:r>
              <a:rPr lang="en-US" altLang="zh-TW" dirty="0" smtClean="0"/>
              <a:t>This user-supplied function is executed when the event occurs</a:t>
            </a:r>
          </a:p>
        </p:txBody>
      </p:sp>
    </p:spTree>
    <p:extLst>
      <p:ext uri="{BB962C8B-B14F-4D97-AF65-F5344CB8AC3E}">
        <p14:creationId xmlns:p14="http://schemas.microsoft.com/office/powerpoint/2010/main" val="1035354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/>
              <a:t>GLUT </a:t>
            </a:r>
            <a:r>
              <a:rPr lang="en-US" altLang="zh-TW" dirty="0" smtClean="0"/>
              <a:t>Callbacks</a:t>
            </a:r>
            <a:endParaRPr lang="en-US" altLang="zh-TW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828800"/>
            <a:ext cx="7583487" cy="455252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TW" dirty="0"/>
              <a:t>GLUT recognizes a subset of the events recognized by any particular window system (Windows, X, Macintosh)</a:t>
            </a:r>
          </a:p>
          <a:p>
            <a:pPr lvl="1"/>
            <a:r>
              <a:rPr lang="en-US" altLang="zh-TW" dirty="0" err="1"/>
              <a:t>glutDisplayFunc</a:t>
            </a:r>
            <a:endParaRPr lang="en-US" altLang="zh-TW" dirty="0"/>
          </a:p>
          <a:p>
            <a:pPr lvl="1"/>
            <a:r>
              <a:rPr lang="en-US" altLang="zh-TW" dirty="0" err="1"/>
              <a:t>glutMouseFunc</a:t>
            </a:r>
            <a:endParaRPr lang="en-US" altLang="zh-TW" dirty="0"/>
          </a:p>
          <a:p>
            <a:pPr lvl="1"/>
            <a:r>
              <a:rPr lang="en-US" altLang="zh-TW" dirty="0" err="1"/>
              <a:t>glutReshapeFunc</a:t>
            </a:r>
            <a:endParaRPr lang="en-US" altLang="zh-TW" dirty="0"/>
          </a:p>
          <a:p>
            <a:pPr lvl="1"/>
            <a:r>
              <a:rPr lang="en-US" altLang="zh-TW" dirty="0" err="1"/>
              <a:t>glutKeyboardFunc</a:t>
            </a:r>
            <a:endParaRPr lang="en-US" altLang="zh-TW" dirty="0"/>
          </a:p>
          <a:p>
            <a:pPr lvl="1"/>
            <a:r>
              <a:rPr lang="en-US" altLang="zh-TW" dirty="0" err="1"/>
              <a:t>glutTimerFunc</a:t>
            </a:r>
            <a:endParaRPr lang="en-US" altLang="zh-TW" dirty="0"/>
          </a:p>
          <a:p>
            <a:pPr lvl="1"/>
            <a:r>
              <a:rPr lang="en-US" altLang="zh-TW" dirty="0" err="1"/>
              <a:t>glutIdleFunc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509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altLang="zh-TW" dirty="0" smtClean="0"/>
              <a:t>Code Snippet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54" y="1628800"/>
            <a:ext cx="4242493" cy="486814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2483768" y="3212976"/>
            <a:ext cx="4104456" cy="14401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2" y="2204864"/>
            <a:ext cx="8476267" cy="299119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39373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GLUT </a:t>
            </a:r>
            <a:r>
              <a:rPr lang="en-US" altLang="zh-TW" dirty="0" smtClean="0"/>
              <a:t>(</a:t>
            </a:r>
            <a:r>
              <a:rPr lang="en-US" altLang="zh-TW" sz="2800" dirty="0" smtClean="0">
                <a:ea typeface="ＭＳ Ｐゴシック" charset="-128"/>
              </a:rPr>
              <a:t>Open</a:t>
            </a:r>
            <a:r>
              <a:rPr lang="en-US" altLang="zh-TW" dirty="0" smtClean="0">
                <a:ea typeface="ＭＳ Ｐゴシック" charset="-128"/>
              </a:rPr>
              <a:t>GL </a:t>
            </a:r>
            <a:r>
              <a:rPr lang="en-US" altLang="zh-TW" dirty="0">
                <a:ea typeface="ＭＳ Ｐゴシック" charset="-128"/>
              </a:rPr>
              <a:t>U</a:t>
            </a:r>
            <a:r>
              <a:rPr lang="en-US" altLang="zh-TW" sz="2800" dirty="0">
                <a:ea typeface="ＭＳ Ｐゴシック" charset="-128"/>
              </a:rPr>
              <a:t>tility</a:t>
            </a:r>
            <a:r>
              <a:rPr lang="en-US" altLang="zh-TW" dirty="0">
                <a:ea typeface="ＭＳ Ｐゴシック" charset="-128"/>
              </a:rPr>
              <a:t> </a:t>
            </a:r>
            <a:r>
              <a:rPr lang="en-US" altLang="zh-TW" dirty="0" smtClean="0">
                <a:ea typeface="ＭＳ Ｐゴシック" charset="-128"/>
              </a:rPr>
              <a:t>T</a:t>
            </a:r>
            <a:r>
              <a:rPr lang="en-US" altLang="zh-TW" sz="2800" dirty="0" smtClean="0">
                <a:ea typeface="ＭＳ Ｐゴシック" charset="-128"/>
              </a:rPr>
              <a:t>oolkit</a:t>
            </a:r>
            <a:r>
              <a:rPr lang="en-US" altLang="zh-TW" dirty="0" smtClean="0">
                <a:ea typeface="ＭＳ Ｐゴシック" charset="-128"/>
              </a:rPr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552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GLUT was originally written by </a:t>
            </a:r>
            <a:r>
              <a:rPr lang="en-US" altLang="zh-TW" i="1" dirty="0">
                <a:ea typeface="新細明體" pitchFamily="18" charset="-120"/>
              </a:rPr>
              <a:t>Mark </a:t>
            </a:r>
            <a:r>
              <a:rPr lang="en-US" altLang="zh-TW" i="1" dirty="0" err="1">
                <a:ea typeface="新細明體" pitchFamily="18" charset="-120"/>
              </a:rPr>
              <a:t>Kilgard</a:t>
            </a:r>
            <a:r>
              <a:rPr lang="en-US" altLang="zh-TW" dirty="0">
                <a:ea typeface="新細明體" pitchFamily="18" charset="-120"/>
              </a:rPr>
              <a:t> to support the sample programs in the second </a:t>
            </a:r>
            <a:r>
              <a:rPr lang="en-US" altLang="zh-TW" dirty="0" smtClean="0">
                <a:ea typeface="新細明體" pitchFamily="18" charset="-120"/>
              </a:rPr>
              <a:t>edition </a:t>
            </a:r>
            <a:r>
              <a:rPr lang="en-US" altLang="zh-TW" dirty="0">
                <a:ea typeface="新細明體" pitchFamily="18" charset="-120"/>
              </a:rPr>
              <a:t>OpenGL </a:t>
            </a:r>
            <a:r>
              <a:rPr lang="en-US" altLang="zh-TW" dirty="0" smtClean="0">
                <a:ea typeface="新細明體" pitchFamily="18" charset="-120"/>
              </a:rPr>
              <a:t>'</a:t>
            </a:r>
            <a:r>
              <a:rPr lang="en-US" altLang="zh-TW" dirty="0" err="1" smtClean="0">
                <a:ea typeface="新細明體" pitchFamily="18" charset="-120"/>
              </a:rPr>
              <a:t>RedBook</a:t>
            </a:r>
            <a:r>
              <a:rPr lang="en-US" altLang="zh-TW" dirty="0" smtClean="0">
                <a:ea typeface="新細明體" pitchFamily="18" charset="-120"/>
              </a:rPr>
              <a:t>‘</a:t>
            </a:r>
          </a:p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The original GLUT project is no longer maintained; We use </a:t>
            </a:r>
            <a:r>
              <a:rPr lang="en-US" altLang="zh-TW" dirty="0" smtClean="0">
                <a:ea typeface="新細明體" pitchFamily="18" charset="-120"/>
                <a:hlinkClick r:id="rId2"/>
              </a:rPr>
              <a:t>FreeGLUT</a:t>
            </a:r>
            <a:r>
              <a:rPr lang="en-US" altLang="zh-TW" dirty="0" smtClean="0">
                <a:ea typeface="新細明體" pitchFamily="18" charset="-120"/>
              </a:rPr>
              <a:t> nowadays.</a:t>
            </a:r>
          </a:p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Latest version: </a:t>
            </a:r>
            <a:r>
              <a:rPr lang="en-US" altLang="zh-TW" dirty="0" smtClean="0">
                <a:ea typeface="新細明體" pitchFamily="18" charset="-120"/>
                <a:hlinkClick r:id="rId3"/>
              </a:rPr>
              <a:t>FreeGLUT 3.0.0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You may also want to use: </a:t>
            </a:r>
            <a:r>
              <a:rPr lang="en-US" altLang="zh-TW" dirty="0" smtClean="0">
                <a:ea typeface="新細明體" pitchFamily="18" charset="-120"/>
                <a:hlinkClick r:id="rId4"/>
              </a:rPr>
              <a:t>GLFW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9137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/>
              <a:t>The Reshape </a:t>
            </a:r>
            <a:r>
              <a:rPr lang="en-US" altLang="zh-TW" dirty="0" smtClean="0"/>
              <a:t>Callback</a:t>
            </a:r>
            <a:endParaRPr lang="en-US" altLang="zh-TW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zh-TW" dirty="0" err="1"/>
              <a:t>glutReshapeFunc</a:t>
            </a:r>
            <a:r>
              <a:rPr lang="en-US" altLang="zh-TW" dirty="0"/>
              <a:t>(</a:t>
            </a:r>
            <a:r>
              <a:rPr lang="en-US" altLang="zh-TW" dirty="0" err="1"/>
              <a:t>myreshape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myreshape</a:t>
            </a:r>
            <a:r>
              <a:rPr lang="en-US" altLang="zh-TW" dirty="0"/>
              <a:t>( </a:t>
            </a:r>
            <a:r>
              <a:rPr lang="en-US" altLang="zh-TW" dirty="0" err="1"/>
              <a:t>int</a:t>
            </a:r>
            <a:r>
              <a:rPr lang="en-US" altLang="zh-TW" dirty="0"/>
              <a:t> w, </a:t>
            </a:r>
            <a:r>
              <a:rPr lang="en-US" altLang="zh-TW" dirty="0" err="1"/>
              <a:t>int</a:t>
            </a:r>
            <a:r>
              <a:rPr lang="en-US" altLang="zh-TW" dirty="0"/>
              <a:t> h)</a:t>
            </a:r>
          </a:p>
          <a:p>
            <a:pPr lvl="1"/>
            <a:r>
              <a:rPr lang="en-US" altLang="zh-TW" dirty="0"/>
              <a:t>Returns width and height of new window (in pixels)</a:t>
            </a:r>
          </a:p>
          <a:p>
            <a:pPr lvl="1"/>
            <a:r>
              <a:rPr lang="en-US" altLang="zh-TW" dirty="0"/>
              <a:t>A redisplay is posted automatically at end of execution of the callback</a:t>
            </a:r>
          </a:p>
          <a:p>
            <a:pPr lvl="1"/>
            <a:r>
              <a:rPr lang="en-US" altLang="zh-TW" dirty="0"/>
              <a:t>GLUT has a default reshape callback but you probably want to define your own</a:t>
            </a:r>
          </a:p>
          <a:p>
            <a:r>
              <a:rPr lang="en-US" altLang="zh-TW" dirty="0"/>
              <a:t>The reshape callback is good place to put viewing functions because it is invoked when the window is first opened</a:t>
            </a:r>
          </a:p>
        </p:txBody>
      </p:sp>
    </p:spTree>
    <p:extLst>
      <p:ext uri="{BB962C8B-B14F-4D97-AF65-F5344CB8AC3E}">
        <p14:creationId xmlns:p14="http://schemas.microsoft.com/office/powerpoint/2010/main" val="131993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My_Reshape</a:t>
            </a:r>
            <a:r>
              <a:rPr lang="en-US" altLang="zh-TW" dirty="0" smtClean="0"/>
              <a:t>() - </a:t>
            </a:r>
            <a:r>
              <a:rPr lang="en-US" altLang="zh-TW" dirty="0"/>
              <a:t>Code S</a:t>
            </a:r>
            <a:r>
              <a:rPr lang="en-US" altLang="zh-TW" dirty="0" smtClean="0"/>
              <a:t>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Whenever the window is </a:t>
            </a:r>
            <a:r>
              <a:rPr lang="en-US" altLang="zh-TW" dirty="0" smtClean="0"/>
              <a:t>resized </a:t>
            </a:r>
            <a:r>
              <a:rPr lang="en-US" altLang="zh-TW" dirty="0"/>
              <a:t>glut calls this </a:t>
            </a:r>
            <a:r>
              <a:rPr lang="en-US" altLang="zh-TW" dirty="0" smtClean="0"/>
              <a:t>function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64482"/>
            <a:ext cx="6768752" cy="375880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059832" y="3212976"/>
            <a:ext cx="1584176" cy="4320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27661" y="3861048"/>
            <a:ext cx="358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Width and height of new window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9" name="肘形接點 8"/>
          <p:cNvCxnSpPr>
            <a:stCxn id="6" idx="3"/>
            <a:endCxn id="7" idx="0"/>
          </p:cNvCxnSpPr>
          <p:nvPr/>
        </p:nvCxnSpPr>
        <p:spPr>
          <a:xfrm>
            <a:off x="4644008" y="3429000"/>
            <a:ext cx="1376003" cy="432048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20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Display Callback</a:t>
            </a:r>
            <a:endParaRPr lang="en-US" altLang="zh-TW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828800"/>
            <a:ext cx="7583487" cy="462453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zh-TW" dirty="0"/>
              <a:t>The display callback is executed whenever GLUT determines that the window should be refreshed, for example</a:t>
            </a:r>
          </a:p>
          <a:p>
            <a:pPr lvl="1"/>
            <a:r>
              <a:rPr lang="en-US" altLang="zh-TW" dirty="0"/>
              <a:t>When the window is first opened</a:t>
            </a:r>
          </a:p>
          <a:p>
            <a:pPr lvl="1"/>
            <a:r>
              <a:rPr lang="en-US" altLang="zh-TW" dirty="0"/>
              <a:t>When the window is reshaped</a:t>
            </a:r>
          </a:p>
          <a:p>
            <a:pPr lvl="1"/>
            <a:r>
              <a:rPr lang="en-US" altLang="zh-TW" dirty="0"/>
              <a:t>When a window is exposed</a:t>
            </a:r>
          </a:p>
          <a:p>
            <a:pPr lvl="1"/>
            <a:r>
              <a:rPr lang="en-US" altLang="zh-TW" dirty="0"/>
              <a:t>When the user program decides it wants to change the display</a:t>
            </a:r>
          </a:p>
          <a:p>
            <a:r>
              <a:rPr lang="en-US" altLang="zh-TW" dirty="0" smtClean="0"/>
              <a:t>Every </a:t>
            </a:r>
            <a:r>
              <a:rPr lang="en-US" altLang="zh-TW" dirty="0"/>
              <a:t>GLUT program must have a display callback</a:t>
            </a:r>
          </a:p>
        </p:txBody>
      </p:sp>
    </p:spTree>
    <p:extLst>
      <p:ext uri="{BB962C8B-B14F-4D97-AF65-F5344CB8AC3E}">
        <p14:creationId xmlns:p14="http://schemas.microsoft.com/office/powerpoint/2010/main" val="489274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My_Display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Call </a:t>
            </a:r>
            <a:r>
              <a:rPr lang="en-US" altLang="zh-TW" b="1" i="1" dirty="0" err="1" smtClean="0">
                <a:ea typeface="新細明體" charset="-120"/>
              </a:rPr>
              <a:t>glutSwapBuffers</a:t>
            </a:r>
            <a:r>
              <a:rPr lang="en-US" altLang="zh-TW" b="1" i="1" dirty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to swap back/front buffers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63" y="2351708"/>
            <a:ext cx="4938195" cy="374158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2483768" y="5517232"/>
            <a:ext cx="2304256" cy="43204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52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/>
              <a:t>The Mouse Callback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828800"/>
            <a:ext cx="7583487" cy="476855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zh-TW" b="1" dirty="0" err="1" smtClean="0">
                <a:latin typeface="Courier New" charset="0"/>
              </a:rPr>
              <a:t>glutMouseFunc</a:t>
            </a:r>
            <a:r>
              <a:rPr lang="en-US" altLang="zh-TW" b="1" dirty="0" smtClean="0">
                <a:latin typeface="Courier New" charset="0"/>
              </a:rPr>
              <a:t>(</a:t>
            </a:r>
            <a:r>
              <a:rPr lang="en-US" altLang="zh-TW" b="1" dirty="0" err="1" smtClean="0">
                <a:latin typeface="Courier New" charset="0"/>
              </a:rPr>
              <a:t>mymouse</a:t>
            </a:r>
            <a:r>
              <a:rPr lang="en-US" altLang="zh-TW" b="1" dirty="0" smtClean="0">
                <a:latin typeface="Courier New" charset="0"/>
              </a:rPr>
              <a:t>)</a:t>
            </a:r>
          </a:p>
          <a:p>
            <a:pPr>
              <a:buFontTx/>
              <a:buNone/>
            </a:pPr>
            <a:r>
              <a:rPr lang="en-US" altLang="zh-TW" b="1" dirty="0" smtClean="0">
                <a:latin typeface="Courier New" charset="0"/>
              </a:rPr>
              <a:t>void </a:t>
            </a:r>
            <a:r>
              <a:rPr lang="en-US" altLang="zh-TW" b="1" dirty="0" err="1" smtClean="0">
                <a:latin typeface="Courier New" charset="0"/>
              </a:rPr>
              <a:t>mymouse</a:t>
            </a:r>
            <a:r>
              <a:rPr lang="en-US" altLang="zh-TW" b="1" dirty="0" smtClean="0">
                <a:latin typeface="Courier New" charset="0"/>
              </a:rPr>
              <a:t>(</a:t>
            </a:r>
            <a:r>
              <a:rPr lang="en-US" altLang="zh-TW" b="1" dirty="0" err="1" smtClean="0">
                <a:latin typeface="Courier New" charset="0"/>
              </a:rPr>
              <a:t>GLint</a:t>
            </a:r>
            <a:r>
              <a:rPr lang="en-US" altLang="zh-TW" b="1" dirty="0" smtClean="0">
                <a:latin typeface="Courier New" charset="0"/>
              </a:rPr>
              <a:t> button, </a:t>
            </a:r>
            <a:r>
              <a:rPr lang="en-US" altLang="zh-TW" b="1" dirty="0" err="1" smtClean="0">
                <a:latin typeface="Courier New" charset="0"/>
              </a:rPr>
              <a:t>GLint</a:t>
            </a:r>
            <a:r>
              <a:rPr lang="en-US" altLang="zh-TW" b="1" dirty="0" smtClean="0">
                <a:latin typeface="Courier New" charset="0"/>
              </a:rPr>
              <a:t> state, </a:t>
            </a:r>
            <a:r>
              <a:rPr lang="en-US" altLang="zh-TW" b="1" dirty="0" err="1" smtClean="0">
                <a:latin typeface="Courier New" charset="0"/>
              </a:rPr>
              <a:t>GLint</a:t>
            </a:r>
            <a:r>
              <a:rPr lang="en-US" altLang="zh-TW" b="1" dirty="0" smtClean="0">
                <a:latin typeface="Courier New" charset="0"/>
              </a:rPr>
              <a:t> x, </a:t>
            </a:r>
            <a:r>
              <a:rPr lang="en-US" altLang="zh-TW" b="1" dirty="0" err="1" smtClean="0">
                <a:latin typeface="Courier New" charset="0"/>
              </a:rPr>
              <a:t>GLint</a:t>
            </a:r>
            <a:r>
              <a:rPr lang="en-US" altLang="zh-TW" b="1" dirty="0" smtClean="0">
                <a:latin typeface="Courier New" charset="0"/>
              </a:rPr>
              <a:t> y)</a:t>
            </a:r>
          </a:p>
          <a:p>
            <a:r>
              <a:rPr lang="en-US" altLang="zh-TW" dirty="0" smtClean="0"/>
              <a:t>Returns </a:t>
            </a:r>
          </a:p>
          <a:p>
            <a:pPr lvl="1"/>
            <a:r>
              <a:rPr lang="en-US" altLang="zh-TW" dirty="0" smtClean="0"/>
              <a:t>which button</a:t>
            </a:r>
          </a:p>
          <a:p>
            <a:pPr lvl="2"/>
            <a:r>
              <a:rPr lang="en-US" altLang="zh-TW" b="1" dirty="0" smtClean="0">
                <a:latin typeface="Courier New" charset="0"/>
              </a:rPr>
              <a:t>GLUT_LEFT_BUTTON</a:t>
            </a:r>
            <a:endParaRPr lang="en-US" altLang="zh-TW" dirty="0"/>
          </a:p>
          <a:p>
            <a:pPr lvl="2"/>
            <a:r>
              <a:rPr lang="en-US" altLang="zh-TW" b="1" dirty="0" smtClean="0">
                <a:latin typeface="Courier New" charset="0"/>
              </a:rPr>
              <a:t>GLUT_MIDDLE_BUTTON</a:t>
            </a:r>
            <a:endParaRPr lang="en-US" altLang="zh-TW" dirty="0"/>
          </a:p>
          <a:p>
            <a:pPr lvl="2"/>
            <a:r>
              <a:rPr lang="en-US" altLang="zh-TW" b="1" dirty="0" smtClean="0">
                <a:latin typeface="Courier New" charset="0"/>
              </a:rPr>
              <a:t>GLUT_RIGHT_BUTTON</a:t>
            </a:r>
          </a:p>
          <a:p>
            <a:pPr lvl="1"/>
            <a:r>
              <a:rPr lang="en-US" altLang="zh-TW" dirty="0" smtClean="0"/>
              <a:t>state of that button</a:t>
            </a:r>
          </a:p>
          <a:p>
            <a:pPr lvl="2"/>
            <a:r>
              <a:rPr lang="en-US" altLang="zh-TW" b="1" dirty="0" smtClean="0">
                <a:latin typeface="Courier New" charset="0"/>
              </a:rPr>
              <a:t>GLUT_UP</a:t>
            </a:r>
            <a:endParaRPr lang="en-US" altLang="zh-TW" dirty="0"/>
          </a:p>
          <a:p>
            <a:pPr lvl="2"/>
            <a:r>
              <a:rPr lang="en-US" altLang="zh-TW" b="1" dirty="0" smtClean="0">
                <a:latin typeface="Courier New" charset="0"/>
              </a:rPr>
              <a:t>GLUT_DOWN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Position in window</a:t>
            </a:r>
          </a:p>
        </p:txBody>
      </p:sp>
    </p:spTree>
    <p:extLst>
      <p:ext uri="{BB962C8B-B14F-4D97-AF65-F5344CB8AC3E}">
        <p14:creationId xmlns:p14="http://schemas.microsoft.com/office/powerpoint/2010/main" val="167370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616024" y="1484784"/>
            <a:ext cx="7772400" cy="4724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400" dirty="0"/>
              <a:t>The position in the screen window is usually measured in pixels with the origin at the top-left corner</a:t>
            </a:r>
          </a:p>
          <a:p>
            <a:pPr lvl="1"/>
            <a:r>
              <a:rPr lang="en-US" altLang="zh-TW" sz="2000" dirty="0"/>
              <a:t>Consequence of refresh done from top to bottom</a:t>
            </a:r>
          </a:p>
          <a:p>
            <a:r>
              <a:rPr lang="en-US" altLang="zh-TW" sz="2400" dirty="0"/>
              <a:t>OpenGL uses a world coordinate system with origin at the bottom left</a:t>
            </a:r>
          </a:p>
          <a:p>
            <a:pPr lvl="1"/>
            <a:r>
              <a:rPr lang="en-US" altLang="zh-TW" sz="2000" dirty="0"/>
              <a:t>Must invert y coordinate returned by callback </a:t>
            </a:r>
            <a:r>
              <a:rPr lang="en-US" altLang="zh-TW" sz="2000" dirty="0" smtClean="0"/>
              <a:t>using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y</a:t>
            </a:r>
            <a:r>
              <a:rPr lang="en-US" altLang="zh-TW" sz="2000" baseline="-25000" dirty="0" err="1" smtClean="0"/>
              <a:t>ogl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h – </a:t>
            </a:r>
            <a:r>
              <a:rPr lang="en-US" altLang="zh-TW" sz="2000" dirty="0" err="1" smtClean="0"/>
              <a:t>y</a:t>
            </a:r>
            <a:r>
              <a:rPr lang="en-US" altLang="zh-TW" sz="2000" baseline="-25000" dirty="0" err="1" smtClean="0"/>
              <a:t>win</a:t>
            </a:r>
            <a:r>
              <a:rPr lang="en-US" altLang="zh-TW" sz="2000" dirty="0" smtClean="0"/>
              <a:t>;</a:t>
            </a:r>
            <a:endParaRPr lang="en-US" altLang="zh-TW" sz="20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/>
              <a:t>Positioning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1622667" y="4125185"/>
            <a:ext cx="1433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sz="1400" dirty="0" smtClean="0"/>
              <a:t>Window’s origin</a:t>
            </a:r>
            <a:endParaRPr lang="en-US" altLang="zh-TW" sz="1400" dirty="0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6060896" y="4416152"/>
            <a:ext cx="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6132904" y="5003981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/>
          <a:p>
            <a:r>
              <a:rPr lang="en-US" altLang="zh-TW" dirty="0"/>
              <a:t>h</a:t>
            </a:r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3270553" y="61008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406295" y="5996136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dirty="0"/>
              <a:t>w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95"/>
          <a:stretch/>
        </p:blipFill>
        <p:spPr>
          <a:xfrm>
            <a:off x="3257719" y="4125185"/>
            <a:ext cx="2659161" cy="1882833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96400" y="5857527"/>
            <a:ext cx="13894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TW" sz="1400" dirty="0" smtClean="0"/>
              <a:t>OpenGL’s origin</a:t>
            </a:r>
            <a:endParaRPr lang="en-US" altLang="zh-TW" sz="1400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2973849" y="5885180"/>
            <a:ext cx="409431" cy="12845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964552" y="4293096"/>
            <a:ext cx="416188" cy="18238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My_Mouse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Handle </a:t>
            </a:r>
            <a:r>
              <a:rPr lang="en-US" altLang="zh-TW" dirty="0"/>
              <a:t>the </a:t>
            </a:r>
            <a:r>
              <a:rPr lang="en-US" altLang="zh-TW" dirty="0" smtClean="0"/>
              <a:t>mouse events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6912768" cy="401410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3500490" y="3573016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Which button ?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2032" y="2987040"/>
            <a:ext cx="1164188" cy="28956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>
            <a:stCxn id="8" idx="2"/>
            <a:endCxn id="6" idx="0"/>
          </p:cNvCxnSpPr>
          <p:nvPr/>
        </p:nvCxnSpPr>
        <p:spPr>
          <a:xfrm rot="16200000" flipH="1">
            <a:off x="3765388" y="2975338"/>
            <a:ext cx="296416" cy="898940"/>
          </a:xfrm>
          <a:prstGeom prst="bentConnector3">
            <a:avLst>
              <a:gd name="adj1" fmla="val 34576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11960" y="2995424"/>
            <a:ext cx="1080120" cy="28956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783430" y="386104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 or down ?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肘形接點 15"/>
          <p:cNvCxnSpPr>
            <a:stCxn id="14" idx="2"/>
            <a:endCxn id="15" idx="0"/>
          </p:cNvCxnSpPr>
          <p:nvPr/>
        </p:nvCxnSpPr>
        <p:spPr>
          <a:xfrm rot="16200000" flipH="1">
            <a:off x="4858883" y="3178120"/>
            <a:ext cx="576064" cy="789791"/>
          </a:xfrm>
          <a:prstGeom prst="bentConnector3">
            <a:avLst>
              <a:gd name="adj1" fmla="val 16931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36096" y="2996952"/>
            <a:ext cx="1440160" cy="28956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876833" y="3573016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Screen coordinates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2" name="肘形接點 21"/>
          <p:cNvCxnSpPr>
            <a:stCxn id="19" idx="2"/>
            <a:endCxn id="21" idx="0"/>
          </p:cNvCxnSpPr>
          <p:nvPr/>
        </p:nvCxnSpPr>
        <p:spPr>
          <a:xfrm rot="16200000" flipH="1">
            <a:off x="6411140" y="3031547"/>
            <a:ext cx="286504" cy="796433"/>
          </a:xfrm>
          <a:prstGeom prst="bentConnector3">
            <a:avLst>
              <a:gd name="adj1" fmla="val 31382"/>
            </a:avLst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18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 smtClean="0"/>
              <a:t>The Keyboard Callback</a:t>
            </a:r>
            <a:endParaRPr lang="en-US" altLang="zh-TW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28800"/>
            <a:ext cx="8113017" cy="462453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zh-TW" dirty="0" err="1"/>
              <a:t>glutKeyboardFunc</a:t>
            </a:r>
            <a:r>
              <a:rPr lang="en-US" altLang="zh-TW" dirty="0"/>
              <a:t>(</a:t>
            </a:r>
            <a:r>
              <a:rPr lang="en-US" altLang="zh-TW" dirty="0" err="1"/>
              <a:t>mykey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mykey</a:t>
            </a:r>
            <a:r>
              <a:rPr lang="en-US" altLang="zh-TW" dirty="0"/>
              <a:t>(unsigned char key,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x, </a:t>
            </a:r>
            <a:r>
              <a:rPr lang="en-US" altLang="zh-TW" dirty="0" err="1"/>
              <a:t>int</a:t>
            </a:r>
            <a:r>
              <a:rPr lang="en-US" altLang="zh-TW" dirty="0"/>
              <a:t> y)</a:t>
            </a:r>
          </a:p>
          <a:p>
            <a:pPr lvl="1"/>
            <a:r>
              <a:rPr lang="en-US" altLang="zh-TW" dirty="0"/>
              <a:t>Returns ASCII code of key depressed and mouse </a:t>
            </a:r>
            <a:r>
              <a:rPr lang="en-US" altLang="zh-TW" dirty="0" smtClean="0"/>
              <a:t>location</a:t>
            </a:r>
          </a:p>
          <a:p>
            <a:pPr marL="282575" lvl="1" indent="-282575">
              <a:spcBef>
                <a:spcPts val="2000"/>
              </a:spcBef>
            </a:pPr>
            <a:r>
              <a:rPr lang="en-US" altLang="zh-TW" dirty="0"/>
              <a:t>Can also check of one of the </a:t>
            </a:r>
            <a:r>
              <a:rPr lang="en-US" altLang="zh-TW" dirty="0" smtClean="0"/>
              <a:t>modifiers </a:t>
            </a:r>
            <a:r>
              <a:rPr lang="en-US" altLang="zh-TW" dirty="0"/>
              <a:t>is depressed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glutGetModifiers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GLUT_ACTIVE_SHIFT</a:t>
            </a:r>
            <a:endParaRPr lang="en-US" altLang="zh-TW" dirty="0"/>
          </a:p>
          <a:p>
            <a:pPr lvl="1"/>
            <a:r>
              <a:rPr lang="en-US" altLang="zh-TW" dirty="0"/>
              <a:t>GLUT_ACTIVE_CTRL</a:t>
            </a:r>
          </a:p>
          <a:p>
            <a:pPr lvl="1"/>
            <a:r>
              <a:rPr lang="en-US" altLang="zh-TW" dirty="0" smtClean="0"/>
              <a:t>GLUT_ACTIVE_ALT</a:t>
            </a:r>
            <a:r>
              <a:rPr lang="en-US" altLang="zh-TW" dirty="0"/>
              <a:t>	</a:t>
            </a:r>
          </a:p>
          <a:p>
            <a:pPr lvl="1"/>
            <a:r>
              <a:rPr lang="en-US" altLang="zh-TW" dirty="0"/>
              <a:t>Allows emulation of three-button mouse with one- or two-button mice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556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My_Keyboard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Handle </a:t>
            </a:r>
            <a:r>
              <a:rPr lang="en-US" altLang="zh-TW" dirty="0"/>
              <a:t>the </a:t>
            </a:r>
            <a:r>
              <a:rPr lang="en-US" altLang="zh-TW" dirty="0" smtClean="0"/>
              <a:t>keyboard events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321914"/>
            <a:ext cx="7344814" cy="384339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437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My_SpecialKeys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Handle </a:t>
            </a:r>
            <a:r>
              <a:rPr lang="en-US" altLang="zh-TW" dirty="0"/>
              <a:t>the </a:t>
            </a:r>
            <a:r>
              <a:rPr lang="en-US" altLang="zh-TW" dirty="0" smtClean="0"/>
              <a:t>special keyboard events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4" y="2348880"/>
            <a:ext cx="7344814" cy="379604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99463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GLUT : Step-by-Step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779463" y="1684784"/>
          <a:ext cx="7583487" cy="46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676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Animation in GLUT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1" indent="-282575">
              <a:spcBef>
                <a:spcPts val="2000"/>
              </a:spcBef>
            </a:pPr>
            <a:r>
              <a:rPr lang="en-US" altLang="zh-TW" dirty="0" err="1" smtClean="0"/>
              <a:t>glutTimerFunc</a:t>
            </a:r>
            <a:endParaRPr lang="en-US" altLang="zh-TW" dirty="0" smtClean="0"/>
          </a:p>
          <a:p>
            <a:pPr marL="565150" lvl="2">
              <a:spcBef>
                <a:spcPts val="2000"/>
              </a:spcBef>
            </a:pPr>
            <a:r>
              <a:rPr lang="en-US" altLang="zh-TW" dirty="0" smtClean="0"/>
              <a:t>Register </a:t>
            </a:r>
            <a:r>
              <a:rPr lang="en-US" altLang="zh-TW" dirty="0"/>
              <a:t>a timer callback to be triggered in a specified </a:t>
            </a:r>
            <a:r>
              <a:rPr lang="en-US" altLang="zh-TW" dirty="0" smtClean="0"/>
              <a:t>time period using milliseconds (Only once!).</a:t>
            </a:r>
          </a:p>
          <a:p>
            <a:pPr marL="565150" lvl="2">
              <a:spcBef>
                <a:spcPts val="2000"/>
              </a:spcBef>
            </a:pPr>
            <a:r>
              <a:rPr lang="en-US" altLang="zh-TW" dirty="0"/>
              <a:t>Multiple timer callbacks at same or differing times</a:t>
            </a:r>
            <a:endParaRPr lang="en-US" altLang="zh-TW" dirty="0" smtClean="0"/>
          </a:p>
          <a:p>
            <a:pPr marL="0" lvl="1" indent="0">
              <a:spcBef>
                <a:spcPts val="2000"/>
              </a:spcBef>
              <a:buNone/>
            </a:pPr>
            <a:endParaRPr lang="en-US" altLang="zh-TW" dirty="0" smtClean="0"/>
          </a:p>
          <a:p>
            <a:pPr marL="282575" lvl="1" indent="-282575">
              <a:spcBef>
                <a:spcPts val="2000"/>
              </a:spcBef>
            </a:pPr>
            <a:r>
              <a:rPr lang="en-US" altLang="zh-TW" dirty="0" smtClean="0"/>
              <a:t>Call </a:t>
            </a:r>
            <a:r>
              <a:rPr lang="en-US" altLang="zh-TW" b="1" i="1" dirty="0" err="1">
                <a:ea typeface="新細明體" charset="-120"/>
              </a:rPr>
              <a:t>glutPostRedisplay</a:t>
            </a:r>
            <a:r>
              <a:rPr lang="en-US" altLang="zh-TW" b="1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to refresh the screen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1580" y="3933056"/>
            <a:ext cx="7560840" cy="40011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i="1" dirty="0">
                <a:solidFill>
                  <a:schemeClr val="tx1"/>
                </a:solidFill>
              </a:rPr>
              <a:t>void </a:t>
            </a:r>
            <a:r>
              <a:rPr lang="en-US" altLang="zh-TW" sz="2000" i="1" dirty="0" err="1" smtClean="0">
                <a:solidFill>
                  <a:schemeClr val="tx1"/>
                </a:solidFill>
              </a:rPr>
              <a:t>glutTimerFunc</a:t>
            </a:r>
            <a:r>
              <a:rPr lang="en-US" altLang="zh-TW" sz="2000" i="1" dirty="0" smtClean="0">
                <a:solidFill>
                  <a:schemeClr val="tx1"/>
                </a:solidFill>
              </a:rPr>
              <a:t>( unsigned </a:t>
            </a:r>
            <a:r>
              <a:rPr lang="en-US" altLang="zh-TW" sz="2000" i="1" dirty="0" err="1">
                <a:solidFill>
                  <a:schemeClr val="tx1"/>
                </a:solidFill>
              </a:rPr>
              <a:t>int</a:t>
            </a:r>
            <a:r>
              <a:rPr lang="en-US" altLang="zh-TW" sz="2000" i="1" dirty="0">
                <a:solidFill>
                  <a:schemeClr val="tx1"/>
                </a:solidFill>
              </a:rPr>
              <a:t> </a:t>
            </a:r>
            <a:r>
              <a:rPr lang="en-US" altLang="zh-TW" sz="2000" i="1" dirty="0" err="1">
                <a:solidFill>
                  <a:schemeClr val="tx1"/>
                </a:solidFill>
              </a:rPr>
              <a:t>msecs</a:t>
            </a:r>
            <a:r>
              <a:rPr lang="en-US" altLang="zh-TW" sz="2000" i="1" dirty="0">
                <a:solidFill>
                  <a:schemeClr val="tx1"/>
                </a:solidFill>
              </a:rPr>
              <a:t> , void (*</a:t>
            </a:r>
            <a:r>
              <a:rPr lang="en-US" altLang="zh-TW" sz="2000" i="1" dirty="0" err="1">
                <a:solidFill>
                  <a:schemeClr val="tx1"/>
                </a:solidFill>
              </a:rPr>
              <a:t>func</a:t>
            </a:r>
            <a:r>
              <a:rPr lang="en-US" altLang="zh-TW" sz="2000" i="1" dirty="0">
                <a:solidFill>
                  <a:schemeClr val="tx1"/>
                </a:solidFill>
              </a:rPr>
              <a:t>)(</a:t>
            </a:r>
            <a:r>
              <a:rPr lang="en-US" altLang="zh-TW" sz="2000" i="1" dirty="0" err="1">
                <a:solidFill>
                  <a:schemeClr val="tx1"/>
                </a:solidFill>
              </a:rPr>
              <a:t>int</a:t>
            </a:r>
            <a:r>
              <a:rPr lang="en-US" altLang="zh-TW" sz="2000" i="1" dirty="0">
                <a:solidFill>
                  <a:schemeClr val="tx1"/>
                </a:solidFill>
              </a:rPr>
              <a:t> value), value);</a:t>
            </a:r>
          </a:p>
        </p:txBody>
      </p:sp>
    </p:spTree>
    <p:extLst>
      <p:ext uri="{BB962C8B-B14F-4D97-AF65-F5344CB8AC3E}">
        <p14:creationId xmlns:p14="http://schemas.microsoft.com/office/powerpoint/2010/main" val="957512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Animation in GLUT alternative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lvl="1" indent="-282575">
              <a:spcBef>
                <a:spcPts val="2000"/>
              </a:spcBef>
            </a:pPr>
            <a:r>
              <a:rPr lang="en-US" altLang="zh-TW" dirty="0" err="1" smtClean="0"/>
              <a:t>glutIdleFunc</a:t>
            </a:r>
            <a:endParaRPr lang="en-US" altLang="zh-TW" dirty="0" smtClean="0"/>
          </a:p>
          <a:p>
            <a:pPr marL="565150" lvl="2">
              <a:spcBef>
                <a:spcPts val="2000"/>
              </a:spcBef>
            </a:pPr>
            <a:r>
              <a:rPr lang="en-US" altLang="zh-TW" dirty="0" smtClean="0"/>
              <a:t>Sets </a:t>
            </a:r>
            <a:r>
              <a:rPr lang="en-US" altLang="zh-TW" dirty="0"/>
              <a:t>the global idle callback. </a:t>
            </a:r>
            <a:endParaRPr lang="en-US" altLang="zh-TW" dirty="0" smtClean="0"/>
          </a:p>
          <a:p>
            <a:pPr marL="565150" lvl="2">
              <a:spcBef>
                <a:spcPts val="2000"/>
              </a:spcBef>
            </a:pPr>
            <a:r>
              <a:rPr lang="en-US" altLang="zh-TW" dirty="0" smtClean="0"/>
              <a:t>Only one idle function</a:t>
            </a:r>
          </a:p>
          <a:p>
            <a:pPr marL="565150" lvl="2">
              <a:spcBef>
                <a:spcPts val="2000"/>
              </a:spcBef>
            </a:pPr>
            <a:endParaRPr lang="en-US" altLang="zh-TW" dirty="0"/>
          </a:p>
          <a:p>
            <a:pPr marL="565150" lvl="2">
              <a:spcBef>
                <a:spcPts val="2000"/>
              </a:spcBef>
            </a:pPr>
            <a:r>
              <a:rPr lang="en-US" altLang="zh-TW" dirty="0" smtClean="0"/>
              <a:t>Can be easily stopped by</a:t>
            </a:r>
          </a:p>
          <a:p>
            <a:pPr marL="0" lvl="1" indent="0">
              <a:spcBef>
                <a:spcPts val="2000"/>
              </a:spcBef>
              <a:buNone/>
            </a:pPr>
            <a:endParaRPr lang="en-US" altLang="zh-TW" dirty="0" smtClean="0"/>
          </a:p>
          <a:p>
            <a:pPr marL="282575" lvl="1" indent="-282575">
              <a:spcBef>
                <a:spcPts val="2000"/>
              </a:spcBef>
            </a:pPr>
            <a:r>
              <a:rPr lang="en-US" altLang="zh-TW" dirty="0" smtClean="0"/>
              <a:t>Call </a:t>
            </a:r>
            <a:r>
              <a:rPr lang="en-US" altLang="zh-TW" b="1" i="1" dirty="0" err="1">
                <a:ea typeface="新細明體" charset="-120"/>
              </a:rPr>
              <a:t>glutPostRedisplay</a:t>
            </a:r>
            <a:r>
              <a:rPr lang="en-US" altLang="zh-TW" b="1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to refresh the screen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573016"/>
            <a:ext cx="3672408" cy="40011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i="1" dirty="0">
                <a:solidFill>
                  <a:schemeClr val="tx1"/>
                </a:solidFill>
              </a:rPr>
              <a:t>void </a:t>
            </a:r>
            <a:r>
              <a:rPr lang="en-US" altLang="zh-TW" sz="2000" i="1" dirty="0" err="1">
                <a:solidFill>
                  <a:schemeClr val="tx1"/>
                </a:solidFill>
              </a:rPr>
              <a:t>glutIdleFunc</a:t>
            </a:r>
            <a:r>
              <a:rPr lang="en-US" altLang="zh-TW" sz="2000" i="1" dirty="0">
                <a:solidFill>
                  <a:schemeClr val="tx1"/>
                </a:solidFill>
              </a:rPr>
              <a:t> ( void (*</a:t>
            </a:r>
            <a:r>
              <a:rPr lang="en-US" altLang="zh-TW" sz="2000" i="1" dirty="0" err="1">
                <a:solidFill>
                  <a:schemeClr val="tx1"/>
                </a:solidFill>
              </a:rPr>
              <a:t>func</a:t>
            </a:r>
            <a:r>
              <a:rPr lang="en-US" altLang="zh-TW" sz="2000" i="1" dirty="0">
                <a:solidFill>
                  <a:schemeClr val="tx1"/>
                </a:solidFill>
              </a:rPr>
              <a:t>)());</a:t>
            </a:r>
          </a:p>
        </p:txBody>
      </p:sp>
      <p:sp>
        <p:nvSpPr>
          <p:cNvPr id="5" name="矩形 4"/>
          <p:cNvSpPr/>
          <p:nvPr/>
        </p:nvSpPr>
        <p:spPr>
          <a:xfrm>
            <a:off x="1115616" y="4685074"/>
            <a:ext cx="3672408" cy="40011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i="1" dirty="0" err="1">
                <a:solidFill>
                  <a:schemeClr val="tx1"/>
                </a:solidFill>
              </a:rPr>
              <a:t>glutIdleFunc</a:t>
            </a:r>
            <a:r>
              <a:rPr lang="en-US" altLang="zh-TW" sz="2000" i="1" dirty="0">
                <a:solidFill>
                  <a:schemeClr val="tx1"/>
                </a:solidFill>
              </a:rPr>
              <a:t> ( NULL );</a:t>
            </a:r>
          </a:p>
        </p:txBody>
      </p:sp>
    </p:spTree>
    <p:extLst>
      <p:ext uri="{BB962C8B-B14F-4D97-AF65-F5344CB8AC3E}">
        <p14:creationId xmlns:p14="http://schemas.microsoft.com/office/powerpoint/2010/main" val="1815149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My_Timer</a:t>
            </a:r>
            <a:r>
              <a:rPr lang="en-US" altLang="zh-TW" dirty="0" smtClean="0"/>
              <a:t>() - </a:t>
            </a:r>
            <a:r>
              <a:rPr lang="en-US" altLang="zh-TW" dirty="0"/>
              <a:t>Code </a:t>
            </a:r>
            <a:r>
              <a:rPr lang="en-US" altLang="zh-TW" dirty="0" smtClean="0"/>
              <a:t>Snippet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67278"/>
            <a:ext cx="8409499" cy="3321961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971600" y="4653136"/>
            <a:ext cx="6696744" cy="72008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0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Stop / Resume Timer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8208912" cy="311584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35220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Entering Main Loop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dirty="0"/>
              <a:t>GLUT Event Loop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1828800"/>
            <a:ext cx="7583487" cy="462453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zh-TW" dirty="0"/>
              <a:t>Recall that the last line in </a:t>
            </a:r>
            <a:r>
              <a:rPr lang="en-US" altLang="zh-TW" dirty="0" smtClean="0"/>
              <a:t>a </a:t>
            </a:r>
            <a:r>
              <a:rPr lang="en-US" altLang="zh-TW" dirty="0"/>
              <a:t>program using GLUT must </a:t>
            </a:r>
            <a:r>
              <a:rPr lang="en-US" altLang="zh-TW" dirty="0" smtClean="0"/>
              <a:t>be</a:t>
            </a:r>
          </a:p>
          <a:p>
            <a:pPr lvl="1"/>
            <a:r>
              <a:rPr lang="en-US" altLang="zh-TW" b="1" i="1" dirty="0" err="1" smtClean="0"/>
              <a:t>glutMainLoop</a:t>
            </a:r>
            <a:r>
              <a:rPr lang="en-US" altLang="zh-TW" b="1" i="1" dirty="0"/>
              <a:t>();</a:t>
            </a:r>
          </a:p>
          <a:p>
            <a:r>
              <a:rPr lang="en-US" altLang="zh-TW" dirty="0"/>
              <a:t>which puts the program in an infinite event loop</a:t>
            </a:r>
          </a:p>
          <a:p>
            <a:r>
              <a:rPr lang="en-US" altLang="zh-TW" dirty="0"/>
              <a:t>In each pass through the event loop, GLUT </a:t>
            </a:r>
            <a:r>
              <a:rPr lang="en-US" altLang="zh-TW" dirty="0" smtClean="0"/>
              <a:t> looks </a:t>
            </a:r>
            <a:r>
              <a:rPr lang="en-US" altLang="zh-TW" dirty="0"/>
              <a:t>at the events in the </a:t>
            </a:r>
            <a:r>
              <a:rPr lang="en-US" altLang="zh-TW" dirty="0" smtClean="0"/>
              <a:t>queue for </a:t>
            </a:r>
            <a:r>
              <a:rPr lang="en-US" altLang="zh-TW" dirty="0"/>
              <a:t>each event in the queue, GLUT executes the appropriate callback function if one is </a:t>
            </a:r>
            <a:r>
              <a:rPr lang="en-US" altLang="zh-TW" dirty="0" smtClean="0"/>
              <a:t>defined if </a:t>
            </a:r>
            <a:r>
              <a:rPr lang="en-US" altLang="zh-TW" dirty="0"/>
              <a:t>no callback is defined for the event, the event is ignored</a:t>
            </a:r>
          </a:p>
        </p:txBody>
      </p:sp>
    </p:spTree>
    <p:extLst>
      <p:ext uri="{BB962C8B-B14F-4D97-AF65-F5344CB8AC3E}">
        <p14:creationId xmlns:p14="http://schemas.microsoft.com/office/powerpoint/2010/main" val="205805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altLang="zh-TW" dirty="0" smtClean="0"/>
              <a:t>Code Snippet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60" y="1628800"/>
            <a:ext cx="4226681" cy="486814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2458660" y="5625244"/>
            <a:ext cx="4226681" cy="46805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8" y="4462423"/>
            <a:ext cx="4675175" cy="201622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28955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Preliminaries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9463" y="1828800"/>
            <a:ext cx="7680969" cy="469654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GLUT </a:t>
            </a:r>
            <a:r>
              <a:rPr lang="en-US" altLang="zh-TW" dirty="0"/>
              <a:t>library </a:t>
            </a:r>
            <a:r>
              <a:rPr lang="en-US" altLang="zh-TW" dirty="0" smtClean="0"/>
              <a:t>(</a:t>
            </a:r>
            <a:r>
              <a:rPr lang="en-US" altLang="zh-TW" dirty="0">
                <a:hlinkClick r:id="rId2"/>
              </a:rPr>
              <a:t>FreeGLUT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f</a:t>
            </a:r>
            <a:r>
              <a:rPr lang="en-US" altLang="zh-TW" dirty="0" smtClean="0"/>
              <a:t>iles</a:t>
            </a:r>
          </a:p>
          <a:p>
            <a:pPr lvl="1"/>
            <a:r>
              <a:rPr lang="en-US" altLang="zh-TW" dirty="0" smtClean="0"/>
              <a:t>Header files</a:t>
            </a:r>
          </a:p>
          <a:p>
            <a:pPr lvl="2"/>
            <a:r>
              <a:rPr lang="en-US" altLang="zh-TW" dirty="0" err="1" smtClean="0"/>
              <a:t>freeglut.h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freeglut_ext.h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freeglut_std.h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glut.h</a:t>
            </a:r>
            <a:endParaRPr lang="en-US" altLang="zh-TW" dirty="0" smtClean="0"/>
          </a:p>
          <a:p>
            <a:pPr lvl="1"/>
            <a:r>
              <a:rPr lang="en-US" altLang="zh-TW" dirty="0"/>
              <a:t>Library </a:t>
            </a:r>
            <a:r>
              <a:rPr lang="en-US" altLang="zh-TW" dirty="0" smtClean="0"/>
              <a:t>file</a:t>
            </a:r>
            <a:endParaRPr lang="en-US" altLang="zh-TW" dirty="0"/>
          </a:p>
          <a:p>
            <a:pPr lvl="2"/>
            <a:r>
              <a:rPr lang="en-US" altLang="zh-TW" dirty="0"/>
              <a:t>freeglut.lib</a:t>
            </a:r>
          </a:p>
          <a:p>
            <a:pPr lvl="1"/>
            <a:r>
              <a:rPr lang="en-US" altLang="zh-TW" dirty="0"/>
              <a:t>Binary </a:t>
            </a:r>
            <a:r>
              <a:rPr lang="en-US" altLang="zh-TW" dirty="0" smtClean="0"/>
              <a:t>file</a:t>
            </a:r>
            <a:endParaRPr lang="en-US" altLang="zh-TW" dirty="0"/>
          </a:p>
          <a:p>
            <a:pPr lvl="2"/>
            <a:r>
              <a:rPr lang="en-US" altLang="zh-TW" dirty="0" smtClean="0"/>
              <a:t>freeglut.dll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4048" y="2996952"/>
            <a:ext cx="3240360" cy="189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>
              <a:spcBef>
                <a:spcPts val="2000"/>
              </a:spcBef>
              <a:buFont typeface="Wingdings 2" pitchFamily="18" charset="2"/>
              <a:buChar char=""/>
              <a:defRPr sz="3100">
                <a:solidFill>
                  <a:schemeClr val="bg1"/>
                </a:solidFill>
              </a:defRPr>
            </a:lvl1pPr>
            <a:lvl2pPr marL="577850" lvl="1" indent="-295275">
              <a:spcBef>
                <a:spcPts val="600"/>
              </a:spcBef>
              <a:buFont typeface="Wingdings 2" pitchFamily="18" charset="2"/>
              <a:buChar char=""/>
              <a:defRPr sz="2600">
                <a:solidFill>
                  <a:schemeClr val="bg1"/>
                </a:solidFill>
              </a:defRPr>
            </a:lvl2pPr>
            <a:lvl3pPr marL="860425" lvl="2" indent="-282575">
              <a:spcBef>
                <a:spcPts val="600"/>
              </a:spcBef>
              <a:buFont typeface="Wingdings 2" pitchFamily="18" charset="2"/>
              <a:buChar char=""/>
              <a:defRPr sz="2000">
                <a:solidFill>
                  <a:schemeClr val="bg1"/>
                </a:solidFill>
              </a:defRPr>
            </a:lvl3pPr>
            <a:lvl4pPr marL="1143000" indent="-282575">
              <a:spcBef>
                <a:spcPts val="600"/>
              </a:spcBef>
              <a:buFont typeface="Wingdings 2" pitchFamily="18" charset="2"/>
              <a:buChar char=""/>
              <a:defRPr>
                <a:solidFill>
                  <a:schemeClr val="bg1"/>
                </a:solidFill>
              </a:defRPr>
            </a:lvl4pPr>
            <a:lvl5pPr marL="1425575" indent="-282575">
              <a:spcBef>
                <a:spcPts val="600"/>
              </a:spcBef>
              <a:buFont typeface="Wingdings 2" pitchFamily="18" charset="2"/>
              <a:buChar char=""/>
              <a:defRPr>
                <a:solidFill>
                  <a:schemeClr val="bg1"/>
                </a:solidFill>
              </a:defRPr>
            </a:lvl5pPr>
            <a:lvl6pPr marL="1711325" indent="-288925">
              <a:spcBef>
                <a:spcPct val="20000"/>
              </a:spcBef>
              <a:buFont typeface="Wingdings 2" pitchFamily="18" charset="2"/>
              <a:buChar char=""/>
              <a:defRPr lang="en-US" dirty="0" smtClean="0">
                <a:solidFill>
                  <a:schemeClr val="bg1"/>
                </a:solidFill>
              </a:defRPr>
            </a:lvl6pPr>
            <a:lvl7pPr marL="2000250" indent="-288925">
              <a:spcBef>
                <a:spcPct val="20000"/>
              </a:spcBef>
              <a:buFont typeface="Wingdings 2" pitchFamily="18" charset="2"/>
              <a:buChar char=""/>
              <a:defRPr lang="en-US" dirty="0" smtClean="0">
                <a:solidFill>
                  <a:schemeClr val="bg1"/>
                </a:solidFill>
              </a:defRPr>
            </a:lvl7pPr>
            <a:lvl8pPr marL="2290763" indent="-288925">
              <a:spcBef>
                <a:spcPct val="20000"/>
              </a:spcBef>
              <a:buFont typeface="Wingdings 2" pitchFamily="18" charset="2"/>
              <a:buChar char=""/>
              <a:defRPr lang="en-US" dirty="0" smtClean="0">
                <a:solidFill>
                  <a:schemeClr val="bg1"/>
                </a:solidFill>
              </a:defRPr>
            </a:lvl8pPr>
            <a:lvl9pPr marL="2571750" indent="-288925">
              <a:spcBef>
                <a:spcPct val="20000"/>
              </a:spcBef>
              <a:buFont typeface="Wingdings 2" pitchFamily="18" charset="2"/>
              <a:buChar char=""/>
              <a:defRPr lang="en-US" dirty="0">
                <a:solidFill>
                  <a:schemeClr val="bg1"/>
                </a:solidFill>
              </a:defRPr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798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VS 2010 Quick Guide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6" y="1600200"/>
            <a:ext cx="5976918" cy="4525963"/>
          </a:xfrm>
        </p:spPr>
      </p:pic>
      <p:sp>
        <p:nvSpPr>
          <p:cNvPr id="6" name="文字方塊 5"/>
          <p:cNvSpPr txBox="1"/>
          <p:nvPr/>
        </p:nvSpPr>
        <p:spPr>
          <a:xfrm>
            <a:off x="306342" y="1583140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Menu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79712" y="3782611"/>
            <a:ext cx="147187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Solution </a:t>
            </a:r>
            <a:br>
              <a:rPr lang="en-US" altLang="zh-TW" sz="2800" dirty="0" smtClean="0"/>
            </a:br>
            <a:r>
              <a:rPr lang="en-US" altLang="zh-TW" sz="2800" dirty="0" smtClean="0"/>
              <a:t>Explorer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68144" y="3998054"/>
            <a:ext cx="105593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Editor</a:t>
            </a:r>
            <a:endParaRPr lang="zh-TW" altLang="en-US" sz="2800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>
            <a:off x="1355027" y="1844750"/>
            <a:ext cx="408661" cy="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1085" y="2166584"/>
            <a:ext cx="127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Toolbar</a:t>
            </a:r>
            <a:endParaRPr lang="zh-TW" altLang="en-US" sz="2800" dirty="0"/>
          </a:p>
        </p:txBody>
      </p:sp>
      <p:cxnSp>
        <p:nvCxnSpPr>
          <p:cNvPr id="23" name="直線單箭頭接點 22"/>
          <p:cNvCxnSpPr>
            <a:stCxn id="22" idx="3"/>
          </p:cNvCxnSpPr>
          <p:nvPr/>
        </p:nvCxnSpPr>
        <p:spPr>
          <a:xfrm flipV="1">
            <a:off x="1374319" y="2123492"/>
            <a:ext cx="408661" cy="304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84728" y="1746900"/>
            <a:ext cx="504056" cy="1733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1085" y="2954542"/>
            <a:ext cx="1612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>
                <a:hlinkClick r:id="rId3"/>
              </a:rPr>
              <a:t>VAssistX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(optional)</a:t>
            </a:r>
          </a:p>
        </p:txBody>
      </p:sp>
      <p:cxnSp>
        <p:nvCxnSpPr>
          <p:cNvPr id="27" name="肘形接點 26"/>
          <p:cNvCxnSpPr>
            <a:stCxn id="25" idx="3"/>
          </p:cNvCxnSpPr>
          <p:nvPr/>
        </p:nvCxnSpPr>
        <p:spPr>
          <a:xfrm flipV="1">
            <a:off x="1714027" y="1940930"/>
            <a:ext cx="922729" cy="1490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24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 New Project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Visual Studio 2010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62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Win32 Console Application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8" y="1739972"/>
            <a:ext cx="6429425" cy="4442442"/>
          </a:xfrm>
        </p:spPr>
      </p:pic>
      <p:sp>
        <p:nvSpPr>
          <p:cNvPr id="3" name="矩形 2"/>
          <p:cNvSpPr/>
          <p:nvPr/>
        </p:nvSpPr>
        <p:spPr>
          <a:xfrm>
            <a:off x="5915197" y="5561945"/>
            <a:ext cx="1427299" cy="1632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28612" y="2165927"/>
            <a:ext cx="3144642" cy="2974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5764" y="3207224"/>
            <a:ext cx="303633" cy="1728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30301" y="5031475"/>
            <a:ext cx="676672" cy="1819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99335" y="5255895"/>
            <a:ext cx="1051047" cy="112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12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Theme1_NTHU</Template>
  <TotalTime>236</TotalTime>
  <Words>1289</Words>
  <Application>Microsoft Office PowerPoint</Application>
  <PresentationFormat>如螢幕大小 (4:3)</PresentationFormat>
  <Paragraphs>282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6" baseType="lpstr">
      <vt:lpstr>ＭＳ Ｐゴシック</vt:lpstr>
      <vt:lpstr>新細明體</vt:lpstr>
      <vt:lpstr>標楷體</vt:lpstr>
      <vt:lpstr>Arial</vt:lpstr>
      <vt:lpstr>Calibri</vt:lpstr>
      <vt:lpstr>Courier New</vt:lpstr>
      <vt:lpstr>Stencil Std</vt:lpstr>
      <vt:lpstr>Times New Roman</vt:lpstr>
      <vt:lpstr>Wingdings 2</vt:lpstr>
      <vt:lpstr>Theme1_NTHU</vt:lpstr>
      <vt:lpstr>PowerPoint 簡報</vt:lpstr>
      <vt:lpstr>Software Organization</vt:lpstr>
      <vt:lpstr>GLUT (OpenGL Utility Toolkit) </vt:lpstr>
      <vt:lpstr>GLUT (OpenGL Utility Toolkit) </vt:lpstr>
      <vt:lpstr>Using GLUT : Step-by-Step </vt:lpstr>
      <vt:lpstr>Preliminaries</vt:lpstr>
      <vt:lpstr>VS 2010 Quick Guide</vt:lpstr>
      <vt:lpstr>Create a New Project</vt:lpstr>
      <vt:lpstr>Win32 Console Application</vt:lpstr>
      <vt:lpstr>Project Setting</vt:lpstr>
      <vt:lpstr>Setup Development Environment</vt:lpstr>
      <vt:lpstr>General Steup</vt:lpstr>
      <vt:lpstr>Create a New Source File</vt:lpstr>
      <vt:lpstr>Local Setup (Recommended)</vt:lpstr>
      <vt:lpstr>Local Setup (Recommended)</vt:lpstr>
      <vt:lpstr>Local Setup (Recommended)</vt:lpstr>
      <vt:lpstr>Global Setup</vt:lpstr>
      <vt:lpstr>Global Setup</vt:lpstr>
      <vt:lpstr>Frequently Used Tools</vt:lpstr>
      <vt:lpstr>Frequently Used Tools</vt:lpstr>
      <vt:lpstr>Tricks</vt:lpstr>
      <vt:lpstr>Open a New Window</vt:lpstr>
      <vt:lpstr>Code Snippet</vt:lpstr>
      <vt:lpstr>glutInitDisplayMode()</vt:lpstr>
      <vt:lpstr>Double Buffering</vt:lpstr>
      <vt:lpstr>Double Buffering cont.</vt:lpstr>
      <vt:lpstr>Initialize OpenGL States</vt:lpstr>
      <vt:lpstr>Code Snippet</vt:lpstr>
      <vt:lpstr>InitGL() - Code Snippet</vt:lpstr>
      <vt:lpstr>Create GLUT Context Menu</vt:lpstr>
      <vt:lpstr>Menus</vt:lpstr>
      <vt:lpstr>Defining a Simple Menu</vt:lpstr>
      <vt:lpstr>Menu Actions</vt:lpstr>
      <vt:lpstr>Code Snippet</vt:lpstr>
      <vt:lpstr>menu_main_func() - Code Snippet</vt:lpstr>
      <vt:lpstr>Register Callback Functions</vt:lpstr>
      <vt:lpstr>Callbacks</vt:lpstr>
      <vt:lpstr>GLUT Callbacks</vt:lpstr>
      <vt:lpstr>Code Snippet</vt:lpstr>
      <vt:lpstr>The Reshape Callback</vt:lpstr>
      <vt:lpstr>My_Reshape() - Code Snippet</vt:lpstr>
      <vt:lpstr>The Display Callback</vt:lpstr>
      <vt:lpstr>My_Display() - Code Snippet</vt:lpstr>
      <vt:lpstr>The Mouse Callback</vt:lpstr>
      <vt:lpstr>Positioning</vt:lpstr>
      <vt:lpstr>My_Mouse() - Code Snippet</vt:lpstr>
      <vt:lpstr>The Keyboard Callback</vt:lpstr>
      <vt:lpstr>My_Keyboard() - Code Snippet</vt:lpstr>
      <vt:lpstr>My_SpecialKeys() - Code Snippet</vt:lpstr>
      <vt:lpstr>Animation in GLUT</vt:lpstr>
      <vt:lpstr>Animation in GLUT alternative</vt:lpstr>
      <vt:lpstr>My_Timer() - Code Snippet</vt:lpstr>
      <vt:lpstr>Stop / Resume Timer</vt:lpstr>
      <vt:lpstr>Entering Main Loop</vt:lpstr>
      <vt:lpstr>GLUT Event Loop</vt:lpstr>
      <vt:lpstr>Code Snippet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Chu</dc:creator>
  <cp:lastModifiedBy>Jack</cp:lastModifiedBy>
  <cp:revision>6</cp:revision>
  <dcterms:created xsi:type="dcterms:W3CDTF">2016-02-16T02:49:35Z</dcterms:created>
  <dcterms:modified xsi:type="dcterms:W3CDTF">2017-03-05T11:03:25Z</dcterms:modified>
</cp:coreProperties>
</file>