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4599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6"/>
  </p:normalViewPr>
  <p:slideViewPr>
    <p:cSldViewPr snapToGrid="0" snapToObjects="1">
      <p:cViewPr varScale="1">
        <p:scale>
          <a:sx n="129" d="100"/>
          <a:sy n="129" d="100"/>
        </p:scale>
        <p:origin x="95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8620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969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2385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4782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348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316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533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917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7521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5694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9075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7668344" y="5877272"/>
            <a:ext cx="1391012" cy="926572"/>
            <a:chOff x="3563888" y="4221088"/>
            <a:chExt cx="1391012" cy="926572"/>
          </a:xfrm>
        </p:grpSpPr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63888" y="4221088"/>
              <a:ext cx="936104" cy="926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James\Downloads\GIF\清大LOGO(鳥).gi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799" y="4511434"/>
              <a:ext cx="900101" cy="448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0"/>
            <a:ext cx="925372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4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0" r:id="rId1"/>
    <p:sldLayoutId id="2147484601" r:id="rId2"/>
    <p:sldLayoutId id="2147484602" r:id="rId3"/>
    <p:sldLayoutId id="2147484603" r:id="rId4"/>
    <p:sldLayoutId id="2147484604" r:id="rId5"/>
    <p:sldLayoutId id="2147484605" r:id="rId6"/>
    <p:sldLayoutId id="2147484606" r:id="rId7"/>
    <p:sldLayoutId id="2147484607" r:id="rId8"/>
    <p:sldLayoutId id="2147484608" r:id="rId9"/>
    <p:sldLayoutId id="2147484609" r:id="rId10"/>
    <p:sldLayoutId id="214748461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2"/>
          <p:cNvSpPr txBox="1">
            <a:spLocks/>
          </p:cNvSpPr>
          <p:nvPr/>
        </p:nvSpPr>
        <p:spPr>
          <a:xfrm>
            <a:off x="1371600" y="482600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Instructor: Hung-</a:t>
            </a:r>
            <a:r>
              <a:rPr lang="en-US" altLang="zh-TW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Kuo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Chu</a:t>
            </a:r>
          </a:p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Department of Computer Science</a:t>
            </a:r>
          </a:p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National </a:t>
            </a:r>
            <a:r>
              <a:rPr lang="en-US" altLang="zh-TW" sz="2400" dirty="0" err="1" smtClean="0">
                <a:solidFill>
                  <a:schemeClr val="bg1">
                    <a:lumMod val="50000"/>
                  </a:schemeClr>
                </a:solidFill>
              </a:rPr>
              <a:t>Tsing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 err="1" smtClean="0">
                <a:solidFill>
                  <a:schemeClr val="bg1">
                    <a:lumMod val="50000"/>
                  </a:schemeClr>
                </a:solidFill>
              </a:rPr>
              <a:t>Hua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 University</a:t>
            </a:r>
            <a:endParaRPr lang="zh-TW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6612" y="196953"/>
            <a:ext cx="9070776" cy="1649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 smtClean="0">
                <a:solidFill>
                  <a:srgbClr val="00B050"/>
                </a:solidFill>
              </a:rPr>
              <a:t>Introduction to Graphics Programming and its Applications</a:t>
            </a:r>
            <a:endParaRPr lang="zh-TW" altLang="en-US" sz="1800" dirty="0">
              <a:solidFill>
                <a:srgbClr val="FF0000"/>
              </a:solidFill>
              <a:ea typeface="標楷體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796788" y="6330692"/>
            <a:ext cx="1359668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Stencil Std" pitchFamily="82" charset="0"/>
              </a:rPr>
              <a:t>CS4505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171343" y="1909137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繪圖程式設計與</a:t>
            </a:r>
            <a:r>
              <a:rPr lang="zh-TW" altLang="zh-TW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應用</a:t>
            </a:r>
            <a:endParaRPr lang="en-US" altLang="zh-TW" sz="4000" dirty="0">
              <a:solidFill>
                <a:schemeClr val="tx2">
                  <a:lumMod val="60000"/>
                  <a:lumOff val="4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6612" y="3066474"/>
            <a:ext cx="907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 smtClean="0">
                <a:solidFill>
                  <a:srgbClr val="FF0000"/>
                </a:solidFill>
                <a:ea typeface="標楷體" pitchFamily="65" charset="-120"/>
              </a:rPr>
              <a:t>Quiz </a:t>
            </a:r>
            <a:r>
              <a:rPr lang="en-US" altLang="zh-TW" sz="4000" dirty="0">
                <a:solidFill>
                  <a:srgbClr val="FF0000"/>
                </a:solidFill>
                <a:ea typeface="標楷體" pitchFamily="65" charset="-120"/>
              </a:rPr>
              <a:t>2</a:t>
            </a:r>
            <a:r>
              <a:rPr lang="en-US" altLang="zh-TW" sz="4000" dirty="0" smtClean="0">
                <a:solidFill>
                  <a:srgbClr val="FF0000"/>
                </a:solidFill>
                <a:ea typeface="標楷體" pitchFamily="65" charset="-120"/>
              </a:rPr>
              <a:t> Buffer &amp; </a:t>
            </a:r>
            <a:r>
              <a:rPr lang="en-US" altLang="zh-TW" sz="4000" dirty="0" smtClean="0">
                <a:solidFill>
                  <a:srgbClr val="FF0000"/>
                </a:solidFill>
                <a:ea typeface="標楷體" pitchFamily="65" charset="-120"/>
              </a:rPr>
              <a:t>Uniform</a:t>
            </a:r>
            <a:r>
              <a:rPr lang="zh-TW" altLang="en-US" sz="4000" dirty="0" smtClean="0">
                <a:solidFill>
                  <a:srgbClr val="FF0000"/>
                </a:solidFill>
                <a:ea typeface="標楷體" pitchFamily="65" charset="-120"/>
              </a:rPr>
              <a:t> </a:t>
            </a:r>
            <a:r>
              <a:rPr lang="en-US" altLang="zh-TW" sz="4000" dirty="0" smtClean="0">
                <a:solidFill>
                  <a:srgbClr val="FF0000"/>
                </a:solidFill>
                <a:ea typeface="標楷體" pitchFamily="65" charset="-120"/>
              </a:rPr>
              <a:t>Answer</a:t>
            </a:r>
            <a:endParaRPr lang="zh-TW" altLang="en-US" dirty="0">
              <a:solidFill>
                <a:srgbClr val="FF0000"/>
              </a:solidFill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868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Generate a VAO and VBO, then pass the data to GPU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Set a uniform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flag to trigger filter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Sending a draw command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9982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main.cpp, function </a:t>
            </a:r>
            <a:r>
              <a:rPr lang="en-US" altLang="zh-TW" dirty="0" err="1" smtClean="0"/>
              <a:t>My_init</a:t>
            </a:r>
            <a:r>
              <a:rPr lang="en-US" altLang="zh-TW" dirty="0" smtClean="0"/>
              <a:t>() :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Generate a VAO first then bind it</a:t>
            </a:r>
          </a:p>
          <a:p>
            <a:pPr lvl="1"/>
            <a:r>
              <a:rPr lang="en-US" altLang="zh-TW" dirty="0" smtClean="0">
                <a:solidFill>
                  <a:schemeClr val="accent6"/>
                </a:solidFill>
              </a:rPr>
              <a:t>Enable Vertex attribute array in </a:t>
            </a:r>
            <a:r>
              <a:rPr lang="en-US" altLang="zh-TW" dirty="0" err="1" smtClean="0">
                <a:solidFill>
                  <a:schemeClr val="accent6"/>
                </a:solidFill>
              </a:rPr>
              <a:t>shader</a:t>
            </a:r>
            <a:endParaRPr lang="en-US" altLang="zh-TW" dirty="0" smtClean="0">
              <a:solidFill>
                <a:schemeClr val="accent6"/>
              </a:solidFill>
            </a:endParaRP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68" y="3554054"/>
            <a:ext cx="7802064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26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main.cpp, function </a:t>
            </a:r>
            <a:r>
              <a:rPr lang="en-US" altLang="zh-TW" dirty="0" err="1" smtClean="0"/>
              <a:t>My_init</a:t>
            </a:r>
            <a:r>
              <a:rPr lang="en-US" altLang="zh-TW" dirty="0" smtClean="0"/>
              <a:t>() :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Generate a VBO and then bind it</a:t>
            </a:r>
          </a:p>
          <a:p>
            <a:pPr lvl="1"/>
            <a:r>
              <a:rPr lang="en-US" altLang="zh-TW" dirty="0" smtClean="0">
                <a:solidFill>
                  <a:srgbClr val="00B0F0"/>
                </a:solidFill>
              </a:rPr>
              <a:t>Pass the </a:t>
            </a:r>
            <a:r>
              <a:rPr lang="en-US" altLang="zh-TW" dirty="0" err="1" smtClean="0">
                <a:solidFill>
                  <a:srgbClr val="00B0F0"/>
                </a:solidFill>
              </a:rPr>
              <a:t>modelData</a:t>
            </a:r>
            <a:r>
              <a:rPr lang="en-US" altLang="zh-TW" dirty="0" smtClean="0">
                <a:solidFill>
                  <a:srgbClr val="00B0F0"/>
                </a:solidFill>
              </a:rPr>
              <a:t> to the VBO</a:t>
            </a:r>
          </a:p>
          <a:p>
            <a:pPr lvl="1"/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Tell GPU how to recognize the buffer data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89" y="3638456"/>
            <a:ext cx="7859222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30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Solution ( Key point 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2639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The format of </a:t>
            </a:r>
            <a:r>
              <a:rPr lang="en-US" altLang="zh-TW" dirty="0" err="1" smtClean="0"/>
              <a:t>modelData</a:t>
            </a:r>
            <a:r>
              <a:rPr lang="en-US" altLang="zh-TW" dirty="0" smtClean="0"/>
              <a:t> looks like below</a:t>
            </a:r>
          </a:p>
          <a:p>
            <a:r>
              <a:rPr lang="en-US" altLang="zh-TW" dirty="0" smtClean="0"/>
              <a:t> 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So we have to read each vertex coordinate data(vec3) on starting index 0, 6, 12, …</a:t>
            </a:r>
          </a:p>
          <a:p>
            <a:r>
              <a:rPr lang="en-US" altLang="zh-TW" dirty="0" smtClean="0"/>
              <a:t>Read each vertex color data(vec3) in starting index 3, 9, 15, …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01746" y="2343615"/>
            <a:ext cx="7081024" cy="178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170878" y="2631688"/>
                <a:ext cx="1033346" cy="57986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i="1" dirty="0" smtClean="0">
                    <a:latin typeface="Cambria Math" panose="02040503050406030204" pitchFamily="18" charset="0"/>
                  </a:rPr>
                  <a:t>0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 smtClean="0"/>
                  <a:t>.x</a:t>
                </a:r>
                <a:endParaRPr lang="zh-TW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878" y="2631688"/>
                <a:ext cx="1033346" cy="579863"/>
              </a:xfrm>
              <a:prstGeom prst="rect">
                <a:avLst/>
              </a:prstGeom>
              <a:blipFill>
                <a:blip r:embed="rId2"/>
                <a:stretch>
                  <a:fillRect t="-10101" b="-191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2293431" y="2631688"/>
                <a:ext cx="1033348" cy="57986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i="1" dirty="0" smtClean="0">
                    <a:latin typeface="Cambria Math" panose="02040503050406030204" pitchFamily="18" charset="0"/>
                  </a:rPr>
                  <a:t>1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 smtClean="0"/>
                  <a:t>.y</a:t>
                </a:r>
                <a:endParaRPr lang="zh-TW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431" y="2631688"/>
                <a:ext cx="1033348" cy="579863"/>
              </a:xfrm>
              <a:prstGeom prst="rect">
                <a:avLst/>
              </a:prstGeom>
              <a:blipFill>
                <a:blip r:embed="rId3"/>
                <a:stretch>
                  <a:fillRect t="-10101" b="-191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3415986" y="2631688"/>
                <a:ext cx="1033346" cy="57986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i="1" dirty="0" smtClean="0">
                    <a:latin typeface="Cambria Math" panose="02040503050406030204" pitchFamily="18" charset="0"/>
                  </a:rPr>
                  <a:t>2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 smtClean="0"/>
                  <a:t>.z</a:t>
                </a:r>
                <a:endParaRPr lang="zh-TW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986" y="2631688"/>
                <a:ext cx="1033346" cy="579863"/>
              </a:xfrm>
              <a:prstGeom prst="rect">
                <a:avLst/>
              </a:prstGeom>
              <a:blipFill>
                <a:blip r:embed="rId4"/>
                <a:stretch>
                  <a:fillRect t="-10101" b="-191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4538539" y="2631688"/>
                <a:ext cx="1033346" cy="57986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i="1" dirty="0" smtClean="0">
                    <a:latin typeface="Cambria Math" panose="02040503050406030204" pitchFamily="18" charset="0"/>
                  </a:rPr>
                  <a:t>3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539" y="2631688"/>
                <a:ext cx="1033346" cy="579863"/>
              </a:xfrm>
              <a:prstGeom prst="rect">
                <a:avLst/>
              </a:prstGeom>
              <a:blipFill>
                <a:blip r:embed="rId5"/>
                <a:stretch>
                  <a:fillRect t="-10101" b="-30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5696397" y="2631687"/>
                <a:ext cx="1033346" cy="57986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i="1" dirty="0" smtClean="0">
                    <a:latin typeface="Cambria Math" panose="02040503050406030204" pitchFamily="18" charset="0"/>
                  </a:rPr>
                  <a:t>4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 smtClean="0"/>
                  <a:t>.g</a:t>
                </a:r>
                <a:endParaRPr lang="zh-TW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397" y="2631687"/>
                <a:ext cx="1033346" cy="579863"/>
              </a:xfrm>
              <a:prstGeom prst="rect">
                <a:avLst/>
              </a:prstGeom>
              <a:blipFill>
                <a:blip r:embed="rId6"/>
                <a:stretch>
                  <a:fillRect t="-10101" b="-191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6885860" y="2631688"/>
                <a:ext cx="1033346" cy="57986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i="1" dirty="0" smtClean="0">
                    <a:latin typeface="Cambria Math" panose="02040503050406030204" pitchFamily="18" charset="0"/>
                  </a:rPr>
                  <a:t>5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860" y="2631688"/>
                <a:ext cx="1033346" cy="579863"/>
              </a:xfrm>
              <a:prstGeom prst="rect">
                <a:avLst/>
              </a:prstGeom>
              <a:blipFill>
                <a:blip r:embed="rId7"/>
                <a:stretch>
                  <a:fillRect t="-10101" b="-30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1170878" y="3363951"/>
                <a:ext cx="1033346" cy="57986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i="1" dirty="0" smtClean="0">
                    <a:latin typeface="Cambria Math" panose="02040503050406030204" pitchFamily="18" charset="0"/>
                  </a:rPr>
                  <a:t>6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.x</a:t>
                </a:r>
                <a:endParaRPr lang="zh-TW" altLang="en-US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878" y="3363951"/>
                <a:ext cx="1033346" cy="579863"/>
              </a:xfrm>
              <a:prstGeom prst="rect">
                <a:avLst/>
              </a:prstGeom>
              <a:blipFill>
                <a:blip r:embed="rId8"/>
                <a:stretch>
                  <a:fillRect t="-10101" b="-191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2289712" y="3363951"/>
                <a:ext cx="1033348" cy="57986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i="1" dirty="0" smtClean="0">
                    <a:latin typeface="Cambria Math" panose="02040503050406030204" pitchFamily="18" charset="0"/>
                  </a:rPr>
                  <a:t>7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.y</a:t>
                </a:r>
                <a:endParaRPr lang="zh-TW" altLang="en-US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712" y="3363951"/>
                <a:ext cx="1033348" cy="579863"/>
              </a:xfrm>
              <a:prstGeom prst="rect">
                <a:avLst/>
              </a:prstGeom>
              <a:blipFill>
                <a:blip r:embed="rId9"/>
                <a:stretch>
                  <a:fillRect t="-10101" b="-191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3408552" y="3350942"/>
                <a:ext cx="1033346" cy="57986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i="1" dirty="0" smtClean="0">
                    <a:latin typeface="Cambria Math" panose="02040503050406030204" pitchFamily="18" charset="0"/>
                  </a:rPr>
                  <a:t>8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.z</a:t>
                </a:r>
                <a:endParaRPr lang="zh-TW" altLang="en-US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552" y="3350942"/>
                <a:ext cx="1033346" cy="579863"/>
              </a:xfrm>
              <a:prstGeom prst="rect">
                <a:avLst/>
              </a:prstGeom>
              <a:blipFill>
                <a:blip r:embed="rId10"/>
                <a:stretch>
                  <a:fillRect t="-10101" b="-191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4542258" y="3349083"/>
                <a:ext cx="1033346" cy="57986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i="1" dirty="0" smtClean="0">
                    <a:latin typeface="Cambria Math" panose="02040503050406030204" pitchFamily="18" charset="0"/>
                  </a:rPr>
                  <a:t>9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258" y="3349083"/>
                <a:ext cx="1033346" cy="579863"/>
              </a:xfrm>
              <a:prstGeom prst="rect">
                <a:avLst/>
              </a:prstGeom>
              <a:blipFill>
                <a:blip r:embed="rId11"/>
                <a:stretch>
                  <a:fillRect t="-9000" b="-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5696397" y="3349082"/>
                <a:ext cx="1033346" cy="57986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i="1" dirty="0" smtClean="0">
                    <a:latin typeface="Cambria Math" panose="02040503050406030204" pitchFamily="18" charset="0"/>
                  </a:rPr>
                  <a:t>10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.g</a:t>
                </a:r>
                <a:endParaRPr lang="zh-TW" altLang="en-US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397" y="3349082"/>
                <a:ext cx="1033346" cy="579863"/>
              </a:xfrm>
              <a:prstGeom prst="rect">
                <a:avLst/>
              </a:prstGeom>
              <a:blipFill>
                <a:blip r:embed="rId12"/>
                <a:stretch>
                  <a:fillRect t="-9000" b="-1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6885860" y="3341648"/>
                <a:ext cx="1033346" cy="57986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i="1" dirty="0" smtClean="0">
                    <a:latin typeface="Cambria Math" panose="02040503050406030204" pitchFamily="18" charset="0"/>
                  </a:rPr>
                  <a:t>11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860" y="3341648"/>
                <a:ext cx="1033346" cy="579863"/>
              </a:xfrm>
              <a:prstGeom prst="rect">
                <a:avLst/>
              </a:prstGeom>
              <a:blipFill>
                <a:blip r:embed="rId13"/>
                <a:stretch>
                  <a:fillRect t="-9091" b="-30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6140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Solution ( Key point 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3551" y="1600200"/>
            <a:ext cx="8794595" cy="4525963"/>
          </a:xfrm>
        </p:spPr>
        <p:txBody>
          <a:bodyPr/>
          <a:lstStyle/>
          <a:p>
            <a:r>
              <a:rPr lang="en-US" altLang="zh-TW" sz="2000" b="1" dirty="0" err="1" smtClean="0"/>
              <a:t>glVertexAttribPointer</a:t>
            </a:r>
            <a:r>
              <a:rPr lang="en-US" altLang="zh-TW" sz="2000" b="1" dirty="0" smtClean="0"/>
              <a:t>(</a:t>
            </a:r>
            <a:r>
              <a:rPr lang="en-US" altLang="zh-TW" sz="2000" b="1" dirty="0" smtClean="0">
                <a:solidFill>
                  <a:schemeClr val="tx2"/>
                </a:solidFill>
              </a:rPr>
              <a:t>0</a:t>
            </a:r>
            <a:r>
              <a:rPr lang="en-US" altLang="zh-TW" sz="2000" b="1" dirty="0" smtClean="0"/>
              <a:t>, </a:t>
            </a:r>
            <a:r>
              <a:rPr lang="en-US" altLang="zh-TW" sz="2000" b="1" dirty="0" smtClean="0">
                <a:solidFill>
                  <a:schemeClr val="accent2"/>
                </a:solidFill>
              </a:rPr>
              <a:t>3</a:t>
            </a:r>
            <a:r>
              <a:rPr lang="en-US" altLang="zh-TW" sz="2000" b="1" dirty="0" smtClean="0"/>
              <a:t>, </a:t>
            </a:r>
            <a:r>
              <a:rPr lang="en-US" altLang="zh-TW" sz="2000" b="1" dirty="0" smtClean="0">
                <a:solidFill>
                  <a:schemeClr val="accent3"/>
                </a:solidFill>
              </a:rPr>
              <a:t>GL_FLOAT</a:t>
            </a:r>
            <a:r>
              <a:rPr lang="en-US" altLang="zh-TW" sz="2000" b="1" dirty="0" smtClean="0"/>
              <a:t>, </a:t>
            </a:r>
            <a:r>
              <a:rPr lang="en-US" altLang="zh-TW" sz="2000" b="1" dirty="0" smtClean="0">
                <a:solidFill>
                  <a:schemeClr val="accent5"/>
                </a:solidFill>
              </a:rPr>
              <a:t>GL_FALSE</a:t>
            </a:r>
            <a:r>
              <a:rPr lang="en-US" altLang="zh-TW" sz="2000" b="1" dirty="0" smtClean="0"/>
              <a:t>, </a:t>
            </a:r>
            <a:r>
              <a:rPr lang="en-US" altLang="zh-TW" sz="2000" b="1" dirty="0" err="1" smtClean="0">
                <a:solidFill>
                  <a:schemeClr val="accent6"/>
                </a:solidFill>
              </a:rPr>
              <a:t>sizeof</a:t>
            </a:r>
            <a:r>
              <a:rPr lang="en-US" altLang="zh-TW" sz="2000" b="1" dirty="0" smtClean="0">
                <a:solidFill>
                  <a:schemeClr val="accent6"/>
                </a:solidFill>
              </a:rPr>
              <a:t>(GL_FLOAT)*6</a:t>
            </a:r>
            <a:r>
              <a:rPr lang="en-US" altLang="zh-TW" sz="2000" b="1" dirty="0" smtClean="0"/>
              <a:t>,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(void*)0</a:t>
            </a:r>
            <a:r>
              <a:rPr lang="en-US" altLang="zh-TW" sz="2000" b="1" dirty="0" smtClean="0"/>
              <a:t>);</a:t>
            </a:r>
          </a:p>
          <a:p>
            <a:pPr lvl="1"/>
            <a:r>
              <a:rPr lang="en-US" altLang="zh-TW" sz="1600" dirty="0" smtClean="0">
                <a:solidFill>
                  <a:schemeClr val="tx2"/>
                </a:solidFill>
              </a:rPr>
              <a:t>We will specify the vertex </a:t>
            </a:r>
            <a:r>
              <a:rPr lang="en-US" altLang="zh-TW" sz="1600" dirty="0" err="1" smtClean="0">
                <a:solidFill>
                  <a:schemeClr val="tx2"/>
                </a:solidFill>
              </a:rPr>
              <a:t>shader</a:t>
            </a:r>
            <a:r>
              <a:rPr lang="en-US" altLang="zh-TW" sz="1600" dirty="0" smtClean="0">
                <a:solidFill>
                  <a:schemeClr val="tx2"/>
                </a:solidFill>
              </a:rPr>
              <a:t> (</a:t>
            </a:r>
            <a:r>
              <a:rPr lang="en-US" altLang="zh-TW" sz="1600" b="1" dirty="0" smtClean="0">
                <a:solidFill>
                  <a:schemeClr val="tx2"/>
                </a:solidFill>
              </a:rPr>
              <a:t>layout location=0</a:t>
            </a:r>
            <a:r>
              <a:rPr lang="en-US" altLang="zh-TW" sz="1600" dirty="0" smtClean="0">
                <a:solidFill>
                  <a:schemeClr val="tx2"/>
                </a:solidFill>
              </a:rPr>
              <a:t>) variable to recognize the buffer data</a:t>
            </a:r>
          </a:p>
          <a:p>
            <a:pPr lvl="1"/>
            <a:r>
              <a:rPr lang="en-US" altLang="zh-TW" sz="1600" dirty="0" smtClean="0">
                <a:solidFill>
                  <a:schemeClr val="accent2"/>
                </a:solidFill>
              </a:rPr>
              <a:t>3</a:t>
            </a:r>
            <a:r>
              <a:rPr lang="zh-TW" altLang="en-US" sz="1600" dirty="0" smtClean="0">
                <a:solidFill>
                  <a:schemeClr val="accent2"/>
                </a:solidFill>
              </a:rPr>
              <a:t> </a:t>
            </a:r>
            <a:r>
              <a:rPr lang="en-US" altLang="zh-TW" sz="1600" dirty="0" smtClean="0">
                <a:solidFill>
                  <a:schemeClr val="accent2"/>
                </a:solidFill>
              </a:rPr>
              <a:t>means type ‘vec3 ‘ in </a:t>
            </a:r>
            <a:r>
              <a:rPr lang="en-US" altLang="zh-TW" sz="1600" dirty="0" err="1" smtClean="0">
                <a:solidFill>
                  <a:schemeClr val="accent2"/>
                </a:solidFill>
              </a:rPr>
              <a:t>shader</a:t>
            </a:r>
            <a:r>
              <a:rPr lang="en-US" altLang="zh-TW" sz="1600" dirty="0" smtClean="0">
                <a:solidFill>
                  <a:schemeClr val="accent2"/>
                </a:solidFill>
              </a:rPr>
              <a:t>, it also means that we will read 3 </a:t>
            </a:r>
            <a:r>
              <a:rPr lang="en-US" altLang="zh-TW" sz="1600" b="1" dirty="0" smtClean="0">
                <a:solidFill>
                  <a:schemeClr val="accent3"/>
                </a:solidFill>
              </a:rPr>
              <a:t>GL_FLOAT </a:t>
            </a:r>
            <a:r>
              <a:rPr lang="en-US" altLang="zh-TW" sz="1600" dirty="0" smtClean="0">
                <a:solidFill>
                  <a:schemeClr val="accent2"/>
                </a:solidFill>
              </a:rPr>
              <a:t>data continuously</a:t>
            </a:r>
          </a:p>
          <a:p>
            <a:pPr lvl="1"/>
            <a:r>
              <a:rPr lang="en-US" altLang="zh-TW" sz="1600" dirty="0" smtClean="0">
                <a:solidFill>
                  <a:schemeClr val="accent3"/>
                </a:solidFill>
              </a:rPr>
              <a:t>We will recognize those data in buffer as </a:t>
            </a:r>
            <a:r>
              <a:rPr lang="en-US" altLang="zh-TW" sz="1600" b="1" dirty="0" smtClean="0">
                <a:solidFill>
                  <a:schemeClr val="accent3"/>
                </a:solidFill>
              </a:rPr>
              <a:t>GL_FLOAT</a:t>
            </a:r>
          </a:p>
          <a:p>
            <a:pPr lvl="1"/>
            <a:r>
              <a:rPr lang="en-US" altLang="zh-TW" sz="1600" b="1" dirty="0" smtClean="0">
                <a:solidFill>
                  <a:schemeClr val="accent5"/>
                </a:solidFill>
              </a:rPr>
              <a:t>GL_FALSE </a:t>
            </a:r>
            <a:r>
              <a:rPr lang="en-US" altLang="zh-TW" sz="1600" dirty="0" smtClean="0">
                <a:solidFill>
                  <a:schemeClr val="accent5"/>
                </a:solidFill>
              </a:rPr>
              <a:t>means not to normalize ( normalized will make vec3(this example) range from 0~255, or it will be range from 0~1 ) </a:t>
            </a:r>
          </a:p>
          <a:p>
            <a:pPr lvl="1"/>
            <a:r>
              <a:rPr lang="en-US" altLang="zh-TW" sz="1600" dirty="0" smtClean="0">
                <a:solidFill>
                  <a:schemeClr val="accent6"/>
                </a:solidFill>
              </a:rPr>
              <a:t>This parameter represent </a:t>
            </a:r>
            <a:r>
              <a:rPr lang="en-US" altLang="zh-TW" sz="1600" b="1" dirty="0" smtClean="0">
                <a:solidFill>
                  <a:schemeClr val="accent6"/>
                </a:solidFill>
              </a:rPr>
              <a:t>stride, </a:t>
            </a:r>
            <a:r>
              <a:rPr lang="en-US" altLang="zh-TW" sz="1600" dirty="0" smtClean="0">
                <a:solidFill>
                  <a:schemeClr val="accent6"/>
                </a:solidFill>
              </a:rPr>
              <a:t>which specify where do we could find the next vertex data</a:t>
            </a:r>
            <a:r>
              <a:rPr lang="en-US" altLang="zh-TW" sz="1600" b="1" dirty="0" smtClean="0">
                <a:solidFill>
                  <a:schemeClr val="accent6"/>
                </a:solidFill>
              </a:rPr>
              <a:t>.</a:t>
            </a:r>
          </a:p>
          <a:p>
            <a:pPr lvl="1"/>
            <a:r>
              <a:rPr lang="en-US" altLang="zh-TW" sz="1600" dirty="0" smtClean="0">
                <a:solidFill>
                  <a:srgbClr val="FF0000"/>
                </a:solidFill>
              </a:rPr>
              <a:t>This parameter represent 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where (starting index)</a:t>
            </a:r>
            <a:r>
              <a:rPr lang="en-US" altLang="zh-TW" sz="1600" dirty="0" smtClean="0">
                <a:solidFill>
                  <a:srgbClr val="FF0000"/>
                </a:solidFill>
              </a:rPr>
              <a:t> to start to recognize the buffer data</a:t>
            </a:r>
          </a:p>
          <a:p>
            <a:pPr lvl="1"/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80" y="3947533"/>
            <a:ext cx="7337503" cy="291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575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Set a uniform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flag and trigger it whit menu</a:t>
            </a:r>
          </a:p>
          <a:p>
            <a:r>
              <a:rPr lang="en-US" altLang="zh-TW" dirty="0" smtClean="0"/>
              <a:t>In main.cpp, function </a:t>
            </a:r>
            <a:r>
              <a:rPr lang="en-US" altLang="zh-TW" dirty="0" err="1" smtClean="0"/>
              <a:t>My_init</a:t>
            </a:r>
            <a:r>
              <a:rPr lang="en-US" altLang="zh-TW" dirty="0" smtClean="0"/>
              <a:t>()</a:t>
            </a:r>
          </a:p>
          <a:p>
            <a:endParaRPr lang="en-US" altLang="zh-TW" dirty="0"/>
          </a:p>
          <a:p>
            <a:r>
              <a:rPr lang="en-US" altLang="zh-TW" dirty="0" smtClean="0"/>
              <a:t>In main.cpp, function </a:t>
            </a:r>
            <a:r>
              <a:rPr lang="en-US" altLang="zh-TW" dirty="0" err="1" smtClean="0"/>
              <a:t>My_Menu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id)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10" y="2795239"/>
            <a:ext cx="7126659" cy="40876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377" y="3958373"/>
            <a:ext cx="3537724" cy="141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729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 fragment </a:t>
            </a:r>
            <a:r>
              <a:rPr lang="en-US" altLang="zh-TW" dirty="0" err="1" smtClean="0"/>
              <a:t>shader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603" y="2180939"/>
            <a:ext cx="4142794" cy="385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80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Sending a drawing command</a:t>
            </a:r>
          </a:p>
          <a:p>
            <a:r>
              <a:rPr lang="en-US" altLang="zh-TW" dirty="0" smtClean="0"/>
              <a:t>In main.cpp, function </a:t>
            </a:r>
            <a:r>
              <a:rPr lang="en-US" altLang="zh-TW" dirty="0" err="1" smtClean="0"/>
              <a:t>My_Display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4146 = 1382(#triangles) * 3 = #vertex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39" y="3605560"/>
            <a:ext cx="5206921" cy="229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745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_NTH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_NTHU" id="{489D15B4-1DF9-9945-A658-6B6904AE63A3}" vid="{1B73BE30-8769-B047-B252-62B1151133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Theme1_NTHU</Template>
  <TotalTime>489</TotalTime>
  <Words>339</Words>
  <Application>Microsoft Office PowerPoint</Application>
  <PresentationFormat>如螢幕大小 (4:3)</PresentationFormat>
  <Paragraphs>75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DFKai-SB</vt:lpstr>
      <vt:lpstr>PMingLiU</vt:lpstr>
      <vt:lpstr>Arial</vt:lpstr>
      <vt:lpstr>Calibri</vt:lpstr>
      <vt:lpstr>Cambria Math</vt:lpstr>
      <vt:lpstr>Stencil Std</vt:lpstr>
      <vt:lpstr>Theme1_NTHU</vt:lpstr>
      <vt:lpstr>PowerPoint 簡報</vt:lpstr>
      <vt:lpstr>Objective</vt:lpstr>
      <vt:lpstr>Solution</vt:lpstr>
      <vt:lpstr>Solution</vt:lpstr>
      <vt:lpstr>Solution ( Key point )</vt:lpstr>
      <vt:lpstr>Solution ( Key point )</vt:lpstr>
      <vt:lpstr>Solution</vt:lpstr>
      <vt:lpstr>Solution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James Chu</dc:creator>
  <cp:lastModifiedBy>Jack</cp:lastModifiedBy>
  <cp:revision>92</cp:revision>
  <dcterms:created xsi:type="dcterms:W3CDTF">2016-02-16T02:49:35Z</dcterms:created>
  <dcterms:modified xsi:type="dcterms:W3CDTF">2017-04-11T07:14:25Z</dcterms:modified>
</cp:coreProperties>
</file>