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8"/>
  </p:notesMasterIdLst>
  <p:handoutMasterIdLst>
    <p:handoutMasterId r:id="rId9"/>
  </p:handoutMasterIdLst>
  <p:sldIdLst>
    <p:sldId id="271" r:id="rId3"/>
    <p:sldId id="273" r:id="rId4"/>
    <p:sldId id="279" r:id="rId5"/>
    <p:sldId id="314" r:id="rId6"/>
    <p:sldId id="275" r:id="rId7"/>
  </p:sldIdLst>
  <p:sldSz cx="12190413" cy="6859588"/>
  <p:notesSz cx="6858000" cy="9144000"/>
  <p:custDataLst>
    <p:tags r:id="rId10"/>
  </p:custDataLst>
  <p:defaultTextStyle>
    <a:defPPr>
      <a:defRPr lang="de-DE"/>
    </a:defPPr>
    <a:lvl1pPr marL="0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2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47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71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94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18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342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565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789" algn="l" defTabSz="9144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04E86-246D-4782-9F4F-064A46A85945}">
          <p14:sldIdLst>
            <p14:sldId id="271"/>
            <p14:sldId id="273"/>
            <p14:sldId id="279"/>
            <p14:sldId id="31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22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726" userDrawn="1">
          <p15:clr>
            <a:srgbClr val="A4A3A4"/>
          </p15:clr>
        </p15:guide>
        <p15:guide id="6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61">
          <p15:clr>
            <a:srgbClr val="A4A3A4"/>
          </p15:clr>
        </p15:guide>
        <p15:guide id="2" orient="horz" pos="5330">
          <p15:clr>
            <a:srgbClr val="A4A3A4"/>
          </p15:clr>
        </p15:guide>
        <p15:guide id="3" pos="234">
          <p15:clr>
            <a:srgbClr val="A4A3A4"/>
          </p15:clr>
        </p15:guide>
        <p15:guide id="4" pos="40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35F"/>
    <a:srgbClr val="061A38"/>
    <a:srgbClr val="009CDA"/>
    <a:srgbClr val="B3E900"/>
    <a:srgbClr val="34B399"/>
    <a:srgbClr val="AED8EF"/>
    <a:srgbClr val="09244C"/>
    <a:srgbClr val="D9ECF8"/>
    <a:srgbClr val="2EB0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 autoAdjust="0"/>
    <p:restoredTop sz="94607" autoAdjust="0"/>
  </p:normalViewPr>
  <p:slideViewPr>
    <p:cSldViewPr snapToGrid="0" snapToObjects="1" showGuides="1">
      <p:cViewPr>
        <p:scale>
          <a:sx n="99" d="100"/>
          <a:sy n="99" d="100"/>
        </p:scale>
        <p:origin x="936" y="616"/>
      </p:cViewPr>
      <p:guideLst>
        <p:guide orient="horz" pos="3226"/>
        <p:guide pos="3840"/>
        <p:guide pos="7355"/>
        <p:guide pos="3726"/>
        <p:guide pos="3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582" y="-426"/>
      </p:cViewPr>
      <p:guideLst>
        <p:guide orient="horz" pos="2761"/>
        <p:guide orient="horz" pos="5330"/>
        <p:guide pos="234"/>
        <p:guide pos="405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CCD9-6F01-4011-B571-3957A6F7E70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14.05.19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8460-34F5-425F-A0B5-7C13CBA5C2E3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6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19A70C-7D1D-4F95-AA0A-6D0338EE8089}" type="datetimeFigureOut">
              <a:rPr lang="de-DE" smtClean="0"/>
              <a:pPr/>
              <a:t>14.05.19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252413" y="685800"/>
            <a:ext cx="6092826" cy="342900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369711" y="4343400"/>
            <a:ext cx="60649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72ADED-F3CA-41CF-9877-309ADD1D734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01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801654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57806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15612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73418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631224" indent="-157806" algn="l" defTabSz="801654" rtl="0" eaLnBrk="1" latinLnBrk="0" hangingPunct="1">
      <a:buClr>
        <a:schemeClr val="bg2"/>
      </a:buClr>
      <a:buFont typeface="Symbol" panose="05050102010706020507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2ADED-F3CA-41CF-9877-309ADD1D734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32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FC4-1118-47B3-B607-F8F10BE374A4}" type="datetime1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DE4-5B29-46A6-8AF0-D6B98520D2F8}" type="datetime1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EEFC-7C57-49C4-A7B9-6FD40B53D893}" type="datetime1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3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7100"/>
            <a:ext cx="12190413" cy="2972488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3888017"/>
            <a:ext cx="10361851" cy="610961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4400039"/>
            <a:ext cx="8533290" cy="764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578D6DB-6798-42D2-B9AD-FC6F1C72FC30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7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2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2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1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5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6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5" indent="0">
              <a:buNone/>
              <a:defRPr sz="2400" b="1"/>
            </a:lvl3pPr>
            <a:lvl4pPr marL="1828297" indent="0">
              <a:buNone/>
              <a:defRPr sz="2100" b="1"/>
            </a:lvl4pPr>
            <a:lvl5pPr marL="2437729" indent="0">
              <a:buNone/>
              <a:defRPr sz="2100" b="1"/>
            </a:lvl5pPr>
            <a:lvl6pPr marL="3047162" indent="0">
              <a:buNone/>
              <a:defRPr sz="2100" b="1"/>
            </a:lvl6pPr>
            <a:lvl7pPr marL="3656594" indent="0">
              <a:buNone/>
              <a:defRPr sz="2100" b="1"/>
            </a:lvl7pPr>
            <a:lvl8pPr marL="4266026" indent="0">
              <a:buNone/>
              <a:defRPr sz="2100" b="1"/>
            </a:lvl8pPr>
            <a:lvl9pPr marL="487545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3" y="1535470"/>
            <a:ext cx="5388332" cy="6399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432" indent="0">
              <a:buNone/>
              <a:defRPr sz="2700" b="1"/>
            </a:lvl2pPr>
            <a:lvl3pPr marL="1218865" indent="0">
              <a:buNone/>
              <a:defRPr sz="2400" b="1"/>
            </a:lvl3pPr>
            <a:lvl4pPr marL="1828297" indent="0">
              <a:buNone/>
              <a:defRPr sz="2100" b="1"/>
            </a:lvl4pPr>
            <a:lvl5pPr marL="2437729" indent="0">
              <a:buNone/>
              <a:defRPr sz="2100" b="1"/>
            </a:lvl5pPr>
            <a:lvl6pPr marL="3047162" indent="0">
              <a:buNone/>
              <a:defRPr sz="2100" b="1"/>
            </a:lvl6pPr>
            <a:lvl7pPr marL="3656594" indent="0">
              <a:buNone/>
              <a:defRPr sz="2100" b="1"/>
            </a:lvl7pPr>
            <a:lvl8pPr marL="4266026" indent="0">
              <a:buNone/>
              <a:defRPr sz="2100" b="1"/>
            </a:lvl8pPr>
            <a:lvl9pPr marL="487545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3" y="2175379"/>
            <a:ext cx="5388332" cy="395220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1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6073"/>
            <a:ext cx="12193589" cy="63515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F1031E5-7724-4674-A7BB-D90E84174CDA}"/>
              </a:ext>
            </a:extLst>
          </p:cNvPr>
          <p:cNvSpPr txBox="1">
            <a:spLocks/>
          </p:cNvSpPr>
          <p:nvPr userDrawn="1"/>
        </p:nvSpPr>
        <p:spPr>
          <a:xfrm>
            <a:off x="11615009" y="6338050"/>
            <a:ext cx="350137" cy="28839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34586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264BD-2108-401F-B7DD-0622C3C01D54}"/>
              </a:ext>
            </a:extLst>
          </p:cNvPr>
          <p:cNvGrpSpPr/>
          <p:nvPr userDrawn="1"/>
        </p:nvGrpSpPr>
        <p:grpSpPr>
          <a:xfrm>
            <a:off x="0" y="6796073"/>
            <a:ext cx="12193589" cy="63515"/>
            <a:chOff x="-723900" y="1040009"/>
            <a:chExt cx="5295900" cy="52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6C5082-4997-4E65-8420-4D5D936F0708}"/>
                </a:ext>
              </a:extLst>
            </p:cNvPr>
            <p:cNvSpPr/>
            <p:nvPr userDrawn="1"/>
          </p:nvSpPr>
          <p:spPr>
            <a:xfrm>
              <a:off x="1041400" y="1040009"/>
              <a:ext cx="1765300" cy="521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85F784-DC5C-4E68-BC02-CCF2F401E203}"/>
                </a:ext>
              </a:extLst>
            </p:cNvPr>
            <p:cNvSpPr/>
            <p:nvPr userDrawn="1"/>
          </p:nvSpPr>
          <p:spPr>
            <a:xfrm>
              <a:off x="2806700" y="1040009"/>
              <a:ext cx="1765300" cy="5219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61E494-C684-4E36-B355-111C9D35265A}"/>
                </a:ext>
              </a:extLst>
            </p:cNvPr>
            <p:cNvSpPr/>
            <p:nvPr userDrawn="1"/>
          </p:nvSpPr>
          <p:spPr>
            <a:xfrm>
              <a:off x="-723900" y="1040009"/>
              <a:ext cx="1765300" cy="52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840202-73D3-4D1E-99C4-5658A767FE1E}"/>
              </a:ext>
            </a:extLst>
          </p:cNvPr>
          <p:cNvSpPr txBox="1">
            <a:spLocks/>
          </p:cNvSpPr>
          <p:nvPr userDrawn="1"/>
        </p:nvSpPr>
        <p:spPr>
          <a:xfrm>
            <a:off x="11615009" y="6338050"/>
            <a:ext cx="350137" cy="28839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ctr" defTabSz="1218987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80B596-281A-4010-8ADA-74D6CB3791DF}" type="slidenum">
              <a:rPr lang="en-US" sz="800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589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7525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6792686"/>
            <a:ext cx="12190413" cy="6690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463564" y="6386780"/>
            <a:ext cx="391886" cy="47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11520487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616487"/>
            <a:ext cx="11520487" cy="4561907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963" y="6453683"/>
            <a:ext cx="2742843" cy="365210"/>
          </a:xfrm>
        </p:spPr>
        <p:txBody>
          <a:bodyPr/>
          <a:lstStyle>
            <a:lvl1pPr>
              <a:defRPr sz="1000"/>
            </a:lvl1pPr>
          </a:lstStyle>
          <a:p>
            <a:fld id="{C8EAA725-CC0B-4A16-AE77-83A5B67A2992}" type="datetime1">
              <a:rPr lang="en-US" smtClean="0"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453683"/>
            <a:ext cx="4114264" cy="365210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3564" y="6453683"/>
            <a:ext cx="391886" cy="365210"/>
          </a:xfrm>
        </p:spPr>
        <p:txBody>
          <a:bodyPr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fld id="{B1EEA229-0096-49BD-81C1-58B039421B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4963" y="319490"/>
            <a:ext cx="793479" cy="85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128442" y="319490"/>
            <a:ext cx="215990" cy="85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60423" y="319490"/>
            <a:ext cx="215990" cy="853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344432" y="319490"/>
            <a:ext cx="215990" cy="85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34963" y="1001936"/>
            <a:ext cx="11520487" cy="317500"/>
          </a:xfrm>
        </p:spPr>
        <p:txBody>
          <a:bodyPr lIns="0" tIns="0" rIns="0" bIns="0">
            <a:noAutofit/>
          </a:bodyPr>
          <a:lstStyle>
            <a:lvl1pPr marL="0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457154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914309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371463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828617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170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86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8" userDrawn="1">
          <p15:clr>
            <a:srgbClr val="FBAE40"/>
          </p15:clr>
        </p15:guide>
        <p15:guide id="4" orient="horz" pos="91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9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36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32" indent="0">
              <a:buNone/>
              <a:defRPr sz="1600"/>
            </a:lvl2pPr>
            <a:lvl3pPr marL="1218865" indent="0">
              <a:buNone/>
              <a:defRPr sz="1300"/>
            </a:lvl3pPr>
            <a:lvl4pPr marL="1828297" indent="0">
              <a:buNone/>
              <a:defRPr sz="1200"/>
            </a:lvl4pPr>
            <a:lvl5pPr marL="2437729" indent="0">
              <a:buNone/>
              <a:defRPr sz="1200"/>
            </a:lvl5pPr>
            <a:lvl6pPr marL="3047162" indent="0">
              <a:buNone/>
              <a:defRPr sz="1200"/>
            </a:lvl6pPr>
            <a:lvl7pPr marL="3656594" indent="0">
              <a:buNone/>
              <a:defRPr sz="1200"/>
            </a:lvl7pPr>
            <a:lvl8pPr marL="4266026" indent="0">
              <a:buNone/>
              <a:defRPr sz="1200"/>
            </a:lvl8pPr>
            <a:lvl9pPr marL="48754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432" indent="0">
              <a:buNone/>
              <a:defRPr sz="3700"/>
            </a:lvl2pPr>
            <a:lvl3pPr marL="1218865" indent="0">
              <a:buNone/>
              <a:defRPr sz="3200"/>
            </a:lvl3pPr>
            <a:lvl4pPr marL="1828297" indent="0">
              <a:buNone/>
              <a:defRPr sz="2700"/>
            </a:lvl4pPr>
            <a:lvl5pPr marL="2437729" indent="0">
              <a:buNone/>
              <a:defRPr sz="2700"/>
            </a:lvl5pPr>
            <a:lvl6pPr marL="3047162" indent="0">
              <a:buNone/>
              <a:defRPr sz="2700"/>
            </a:lvl6pPr>
            <a:lvl7pPr marL="3656594" indent="0">
              <a:buNone/>
              <a:defRPr sz="2700"/>
            </a:lvl7pPr>
            <a:lvl8pPr marL="4266026" indent="0">
              <a:buNone/>
              <a:defRPr sz="2700"/>
            </a:lvl8pPr>
            <a:lvl9pPr marL="4875459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3"/>
            <a:ext cx="7314248" cy="805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432" indent="0">
              <a:buNone/>
              <a:defRPr sz="1600"/>
            </a:lvl2pPr>
            <a:lvl3pPr marL="1218865" indent="0">
              <a:buNone/>
              <a:defRPr sz="1300"/>
            </a:lvl3pPr>
            <a:lvl4pPr marL="1828297" indent="0">
              <a:buNone/>
              <a:defRPr sz="1200"/>
            </a:lvl4pPr>
            <a:lvl5pPr marL="2437729" indent="0">
              <a:buNone/>
              <a:defRPr sz="1200"/>
            </a:lvl5pPr>
            <a:lvl6pPr marL="3047162" indent="0">
              <a:buNone/>
              <a:defRPr sz="1200"/>
            </a:lvl6pPr>
            <a:lvl7pPr marL="3656594" indent="0">
              <a:buNone/>
              <a:defRPr sz="1200"/>
            </a:lvl7pPr>
            <a:lvl8pPr marL="4266026" indent="0">
              <a:buNone/>
              <a:defRPr sz="1200"/>
            </a:lvl8pPr>
            <a:lvl9pPr marL="48754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13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6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4930-C6BA-4076-8121-BB991979AFF3}" type="datetime1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79DC-1CB2-4046-A797-EAD7F6282612}" type="datetime1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2CD7-7FBB-4A2A-8368-9DED15ED7385}" type="datetime1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8A61-F122-4A38-8B2B-5605881FB769}" type="datetime1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AD3F-A3B5-4A24-A448-7EAB2C16914A}" type="datetime1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4894-21A8-4425-9305-E6D5793453B0}" type="datetime1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96BE-36AB-4DB9-9468-435E24CA2B4A}" type="datetime1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954688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2B25-0756-4DFE-9698-0F9202B8DC3F}" type="datetime1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A229-0096-49BD-81C1-58B03942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73" y="260410"/>
            <a:ext cx="11666469" cy="28839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21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8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74" indent="-457074" algn="l" defTabSz="121886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328" indent="-380895" algn="l" defTabSz="121886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581" indent="-304717" algn="l" defTabSz="12188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014" indent="-304717" algn="l" defTabSz="121886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46" indent="-304717" algn="l" defTabSz="121886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78" indent="-304717" algn="l" defTabSz="12188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11" indent="-304717" algn="l" defTabSz="12188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43" indent="-304717" algn="l" defTabSz="12188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175" indent="-304717" algn="l" defTabSz="12188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2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5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7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29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62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94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26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59" algn="l" defTabSz="12188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3839">
          <p15:clr>
            <a:srgbClr val="F26B43"/>
          </p15:clr>
        </p15:guide>
        <p15:guide id="3" pos="7513">
          <p15:clr>
            <a:srgbClr val="F26B43"/>
          </p15:clr>
        </p15:guide>
        <p15:guide id="4" pos="165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orient="horz" pos="4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/>
          <a:stretch/>
        </p:blipFill>
        <p:spPr>
          <a:xfrm>
            <a:off x="-1" y="0"/>
            <a:ext cx="12189935" cy="6859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31480" y="0"/>
            <a:ext cx="12221894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ED8F1101-865C-4355-A612-E31ABCB72104}"/>
              </a:ext>
            </a:extLst>
          </p:cNvPr>
          <p:cNvSpPr/>
          <p:nvPr/>
        </p:nvSpPr>
        <p:spPr>
          <a:xfrm>
            <a:off x="3663190" y="0"/>
            <a:ext cx="6712542" cy="6858000"/>
          </a:xfrm>
          <a:custGeom>
            <a:avLst/>
            <a:gdLst>
              <a:gd name="connsiteX0" fmla="*/ 0 w 6712542"/>
              <a:gd name="connsiteY0" fmla="*/ 0 h 6858000"/>
              <a:gd name="connsiteX1" fmla="*/ 621213 w 6712542"/>
              <a:gd name="connsiteY1" fmla="*/ 0 h 6858000"/>
              <a:gd name="connsiteX2" fmla="*/ 6712542 w 6712542"/>
              <a:gd name="connsiteY2" fmla="*/ 6858000 h 6858000"/>
              <a:gd name="connsiteX3" fmla="*/ 6091329 w 6712542"/>
              <a:gd name="connsiteY3" fmla="*/ 6858000 h 6858000"/>
              <a:gd name="connsiteX4" fmla="*/ 0 w 671254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2542" h="6858000">
                <a:moveTo>
                  <a:pt x="0" y="0"/>
                </a:moveTo>
                <a:lnTo>
                  <a:pt x="621213" y="0"/>
                </a:lnTo>
                <a:lnTo>
                  <a:pt x="6712542" y="6858000"/>
                </a:lnTo>
                <a:lnTo>
                  <a:pt x="6091329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AED8E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-31480" y="-3984465"/>
            <a:ext cx="9425423" cy="10844053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2000">
                <a:schemeClr val="accent4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5883" y="4568596"/>
            <a:ext cx="300566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Arcchit</a:t>
            </a:r>
            <a:r>
              <a:rPr lang="en-US" sz="2800" dirty="0">
                <a:solidFill>
                  <a:schemeClr val="bg1"/>
                </a:solidFill>
              </a:rPr>
              <a:t> Jain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Tal Friedman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Ondřej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Kuželka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Guy Van den </a:t>
            </a:r>
            <a:r>
              <a:rPr lang="en-US" sz="2800" dirty="0" err="1">
                <a:solidFill>
                  <a:schemeClr val="bg1"/>
                </a:solidFill>
              </a:rPr>
              <a:t>Broeck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Luc De </a:t>
            </a:r>
            <a:r>
              <a:rPr lang="en-US" sz="2800" dirty="0" err="1">
                <a:solidFill>
                  <a:schemeClr val="bg1"/>
                </a:solidFill>
              </a:rPr>
              <a:t>Raedt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5883" y="4440916"/>
            <a:ext cx="4711835" cy="0"/>
          </a:xfrm>
          <a:prstGeom prst="line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t>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EFE45-91E6-AC43-921E-8DBCF094E71A}"/>
              </a:ext>
            </a:extLst>
          </p:cNvPr>
          <p:cNvSpPr txBox="1"/>
          <p:nvPr/>
        </p:nvSpPr>
        <p:spPr>
          <a:xfrm>
            <a:off x="6094966" y="539952"/>
            <a:ext cx="5302399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>
                <a:solidFill>
                  <a:schemeClr val="accent4"/>
                </a:solidFill>
              </a:rPr>
              <a:t>Scalable Rule Learning in Probabilistic Knowledge Bases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43CC5-E9BD-D341-9CF2-86ED482CDBBF}"/>
              </a:ext>
            </a:extLst>
          </p:cNvPr>
          <p:cNvSpPr txBox="1"/>
          <p:nvPr/>
        </p:nvSpPr>
        <p:spPr>
          <a:xfrm>
            <a:off x="3248363" y="4561166"/>
            <a:ext cx="1779355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KU Leuven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UCLA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KU Leuven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UCLA</a:t>
            </a: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KU Leuven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30319-1660-8448-BAE0-F4B01AF58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" y="540156"/>
            <a:ext cx="1369532" cy="1369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63C1F-6970-1649-88A3-C5863D7F8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24" y="537485"/>
            <a:ext cx="1234983" cy="13722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759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i="1" dirty="0" err="1"/>
              <a:t>SafeLearner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606" y="1663712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963" y="1663712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3358" y="1712665"/>
            <a:ext cx="4724400" cy="590349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KBs are becoming increasingly :</a:t>
            </a:r>
          </a:p>
          <a:p>
            <a:pPr>
              <a:buClr>
                <a:schemeClr val="accent2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606" y="3129447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963" y="3129447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3358" y="3129447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KB Completion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606" y="4158289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963" y="4158289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03.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63358" y="4158289"/>
            <a:ext cx="4724400" cy="867348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 Rule Learning</a:t>
            </a:r>
          </a:p>
          <a:p>
            <a:pPr marL="742974" lvl="1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Handles probabilistic KBs</a:t>
            </a:r>
          </a:p>
          <a:p>
            <a:pPr marL="742974" lvl="1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Completes KBs in an explainable way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5606" y="5633624"/>
            <a:ext cx="4724400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KBs used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63" y="5633624"/>
            <a:ext cx="328612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04.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63358" y="5670386"/>
            <a:ext cx="4724400" cy="590349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NELL</a:t>
            </a:r>
          </a:p>
          <a:p>
            <a: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YAGO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B6E7C8-2A58-4B49-BE5A-764381DB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28970"/>
              </p:ext>
            </p:extLst>
          </p:nvPr>
        </p:nvGraphicFramePr>
        <p:xfrm>
          <a:off x="4639040" y="2016834"/>
          <a:ext cx="45487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39">
                  <a:extLst>
                    <a:ext uri="{9D8B030D-6E8A-4147-A177-3AD203B41FA5}">
                      <a16:colId xmlns:a16="http://schemas.microsoft.com/office/drawing/2014/main" val="36075866"/>
                    </a:ext>
                  </a:extLst>
                </a:gridCol>
                <a:gridCol w="1720166">
                  <a:extLst>
                    <a:ext uri="{9D8B030D-6E8A-4147-A177-3AD203B41FA5}">
                      <a16:colId xmlns:a16="http://schemas.microsoft.com/office/drawing/2014/main" val="3211942898"/>
                    </a:ext>
                  </a:extLst>
                </a:gridCol>
                <a:gridCol w="1718013">
                  <a:extLst>
                    <a:ext uri="{9D8B030D-6E8A-4147-A177-3AD203B41FA5}">
                      <a16:colId xmlns:a16="http://schemas.microsoft.com/office/drawing/2014/main" val="240127886"/>
                    </a:ext>
                  </a:extLst>
                </a:gridCol>
              </a:tblGrid>
              <a:tr h="2944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Larger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Probabilistic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Incomplete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837958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A9A673-106F-3941-9CC6-3DE90FB092B3}"/>
              </a:ext>
            </a:extLst>
          </p:cNvPr>
          <p:cNvCxnSpPr>
            <a:cxnSpLocks/>
          </p:cNvCxnSpPr>
          <p:nvPr/>
        </p:nvCxnSpPr>
        <p:spPr>
          <a:xfrm>
            <a:off x="243091" y="2673350"/>
            <a:ext cx="114329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5F932A-03FD-454A-9542-13FB9784DB34}"/>
              </a:ext>
            </a:extLst>
          </p:cNvPr>
          <p:cNvCxnSpPr>
            <a:cxnSpLocks/>
          </p:cNvCxnSpPr>
          <p:nvPr/>
        </p:nvCxnSpPr>
        <p:spPr>
          <a:xfrm>
            <a:off x="243091" y="3897313"/>
            <a:ext cx="1143804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D576D0-6419-7D45-B8AA-BD829C4F77D2}"/>
              </a:ext>
            </a:extLst>
          </p:cNvPr>
          <p:cNvCxnSpPr>
            <a:cxnSpLocks/>
          </p:cNvCxnSpPr>
          <p:nvPr/>
        </p:nvCxnSpPr>
        <p:spPr>
          <a:xfrm>
            <a:off x="243091" y="5121275"/>
            <a:ext cx="114329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8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</a:t>
            </a:r>
            <a:r>
              <a:rPr lang="en-US" i="1" dirty="0" err="1"/>
              <a:t>SafeLearner</a:t>
            </a:r>
            <a:r>
              <a:rPr lang="en-US" dirty="0"/>
              <a:t> different?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4963" y="1951054"/>
            <a:ext cx="884379" cy="88437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01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0988" y="2236568"/>
            <a:ext cx="2570251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Lifted Inference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6990" y="2005736"/>
            <a:ext cx="6562388" cy="77501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queries is broken down into many independent subqueries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inference is thus broken down into a sequence of multiple SQL operations</a:t>
            </a:r>
          </a:p>
        </p:txBody>
      </p:sp>
      <p:sp>
        <p:nvSpPr>
          <p:cNvPr id="8" name="Oval 7"/>
          <p:cNvSpPr/>
          <p:nvPr/>
        </p:nvSpPr>
        <p:spPr>
          <a:xfrm>
            <a:off x="334963" y="3415203"/>
            <a:ext cx="884379" cy="88437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02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550988" y="3700717"/>
            <a:ext cx="2570251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Memoization</a:t>
            </a:r>
            <a:r>
              <a:rPr lang="en-US" b="1" dirty="0">
                <a:solidFill>
                  <a:schemeClr val="accent1"/>
                </a:solidFill>
              </a:rPr>
              <a:t> / Caching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6990" y="3716106"/>
            <a:ext cx="6562388" cy="28257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structure of each query is cached along with its query plan</a:t>
            </a:r>
          </a:p>
        </p:txBody>
      </p:sp>
      <p:sp>
        <p:nvSpPr>
          <p:cNvPr id="9" name="Oval 8"/>
          <p:cNvSpPr/>
          <p:nvPr/>
        </p:nvSpPr>
        <p:spPr>
          <a:xfrm>
            <a:off x="334963" y="4913567"/>
            <a:ext cx="884379" cy="88437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00000" scaled="0"/>
          </a:gradFill>
          <a:ln w="63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/>
              <a:t>03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50988" y="5199081"/>
            <a:ext cx="2570251" cy="313350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Probabilistic Expression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66990" y="5091359"/>
            <a:ext cx="6736120" cy="528794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Cross-entropy loss is symbolically expressed as a function of rule probabilities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Exact gradient is used in SGD</a:t>
            </a:r>
          </a:p>
        </p:txBody>
      </p:sp>
      <p:sp>
        <p:nvSpPr>
          <p:cNvPr id="26" name="Isosceles Triangle 25"/>
          <p:cNvSpPr/>
          <p:nvPr/>
        </p:nvSpPr>
        <p:spPr>
          <a:xfrm rot="5400000">
            <a:off x="4455279" y="2318180"/>
            <a:ext cx="477671" cy="1501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4455279" y="3782329"/>
            <a:ext cx="477671" cy="1501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4455279" y="5280693"/>
            <a:ext cx="477671" cy="15012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5">
            <a:extLst>
              <a:ext uri="{FF2B5EF4-FFF2-40B4-BE49-F238E27FC236}">
                <a16:creationId xmlns:a16="http://schemas.microsoft.com/office/drawing/2014/main" id="{C63A8B4D-A94A-46C6-8BC7-DE844AC58DA8}"/>
              </a:ext>
            </a:extLst>
          </p:cNvPr>
          <p:cNvSpPr>
            <a:spLocks/>
          </p:cNvSpPr>
          <p:nvPr/>
        </p:nvSpPr>
        <p:spPr bwMode="auto">
          <a:xfrm flipH="1">
            <a:off x="8697500" y="1230321"/>
            <a:ext cx="3237284" cy="552157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7963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5" name="Freeform 6">
            <a:extLst>
              <a:ext uri="{FF2B5EF4-FFF2-40B4-BE49-F238E27FC236}">
                <a16:creationId xmlns:a16="http://schemas.microsoft.com/office/drawing/2014/main" id="{38929E43-B9BF-4275-B86B-E54CDBC64DD8}"/>
              </a:ext>
            </a:extLst>
          </p:cNvPr>
          <p:cNvSpPr>
            <a:spLocks/>
          </p:cNvSpPr>
          <p:nvPr/>
        </p:nvSpPr>
        <p:spPr bwMode="auto">
          <a:xfrm flipH="1">
            <a:off x="7242182" y="1782478"/>
            <a:ext cx="172248" cy="400839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56" name="Oval 7">
            <a:extLst>
              <a:ext uri="{FF2B5EF4-FFF2-40B4-BE49-F238E27FC236}">
                <a16:creationId xmlns:a16="http://schemas.microsoft.com/office/drawing/2014/main" id="{E3452185-177E-474D-8E59-DDC8A44791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66744" y="1293230"/>
            <a:ext cx="426594" cy="42820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11EB0F7-5296-42C4-A4A0-0F337192CEA6}"/>
              </a:ext>
            </a:extLst>
          </p:cNvPr>
          <p:cNvGrpSpPr/>
          <p:nvPr/>
        </p:nvGrpSpPr>
        <p:grpSpPr>
          <a:xfrm>
            <a:off x="11566733" y="1400825"/>
            <a:ext cx="212924" cy="212759"/>
            <a:chOff x="4040188" y="1374776"/>
            <a:chExt cx="4111625" cy="4108450"/>
          </a:xfrm>
          <a:solidFill>
            <a:schemeClr val="accent2">
              <a:lumMod val="75000"/>
            </a:schemeClr>
          </a:solidFill>
        </p:grpSpPr>
        <p:sp>
          <p:nvSpPr>
            <p:cNvPr id="258" name="Freeform 5">
              <a:extLst>
                <a:ext uri="{FF2B5EF4-FFF2-40B4-BE49-F238E27FC236}">
                  <a16:creationId xmlns:a16="http://schemas.microsoft.com/office/drawing/2014/main" id="{58A07339-C06B-476C-99E9-629DA6E840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59" name="Freeform 6">
              <a:extLst>
                <a:ext uri="{FF2B5EF4-FFF2-40B4-BE49-F238E27FC236}">
                  <a16:creationId xmlns:a16="http://schemas.microsoft.com/office/drawing/2014/main" id="{DBCF1E5F-B595-4E07-8849-BF841CB302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859CE0-36AD-EA48-B0FE-ADB37BD594E0}"/>
              </a:ext>
            </a:extLst>
          </p:cNvPr>
          <p:cNvGrpSpPr/>
          <p:nvPr/>
        </p:nvGrpSpPr>
        <p:grpSpPr>
          <a:xfrm>
            <a:off x="235905" y="1181586"/>
            <a:ext cx="4096944" cy="545644"/>
            <a:chOff x="235905" y="1181586"/>
            <a:chExt cx="4096944" cy="54564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C12F829-B77E-284B-9C15-BF64CFDA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565" y="1181586"/>
              <a:ext cx="3237284" cy="539279"/>
            </a:xfrm>
            <a:custGeom>
              <a:avLst/>
              <a:gdLst>
                <a:gd name="T0" fmla="*/ 71 w 849"/>
                <a:gd name="T1" fmla="*/ 141 h 141"/>
                <a:gd name="T2" fmla="*/ 0 w 849"/>
                <a:gd name="T3" fmla="*/ 70 h 141"/>
                <a:gd name="T4" fmla="*/ 71 w 849"/>
                <a:gd name="T5" fmla="*/ 0 h 141"/>
                <a:gd name="T6" fmla="*/ 816 w 849"/>
                <a:gd name="T7" fmla="*/ 0 h 141"/>
                <a:gd name="T8" fmla="*/ 849 w 849"/>
                <a:gd name="T9" fmla="*/ 141 h 141"/>
                <a:gd name="T10" fmla="*/ 71 w 849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9" h="141">
                  <a:moveTo>
                    <a:pt x="71" y="141"/>
                  </a:moveTo>
                  <a:cubicBezTo>
                    <a:pt x="32" y="141"/>
                    <a:pt x="0" y="109"/>
                    <a:pt x="0" y="70"/>
                  </a:cubicBezTo>
                  <a:cubicBezTo>
                    <a:pt x="0" y="31"/>
                    <a:pt x="32" y="0"/>
                    <a:pt x="71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49" y="141"/>
                    <a:pt x="849" y="141"/>
                    <a:pt x="849" y="141"/>
                  </a:cubicBezTo>
                  <a:lnTo>
                    <a:pt x="71" y="14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7916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62" name="Freeform 5">
              <a:extLst>
                <a:ext uri="{FF2B5EF4-FFF2-40B4-BE49-F238E27FC236}">
                  <a16:creationId xmlns:a16="http://schemas.microsoft.com/office/drawing/2014/main" id="{81016BBD-BB5A-4515-BDF8-798AC190A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5" y="1187951"/>
              <a:ext cx="3237284" cy="539279"/>
            </a:xfrm>
            <a:custGeom>
              <a:avLst/>
              <a:gdLst>
                <a:gd name="T0" fmla="*/ 71 w 849"/>
                <a:gd name="T1" fmla="*/ 141 h 141"/>
                <a:gd name="T2" fmla="*/ 0 w 849"/>
                <a:gd name="T3" fmla="*/ 70 h 141"/>
                <a:gd name="T4" fmla="*/ 71 w 849"/>
                <a:gd name="T5" fmla="*/ 0 h 141"/>
                <a:gd name="T6" fmla="*/ 816 w 849"/>
                <a:gd name="T7" fmla="*/ 0 h 141"/>
                <a:gd name="T8" fmla="*/ 849 w 849"/>
                <a:gd name="T9" fmla="*/ 141 h 141"/>
                <a:gd name="T10" fmla="*/ 71 w 849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9" h="141">
                  <a:moveTo>
                    <a:pt x="71" y="141"/>
                  </a:moveTo>
                  <a:cubicBezTo>
                    <a:pt x="32" y="141"/>
                    <a:pt x="0" y="109"/>
                    <a:pt x="0" y="70"/>
                  </a:cubicBezTo>
                  <a:cubicBezTo>
                    <a:pt x="0" y="31"/>
                    <a:pt x="32" y="0"/>
                    <a:pt x="71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49" y="141"/>
                    <a:pt x="849" y="141"/>
                    <a:pt x="849" y="141"/>
                  </a:cubicBezTo>
                  <a:lnTo>
                    <a:pt x="71" y="14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7916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Why should I care?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63" name="Freeform 6">
            <a:extLst>
              <a:ext uri="{FF2B5EF4-FFF2-40B4-BE49-F238E27FC236}">
                <a16:creationId xmlns:a16="http://schemas.microsoft.com/office/drawing/2014/main" id="{70CB24BB-EBC2-4183-88FF-2E61EEF997B2}"/>
              </a:ext>
            </a:extLst>
          </p:cNvPr>
          <p:cNvSpPr>
            <a:spLocks/>
          </p:cNvSpPr>
          <p:nvPr/>
        </p:nvSpPr>
        <p:spPr bwMode="auto">
          <a:xfrm>
            <a:off x="4150945" y="1727230"/>
            <a:ext cx="172248" cy="400839"/>
          </a:xfrm>
          <a:custGeom>
            <a:avLst/>
            <a:gdLst>
              <a:gd name="T0" fmla="*/ 107 w 107"/>
              <a:gd name="T1" fmla="*/ 0 h 249"/>
              <a:gd name="T2" fmla="*/ 0 w 107"/>
              <a:gd name="T3" fmla="*/ 0 h 249"/>
              <a:gd name="T4" fmla="*/ 55 w 107"/>
              <a:gd name="T5" fmla="*/ 249 h 249"/>
              <a:gd name="T6" fmla="*/ 107 w 107"/>
              <a:gd name="T7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" h="249">
                <a:moveTo>
                  <a:pt x="107" y="0"/>
                </a:moveTo>
                <a:lnTo>
                  <a:pt x="0" y="0"/>
                </a:lnTo>
                <a:lnTo>
                  <a:pt x="55" y="249"/>
                </a:lnTo>
                <a:lnTo>
                  <a:pt x="10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4" name="Oval 7">
            <a:extLst>
              <a:ext uri="{FF2B5EF4-FFF2-40B4-BE49-F238E27FC236}">
                <a16:creationId xmlns:a16="http://schemas.microsoft.com/office/drawing/2014/main" id="{1E7D52A7-2F26-4A24-9425-3A61FEB4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77" y="1237854"/>
            <a:ext cx="426594" cy="42820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2106FCF4-AFCA-4A8B-8CC1-D76F1519B630}"/>
              </a:ext>
            </a:extLst>
          </p:cNvPr>
          <p:cNvGrpSpPr/>
          <p:nvPr/>
        </p:nvGrpSpPr>
        <p:grpSpPr>
          <a:xfrm flipH="1">
            <a:off x="403911" y="1345577"/>
            <a:ext cx="212924" cy="212759"/>
            <a:chOff x="4040188" y="1374776"/>
            <a:chExt cx="4111625" cy="4108450"/>
          </a:xfrm>
          <a:solidFill>
            <a:schemeClr val="bg2">
              <a:lumMod val="75000"/>
            </a:schemeClr>
          </a:solidFill>
        </p:grpSpPr>
        <p:sp>
          <p:nvSpPr>
            <p:cNvPr id="274" name="Freeform 5">
              <a:extLst>
                <a:ext uri="{FF2B5EF4-FFF2-40B4-BE49-F238E27FC236}">
                  <a16:creationId xmlns:a16="http://schemas.microsoft.com/office/drawing/2014/main" id="{33921940-6270-4C34-B7F4-41FD556E2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188" y="1374776"/>
              <a:ext cx="4111625" cy="41084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75" name="Freeform 6">
              <a:extLst>
                <a:ext uri="{FF2B5EF4-FFF2-40B4-BE49-F238E27FC236}">
                  <a16:creationId xmlns:a16="http://schemas.microsoft.com/office/drawing/2014/main" id="{36446FC3-EAC7-422D-AA75-A7C41249A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8725" y="2368551"/>
              <a:ext cx="2117725" cy="1992313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69" name="Oval 7">
            <a:extLst>
              <a:ext uri="{FF2B5EF4-FFF2-40B4-BE49-F238E27FC236}">
                <a16:creationId xmlns:a16="http://schemas.microsoft.com/office/drawing/2014/main" id="{F6EA4205-2DBE-4E5F-9515-51DC0257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081" y="4500074"/>
            <a:ext cx="426594" cy="42820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0030BFDB-EB06-4D77-9BC9-C2D6D81D4483}"/>
              </a:ext>
            </a:extLst>
          </p:cNvPr>
          <p:cNvGrpSpPr/>
          <p:nvPr/>
        </p:nvGrpSpPr>
        <p:grpSpPr>
          <a:xfrm>
            <a:off x="4997925" y="548807"/>
            <a:ext cx="1888684" cy="2198035"/>
            <a:chOff x="4854575" y="1985169"/>
            <a:chExt cx="2479675" cy="2887663"/>
          </a:xfrm>
        </p:grpSpPr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30630FD5-B417-4E2B-BC15-274E200ED9E6}"/>
                </a:ext>
              </a:extLst>
            </p:cNvPr>
            <p:cNvGrpSpPr/>
            <p:nvPr/>
          </p:nvGrpSpPr>
          <p:grpSpPr>
            <a:xfrm>
              <a:off x="4854575" y="1985169"/>
              <a:ext cx="2479675" cy="2887663"/>
              <a:chOff x="-2508251" y="1377950"/>
              <a:chExt cx="2479675" cy="2887663"/>
            </a:xfrm>
          </p:grpSpPr>
          <p:sp>
            <p:nvSpPr>
              <p:cNvPr id="1038" name="Freeform 805">
                <a:extLst>
                  <a:ext uri="{FF2B5EF4-FFF2-40B4-BE49-F238E27FC236}">
                    <a16:creationId xmlns:a16="http://schemas.microsoft.com/office/drawing/2014/main" id="{83ED3594-5CBD-46DA-AB44-77AFBE5A2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3489" y="1377950"/>
                <a:ext cx="2474913" cy="2868613"/>
              </a:xfrm>
              <a:custGeom>
                <a:avLst/>
                <a:gdLst>
                  <a:gd name="T0" fmla="*/ 768 w 827"/>
                  <a:gd name="T1" fmla="*/ 203 h 961"/>
                  <a:gd name="T2" fmla="*/ 604 w 827"/>
                  <a:gd name="T3" fmla="*/ 36 h 961"/>
                  <a:gd name="T4" fmla="*/ 348 w 827"/>
                  <a:gd name="T5" fmla="*/ 32 h 961"/>
                  <a:gd name="T6" fmla="*/ 104 w 827"/>
                  <a:gd name="T7" fmla="*/ 240 h 961"/>
                  <a:gd name="T8" fmla="*/ 98 w 827"/>
                  <a:gd name="T9" fmla="*/ 259 h 961"/>
                  <a:gd name="T10" fmla="*/ 85 w 827"/>
                  <a:gd name="T11" fmla="*/ 380 h 961"/>
                  <a:gd name="T12" fmla="*/ 91 w 827"/>
                  <a:gd name="T13" fmla="*/ 430 h 961"/>
                  <a:gd name="T14" fmla="*/ 28 w 827"/>
                  <a:gd name="T15" fmla="*/ 536 h 961"/>
                  <a:gd name="T16" fmla="*/ 17 w 827"/>
                  <a:gd name="T17" fmla="*/ 586 h 961"/>
                  <a:gd name="T18" fmla="*/ 49 w 827"/>
                  <a:gd name="T19" fmla="*/ 602 h 961"/>
                  <a:gd name="T20" fmla="*/ 59 w 827"/>
                  <a:gd name="T21" fmla="*/ 638 h 961"/>
                  <a:gd name="T22" fmla="*/ 83 w 827"/>
                  <a:gd name="T23" fmla="*/ 681 h 961"/>
                  <a:gd name="T24" fmla="*/ 81 w 827"/>
                  <a:gd name="T25" fmla="*/ 724 h 961"/>
                  <a:gd name="T26" fmla="*/ 108 w 827"/>
                  <a:gd name="T27" fmla="*/ 777 h 961"/>
                  <a:gd name="T28" fmla="*/ 110 w 827"/>
                  <a:gd name="T29" fmla="*/ 787 h 961"/>
                  <a:gd name="T30" fmla="*/ 189 w 827"/>
                  <a:gd name="T31" fmla="*/ 820 h 961"/>
                  <a:gd name="T32" fmla="*/ 247 w 827"/>
                  <a:gd name="T33" fmla="*/ 811 h 961"/>
                  <a:gd name="T34" fmla="*/ 279 w 827"/>
                  <a:gd name="T35" fmla="*/ 791 h 961"/>
                  <a:gd name="T36" fmla="*/ 239 w 827"/>
                  <a:gd name="T37" fmla="*/ 632 h 961"/>
                  <a:gd name="T38" fmla="*/ 208 w 827"/>
                  <a:gd name="T39" fmla="*/ 581 h 961"/>
                  <a:gd name="T40" fmla="*/ 201 w 827"/>
                  <a:gd name="T41" fmla="*/ 564 h 961"/>
                  <a:gd name="T42" fmla="*/ 212 w 827"/>
                  <a:gd name="T43" fmla="*/ 426 h 961"/>
                  <a:gd name="T44" fmla="*/ 300 w 827"/>
                  <a:gd name="T45" fmla="*/ 336 h 961"/>
                  <a:gd name="T46" fmla="*/ 438 w 827"/>
                  <a:gd name="T47" fmla="*/ 334 h 961"/>
                  <a:gd name="T48" fmla="*/ 569 w 827"/>
                  <a:gd name="T49" fmla="*/ 446 h 961"/>
                  <a:gd name="T50" fmla="*/ 573 w 827"/>
                  <a:gd name="T51" fmla="*/ 456 h 961"/>
                  <a:gd name="T52" fmla="*/ 580 w 827"/>
                  <a:gd name="T53" fmla="*/ 521 h 961"/>
                  <a:gd name="T54" fmla="*/ 577 w 827"/>
                  <a:gd name="T55" fmla="*/ 548 h 961"/>
                  <a:gd name="T56" fmla="*/ 610 w 827"/>
                  <a:gd name="T57" fmla="*/ 605 h 961"/>
                  <a:gd name="T58" fmla="*/ 617 w 827"/>
                  <a:gd name="T59" fmla="*/ 632 h 961"/>
                  <a:gd name="T60" fmla="*/ 599 w 827"/>
                  <a:gd name="T61" fmla="*/ 641 h 961"/>
                  <a:gd name="T62" fmla="*/ 594 w 827"/>
                  <a:gd name="T63" fmla="*/ 660 h 961"/>
                  <a:gd name="T64" fmla="*/ 581 w 827"/>
                  <a:gd name="T65" fmla="*/ 683 h 961"/>
                  <a:gd name="T66" fmla="*/ 582 w 827"/>
                  <a:gd name="T67" fmla="*/ 706 h 961"/>
                  <a:gd name="T68" fmla="*/ 567 w 827"/>
                  <a:gd name="T69" fmla="*/ 735 h 961"/>
                  <a:gd name="T70" fmla="*/ 566 w 827"/>
                  <a:gd name="T71" fmla="*/ 740 h 961"/>
                  <a:gd name="T72" fmla="*/ 524 w 827"/>
                  <a:gd name="T73" fmla="*/ 758 h 961"/>
                  <a:gd name="T74" fmla="*/ 462 w 827"/>
                  <a:gd name="T75" fmla="*/ 759 h 961"/>
                  <a:gd name="T76" fmla="*/ 446 w 827"/>
                  <a:gd name="T77" fmla="*/ 848 h 961"/>
                  <a:gd name="T78" fmla="*/ 669 w 827"/>
                  <a:gd name="T79" fmla="*/ 961 h 961"/>
                  <a:gd name="T80" fmla="*/ 718 w 827"/>
                  <a:gd name="T81" fmla="*/ 586 h 961"/>
                  <a:gd name="T82" fmla="*/ 775 w 827"/>
                  <a:gd name="T83" fmla="*/ 490 h 961"/>
                  <a:gd name="T84" fmla="*/ 788 w 827"/>
                  <a:gd name="T85" fmla="*/ 460 h 961"/>
                  <a:gd name="T86" fmla="*/ 768 w 827"/>
                  <a:gd name="T87" fmla="*/ 203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7" h="961">
                    <a:moveTo>
                      <a:pt x="768" y="203"/>
                    </a:moveTo>
                    <a:cubicBezTo>
                      <a:pt x="718" y="73"/>
                      <a:pt x="604" y="36"/>
                      <a:pt x="604" y="36"/>
                    </a:cubicBezTo>
                    <a:cubicBezTo>
                      <a:pt x="511" y="0"/>
                      <a:pt x="348" y="32"/>
                      <a:pt x="348" y="32"/>
                    </a:cubicBezTo>
                    <a:cubicBezTo>
                      <a:pt x="198" y="61"/>
                      <a:pt x="131" y="163"/>
                      <a:pt x="104" y="240"/>
                    </a:cubicBezTo>
                    <a:cubicBezTo>
                      <a:pt x="102" y="247"/>
                      <a:pt x="100" y="253"/>
                      <a:pt x="98" y="259"/>
                    </a:cubicBezTo>
                    <a:cubicBezTo>
                      <a:pt x="76" y="337"/>
                      <a:pt x="85" y="380"/>
                      <a:pt x="85" y="380"/>
                    </a:cubicBezTo>
                    <a:cubicBezTo>
                      <a:pt x="87" y="393"/>
                      <a:pt x="97" y="415"/>
                      <a:pt x="91" y="430"/>
                    </a:cubicBezTo>
                    <a:cubicBezTo>
                      <a:pt x="79" y="463"/>
                      <a:pt x="48" y="512"/>
                      <a:pt x="28" y="536"/>
                    </a:cubicBezTo>
                    <a:cubicBezTo>
                      <a:pt x="0" y="570"/>
                      <a:pt x="17" y="586"/>
                      <a:pt x="17" y="586"/>
                    </a:cubicBezTo>
                    <a:cubicBezTo>
                      <a:pt x="33" y="599"/>
                      <a:pt x="49" y="602"/>
                      <a:pt x="49" y="602"/>
                    </a:cubicBezTo>
                    <a:cubicBezTo>
                      <a:pt x="77" y="610"/>
                      <a:pt x="59" y="638"/>
                      <a:pt x="59" y="638"/>
                    </a:cubicBezTo>
                    <a:cubicBezTo>
                      <a:pt x="36" y="670"/>
                      <a:pt x="83" y="681"/>
                      <a:pt x="83" y="681"/>
                    </a:cubicBezTo>
                    <a:cubicBezTo>
                      <a:pt x="52" y="703"/>
                      <a:pt x="81" y="724"/>
                      <a:pt x="81" y="724"/>
                    </a:cubicBezTo>
                    <a:cubicBezTo>
                      <a:pt x="98" y="732"/>
                      <a:pt x="108" y="762"/>
                      <a:pt x="108" y="777"/>
                    </a:cubicBezTo>
                    <a:cubicBezTo>
                      <a:pt x="108" y="784"/>
                      <a:pt x="109" y="781"/>
                      <a:pt x="110" y="787"/>
                    </a:cubicBezTo>
                    <a:cubicBezTo>
                      <a:pt x="125" y="849"/>
                      <a:pt x="189" y="820"/>
                      <a:pt x="189" y="820"/>
                    </a:cubicBezTo>
                    <a:cubicBezTo>
                      <a:pt x="210" y="813"/>
                      <a:pt x="230" y="811"/>
                      <a:pt x="247" y="811"/>
                    </a:cubicBezTo>
                    <a:cubicBezTo>
                      <a:pt x="261" y="811"/>
                      <a:pt x="274" y="804"/>
                      <a:pt x="279" y="791"/>
                    </a:cubicBezTo>
                    <a:cubicBezTo>
                      <a:pt x="308" y="720"/>
                      <a:pt x="239" y="632"/>
                      <a:pt x="239" y="632"/>
                    </a:cubicBezTo>
                    <a:cubicBezTo>
                      <a:pt x="226" y="616"/>
                      <a:pt x="215" y="595"/>
                      <a:pt x="208" y="581"/>
                    </a:cubicBezTo>
                    <a:cubicBezTo>
                      <a:pt x="204" y="571"/>
                      <a:pt x="201" y="564"/>
                      <a:pt x="201" y="564"/>
                    </a:cubicBezTo>
                    <a:cubicBezTo>
                      <a:pt x="180" y="494"/>
                      <a:pt x="212" y="426"/>
                      <a:pt x="212" y="426"/>
                    </a:cubicBezTo>
                    <a:cubicBezTo>
                      <a:pt x="239" y="356"/>
                      <a:pt x="300" y="336"/>
                      <a:pt x="300" y="336"/>
                    </a:cubicBezTo>
                    <a:cubicBezTo>
                      <a:pt x="350" y="316"/>
                      <a:pt x="438" y="334"/>
                      <a:pt x="438" y="334"/>
                    </a:cubicBezTo>
                    <a:cubicBezTo>
                      <a:pt x="519" y="350"/>
                      <a:pt x="555" y="405"/>
                      <a:pt x="569" y="446"/>
                    </a:cubicBezTo>
                    <a:cubicBezTo>
                      <a:pt x="571" y="449"/>
                      <a:pt x="572" y="453"/>
                      <a:pt x="573" y="456"/>
                    </a:cubicBezTo>
                    <a:cubicBezTo>
                      <a:pt x="585" y="498"/>
                      <a:pt x="580" y="521"/>
                      <a:pt x="580" y="521"/>
                    </a:cubicBezTo>
                    <a:cubicBezTo>
                      <a:pt x="579" y="528"/>
                      <a:pt x="573" y="540"/>
                      <a:pt x="577" y="548"/>
                    </a:cubicBezTo>
                    <a:cubicBezTo>
                      <a:pt x="583" y="566"/>
                      <a:pt x="599" y="592"/>
                      <a:pt x="610" y="605"/>
                    </a:cubicBezTo>
                    <a:cubicBezTo>
                      <a:pt x="626" y="623"/>
                      <a:pt x="617" y="632"/>
                      <a:pt x="617" y="632"/>
                    </a:cubicBezTo>
                    <a:cubicBezTo>
                      <a:pt x="608" y="639"/>
                      <a:pt x="599" y="641"/>
                      <a:pt x="599" y="641"/>
                    </a:cubicBezTo>
                    <a:cubicBezTo>
                      <a:pt x="584" y="645"/>
                      <a:pt x="594" y="660"/>
                      <a:pt x="594" y="660"/>
                    </a:cubicBezTo>
                    <a:cubicBezTo>
                      <a:pt x="606" y="677"/>
                      <a:pt x="581" y="683"/>
                      <a:pt x="581" y="683"/>
                    </a:cubicBezTo>
                    <a:cubicBezTo>
                      <a:pt x="598" y="695"/>
                      <a:pt x="582" y="706"/>
                      <a:pt x="582" y="706"/>
                    </a:cubicBezTo>
                    <a:cubicBezTo>
                      <a:pt x="573" y="711"/>
                      <a:pt x="567" y="727"/>
                      <a:pt x="567" y="735"/>
                    </a:cubicBezTo>
                    <a:cubicBezTo>
                      <a:pt x="567" y="739"/>
                      <a:pt x="567" y="737"/>
                      <a:pt x="566" y="740"/>
                    </a:cubicBezTo>
                    <a:cubicBezTo>
                      <a:pt x="558" y="774"/>
                      <a:pt x="524" y="758"/>
                      <a:pt x="524" y="758"/>
                    </a:cubicBezTo>
                    <a:cubicBezTo>
                      <a:pt x="497" y="750"/>
                      <a:pt x="476" y="754"/>
                      <a:pt x="462" y="759"/>
                    </a:cubicBezTo>
                    <a:cubicBezTo>
                      <a:pt x="424" y="774"/>
                      <a:pt x="446" y="848"/>
                      <a:pt x="446" y="848"/>
                    </a:cubicBezTo>
                    <a:cubicBezTo>
                      <a:pt x="462" y="891"/>
                      <a:pt x="669" y="961"/>
                      <a:pt x="669" y="961"/>
                    </a:cubicBezTo>
                    <a:cubicBezTo>
                      <a:pt x="527" y="819"/>
                      <a:pt x="718" y="586"/>
                      <a:pt x="718" y="586"/>
                    </a:cubicBezTo>
                    <a:cubicBezTo>
                      <a:pt x="742" y="555"/>
                      <a:pt x="762" y="517"/>
                      <a:pt x="775" y="490"/>
                    </a:cubicBezTo>
                    <a:cubicBezTo>
                      <a:pt x="783" y="472"/>
                      <a:pt x="788" y="460"/>
                      <a:pt x="788" y="460"/>
                    </a:cubicBezTo>
                    <a:cubicBezTo>
                      <a:pt x="827" y="329"/>
                      <a:pt x="768" y="203"/>
                      <a:pt x="768" y="2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39" name="Freeform 806">
                <a:extLst>
                  <a:ext uri="{FF2B5EF4-FFF2-40B4-BE49-F238E27FC236}">
                    <a16:creationId xmlns:a16="http://schemas.microsoft.com/office/drawing/2014/main" id="{7BDEE709-7090-46BC-903A-7B5FB380C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482052" y="1444626"/>
                <a:ext cx="2200392" cy="2801937"/>
              </a:xfrm>
              <a:custGeom>
                <a:avLst/>
                <a:gdLst>
                  <a:gd name="T0" fmla="*/ 576 w 737"/>
                  <a:gd name="T1" fmla="*/ 666 h 941"/>
                  <a:gd name="T2" fmla="*/ 582 w 737"/>
                  <a:gd name="T3" fmla="*/ 662 h 941"/>
                  <a:gd name="T4" fmla="*/ 587 w 737"/>
                  <a:gd name="T5" fmla="*/ 644 h 941"/>
                  <a:gd name="T6" fmla="*/ 596 w 737"/>
                  <a:gd name="T7" fmla="*/ 622 h 941"/>
                  <a:gd name="T8" fmla="*/ 606 w 737"/>
                  <a:gd name="T9" fmla="*/ 591 h 941"/>
                  <a:gd name="T10" fmla="*/ 580 w 737"/>
                  <a:gd name="T11" fmla="*/ 553 h 941"/>
                  <a:gd name="T12" fmla="*/ 572 w 737"/>
                  <a:gd name="T13" fmla="*/ 506 h 941"/>
                  <a:gd name="T14" fmla="*/ 568 w 737"/>
                  <a:gd name="T15" fmla="*/ 446 h 941"/>
                  <a:gd name="T16" fmla="*/ 429 w 737"/>
                  <a:gd name="T17" fmla="*/ 316 h 941"/>
                  <a:gd name="T18" fmla="*/ 326 w 737"/>
                  <a:gd name="T19" fmla="*/ 311 h 941"/>
                  <a:gd name="T20" fmla="*/ 208 w 737"/>
                  <a:gd name="T21" fmla="*/ 400 h 941"/>
                  <a:gd name="T22" fmla="*/ 188 w 737"/>
                  <a:gd name="T23" fmla="*/ 516 h 941"/>
                  <a:gd name="T24" fmla="*/ 225 w 737"/>
                  <a:gd name="T25" fmla="*/ 604 h 941"/>
                  <a:gd name="T26" fmla="*/ 272 w 737"/>
                  <a:gd name="T27" fmla="*/ 691 h 941"/>
                  <a:gd name="T28" fmla="*/ 275 w 737"/>
                  <a:gd name="T29" fmla="*/ 765 h 941"/>
                  <a:gd name="T30" fmla="*/ 238 w 737"/>
                  <a:gd name="T31" fmla="*/ 793 h 941"/>
                  <a:gd name="T32" fmla="*/ 174 w 737"/>
                  <a:gd name="T33" fmla="*/ 804 h 941"/>
                  <a:gd name="T34" fmla="*/ 145 w 737"/>
                  <a:gd name="T35" fmla="*/ 808 h 941"/>
                  <a:gd name="T36" fmla="*/ 101 w 737"/>
                  <a:gd name="T37" fmla="*/ 758 h 941"/>
                  <a:gd name="T38" fmla="*/ 74 w 737"/>
                  <a:gd name="T39" fmla="*/ 706 h 941"/>
                  <a:gd name="T40" fmla="*/ 74 w 737"/>
                  <a:gd name="T41" fmla="*/ 663 h 941"/>
                  <a:gd name="T42" fmla="*/ 61 w 737"/>
                  <a:gd name="T43" fmla="*/ 657 h 941"/>
                  <a:gd name="T44" fmla="*/ 51 w 737"/>
                  <a:gd name="T45" fmla="*/ 622 h 941"/>
                  <a:gd name="T46" fmla="*/ 57 w 737"/>
                  <a:gd name="T47" fmla="*/ 611 h 941"/>
                  <a:gd name="T48" fmla="*/ 41 w 737"/>
                  <a:gd name="T49" fmla="*/ 583 h 941"/>
                  <a:gd name="T50" fmla="*/ 21 w 737"/>
                  <a:gd name="T51" fmla="*/ 575 h 941"/>
                  <a:gd name="T52" fmla="*/ 10 w 737"/>
                  <a:gd name="T53" fmla="*/ 536 h 941"/>
                  <a:gd name="T54" fmla="*/ 38 w 737"/>
                  <a:gd name="T55" fmla="*/ 497 h 941"/>
                  <a:gd name="T56" fmla="*/ 78 w 737"/>
                  <a:gd name="T57" fmla="*/ 428 h 941"/>
                  <a:gd name="T58" fmla="*/ 83 w 737"/>
                  <a:gd name="T59" fmla="*/ 383 h 941"/>
                  <a:gd name="T60" fmla="*/ 80 w 737"/>
                  <a:gd name="T61" fmla="*/ 294 h 941"/>
                  <a:gd name="T62" fmla="*/ 133 w 737"/>
                  <a:gd name="T63" fmla="*/ 151 h 941"/>
                  <a:gd name="T64" fmla="*/ 339 w 737"/>
                  <a:gd name="T65" fmla="*/ 16 h 941"/>
                  <a:gd name="T66" fmla="*/ 500 w 737"/>
                  <a:gd name="T67" fmla="*/ 2 h 941"/>
                  <a:gd name="T68" fmla="*/ 575 w 737"/>
                  <a:gd name="T69" fmla="*/ 10 h 941"/>
                  <a:gd name="T70" fmla="*/ 557 w 737"/>
                  <a:gd name="T71" fmla="*/ 71 h 941"/>
                  <a:gd name="T72" fmla="*/ 550 w 737"/>
                  <a:gd name="T73" fmla="*/ 205 h 941"/>
                  <a:gd name="T74" fmla="*/ 587 w 737"/>
                  <a:gd name="T75" fmla="*/ 356 h 941"/>
                  <a:gd name="T76" fmla="*/ 727 w 737"/>
                  <a:gd name="T77" fmla="*/ 523 h 941"/>
                  <a:gd name="T78" fmla="*/ 737 w 737"/>
                  <a:gd name="T79" fmla="*/ 530 h 941"/>
                  <a:gd name="T80" fmla="*/ 699 w 737"/>
                  <a:gd name="T81" fmla="*/ 582 h 941"/>
                  <a:gd name="T82" fmla="*/ 612 w 737"/>
                  <a:gd name="T83" fmla="*/ 774 h 941"/>
                  <a:gd name="T84" fmla="*/ 653 w 737"/>
                  <a:gd name="T85" fmla="*/ 934 h 941"/>
                  <a:gd name="T86" fmla="*/ 658 w 737"/>
                  <a:gd name="T87" fmla="*/ 941 h 941"/>
                  <a:gd name="T88" fmla="*/ 594 w 737"/>
                  <a:gd name="T89" fmla="*/ 918 h 941"/>
                  <a:gd name="T90" fmla="*/ 471 w 737"/>
                  <a:gd name="T91" fmla="*/ 861 h 941"/>
                  <a:gd name="T92" fmla="*/ 433 w 737"/>
                  <a:gd name="T93" fmla="*/ 782 h 941"/>
                  <a:gd name="T94" fmla="*/ 435 w 737"/>
                  <a:gd name="T95" fmla="*/ 768 h 941"/>
                  <a:gd name="T96" fmla="*/ 472 w 737"/>
                  <a:gd name="T97" fmla="*/ 737 h 941"/>
                  <a:gd name="T98" fmla="*/ 524 w 737"/>
                  <a:gd name="T99" fmla="*/ 742 h 941"/>
                  <a:gd name="T100" fmla="*/ 561 w 737"/>
                  <a:gd name="T101" fmla="*/ 716 h 941"/>
                  <a:gd name="T102" fmla="*/ 576 w 737"/>
                  <a:gd name="T103" fmla="*/ 688 h 941"/>
                  <a:gd name="T104" fmla="*/ 576 w 737"/>
                  <a:gd name="T105" fmla="*/ 666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7" h="941">
                    <a:moveTo>
                      <a:pt x="576" y="666"/>
                    </a:moveTo>
                    <a:cubicBezTo>
                      <a:pt x="578" y="665"/>
                      <a:pt x="580" y="664"/>
                      <a:pt x="582" y="662"/>
                    </a:cubicBezTo>
                    <a:cubicBezTo>
                      <a:pt x="589" y="657"/>
                      <a:pt x="592" y="652"/>
                      <a:pt x="587" y="644"/>
                    </a:cubicBezTo>
                    <a:cubicBezTo>
                      <a:pt x="580" y="630"/>
                      <a:pt x="582" y="627"/>
                      <a:pt x="596" y="622"/>
                    </a:cubicBezTo>
                    <a:cubicBezTo>
                      <a:pt x="614" y="615"/>
                      <a:pt x="617" y="607"/>
                      <a:pt x="606" y="591"/>
                    </a:cubicBezTo>
                    <a:cubicBezTo>
                      <a:pt x="597" y="578"/>
                      <a:pt x="588" y="566"/>
                      <a:pt x="580" y="553"/>
                    </a:cubicBezTo>
                    <a:cubicBezTo>
                      <a:pt x="571" y="538"/>
                      <a:pt x="566" y="524"/>
                      <a:pt x="572" y="506"/>
                    </a:cubicBezTo>
                    <a:cubicBezTo>
                      <a:pt x="578" y="487"/>
                      <a:pt x="573" y="466"/>
                      <a:pt x="568" y="446"/>
                    </a:cubicBezTo>
                    <a:cubicBezTo>
                      <a:pt x="548" y="374"/>
                      <a:pt x="502" y="331"/>
                      <a:pt x="429" y="316"/>
                    </a:cubicBezTo>
                    <a:cubicBezTo>
                      <a:pt x="395" y="309"/>
                      <a:pt x="361" y="306"/>
                      <a:pt x="326" y="311"/>
                    </a:cubicBezTo>
                    <a:cubicBezTo>
                      <a:pt x="270" y="317"/>
                      <a:pt x="232" y="350"/>
                      <a:pt x="208" y="400"/>
                    </a:cubicBezTo>
                    <a:cubicBezTo>
                      <a:pt x="190" y="437"/>
                      <a:pt x="184" y="476"/>
                      <a:pt x="188" y="516"/>
                    </a:cubicBezTo>
                    <a:cubicBezTo>
                      <a:pt x="191" y="549"/>
                      <a:pt x="206" y="578"/>
                      <a:pt x="225" y="604"/>
                    </a:cubicBezTo>
                    <a:cubicBezTo>
                      <a:pt x="244" y="631"/>
                      <a:pt x="262" y="659"/>
                      <a:pt x="272" y="691"/>
                    </a:cubicBezTo>
                    <a:cubicBezTo>
                      <a:pt x="279" y="715"/>
                      <a:pt x="282" y="740"/>
                      <a:pt x="275" y="765"/>
                    </a:cubicBezTo>
                    <a:cubicBezTo>
                      <a:pt x="269" y="784"/>
                      <a:pt x="258" y="793"/>
                      <a:pt x="238" y="793"/>
                    </a:cubicBezTo>
                    <a:cubicBezTo>
                      <a:pt x="216" y="793"/>
                      <a:pt x="195" y="797"/>
                      <a:pt x="174" y="804"/>
                    </a:cubicBezTo>
                    <a:cubicBezTo>
                      <a:pt x="165" y="808"/>
                      <a:pt x="154" y="809"/>
                      <a:pt x="145" y="808"/>
                    </a:cubicBezTo>
                    <a:cubicBezTo>
                      <a:pt x="117" y="805"/>
                      <a:pt x="105" y="787"/>
                      <a:pt x="101" y="758"/>
                    </a:cubicBezTo>
                    <a:cubicBezTo>
                      <a:pt x="99" y="737"/>
                      <a:pt x="93" y="718"/>
                      <a:pt x="74" y="706"/>
                    </a:cubicBezTo>
                    <a:cubicBezTo>
                      <a:pt x="58" y="694"/>
                      <a:pt x="58" y="681"/>
                      <a:pt x="74" y="663"/>
                    </a:cubicBezTo>
                    <a:cubicBezTo>
                      <a:pt x="70" y="661"/>
                      <a:pt x="65" y="659"/>
                      <a:pt x="61" y="657"/>
                    </a:cubicBezTo>
                    <a:cubicBezTo>
                      <a:pt x="46" y="649"/>
                      <a:pt x="42" y="637"/>
                      <a:pt x="51" y="622"/>
                    </a:cubicBezTo>
                    <a:cubicBezTo>
                      <a:pt x="54" y="618"/>
                      <a:pt x="56" y="615"/>
                      <a:pt x="57" y="611"/>
                    </a:cubicBezTo>
                    <a:cubicBezTo>
                      <a:pt x="61" y="597"/>
                      <a:pt x="55" y="588"/>
                      <a:pt x="41" y="583"/>
                    </a:cubicBezTo>
                    <a:cubicBezTo>
                      <a:pt x="34" y="581"/>
                      <a:pt x="27" y="579"/>
                      <a:pt x="21" y="575"/>
                    </a:cubicBezTo>
                    <a:cubicBezTo>
                      <a:pt x="5" y="567"/>
                      <a:pt x="0" y="552"/>
                      <a:pt x="10" y="536"/>
                    </a:cubicBezTo>
                    <a:cubicBezTo>
                      <a:pt x="18" y="523"/>
                      <a:pt x="29" y="511"/>
                      <a:pt x="38" y="497"/>
                    </a:cubicBezTo>
                    <a:cubicBezTo>
                      <a:pt x="51" y="474"/>
                      <a:pt x="64" y="451"/>
                      <a:pt x="78" y="428"/>
                    </a:cubicBezTo>
                    <a:cubicBezTo>
                      <a:pt x="86" y="414"/>
                      <a:pt x="88" y="398"/>
                      <a:pt x="83" y="383"/>
                    </a:cubicBezTo>
                    <a:cubicBezTo>
                      <a:pt x="74" y="353"/>
                      <a:pt x="75" y="324"/>
                      <a:pt x="80" y="294"/>
                    </a:cubicBezTo>
                    <a:cubicBezTo>
                      <a:pt x="88" y="243"/>
                      <a:pt x="104" y="195"/>
                      <a:pt x="133" y="151"/>
                    </a:cubicBezTo>
                    <a:cubicBezTo>
                      <a:pt x="182" y="77"/>
                      <a:pt x="252" y="33"/>
                      <a:pt x="339" y="16"/>
                    </a:cubicBezTo>
                    <a:cubicBezTo>
                      <a:pt x="392" y="5"/>
                      <a:pt x="446" y="0"/>
                      <a:pt x="500" y="2"/>
                    </a:cubicBezTo>
                    <a:cubicBezTo>
                      <a:pt x="525" y="3"/>
                      <a:pt x="550" y="7"/>
                      <a:pt x="575" y="10"/>
                    </a:cubicBezTo>
                    <a:cubicBezTo>
                      <a:pt x="568" y="32"/>
                      <a:pt x="562" y="51"/>
                      <a:pt x="557" y="71"/>
                    </a:cubicBezTo>
                    <a:cubicBezTo>
                      <a:pt x="547" y="115"/>
                      <a:pt x="546" y="160"/>
                      <a:pt x="550" y="205"/>
                    </a:cubicBezTo>
                    <a:cubicBezTo>
                      <a:pt x="554" y="257"/>
                      <a:pt x="566" y="307"/>
                      <a:pt x="587" y="356"/>
                    </a:cubicBezTo>
                    <a:cubicBezTo>
                      <a:pt x="618" y="425"/>
                      <a:pt x="664" y="481"/>
                      <a:pt x="727" y="523"/>
                    </a:cubicBezTo>
                    <a:cubicBezTo>
                      <a:pt x="730" y="525"/>
                      <a:pt x="733" y="527"/>
                      <a:pt x="737" y="530"/>
                    </a:cubicBezTo>
                    <a:cubicBezTo>
                      <a:pt x="725" y="548"/>
                      <a:pt x="711" y="564"/>
                      <a:pt x="699" y="582"/>
                    </a:cubicBezTo>
                    <a:cubicBezTo>
                      <a:pt x="658" y="640"/>
                      <a:pt x="624" y="702"/>
                      <a:pt x="612" y="774"/>
                    </a:cubicBezTo>
                    <a:cubicBezTo>
                      <a:pt x="602" y="833"/>
                      <a:pt x="612" y="888"/>
                      <a:pt x="653" y="934"/>
                    </a:cubicBezTo>
                    <a:cubicBezTo>
                      <a:pt x="655" y="936"/>
                      <a:pt x="655" y="937"/>
                      <a:pt x="658" y="941"/>
                    </a:cubicBezTo>
                    <a:cubicBezTo>
                      <a:pt x="635" y="933"/>
                      <a:pt x="615" y="926"/>
                      <a:pt x="594" y="918"/>
                    </a:cubicBezTo>
                    <a:cubicBezTo>
                      <a:pt x="552" y="901"/>
                      <a:pt x="511" y="883"/>
                      <a:pt x="471" y="861"/>
                    </a:cubicBezTo>
                    <a:cubicBezTo>
                      <a:pt x="439" y="843"/>
                      <a:pt x="432" y="815"/>
                      <a:pt x="433" y="782"/>
                    </a:cubicBezTo>
                    <a:cubicBezTo>
                      <a:pt x="433" y="777"/>
                      <a:pt x="433" y="772"/>
                      <a:pt x="435" y="768"/>
                    </a:cubicBezTo>
                    <a:cubicBezTo>
                      <a:pt x="440" y="749"/>
                      <a:pt x="447" y="741"/>
                      <a:pt x="472" y="737"/>
                    </a:cubicBezTo>
                    <a:cubicBezTo>
                      <a:pt x="490" y="734"/>
                      <a:pt x="507" y="738"/>
                      <a:pt x="524" y="742"/>
                    </a:cubicBezTo>
                    <a:cubicBezTo>
                      <a:pt x="546" y="748"/>
                      <a:pt x="558" y="737"/>
                      <a:pt x="561" y="716"/>
                    </a:cubicBezTo>
                    <a:cubicBezTo>
                      <a:pt x="562" y="704"/>
                      <a:pt x="565" y="695"/>
                      <a:pt x="576" y="688"/>
                    </a:cubicBezTo>
                    <a:cubicBezTo>
                      <a:pt x="583" y="684"/>
                      <a:pt x="583" y="675"/>
                      <a:pt x="576" y="6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  </a:t>
                </a:r>
              </a:p>
            </p:txBody>
          </p:sp>
          <p:sp>
            <p:nvSpPr>
              <p:cNvPr id="1040" name="Freeform 807">
                <a:extLst>
                  <a:ext uri="{FF2B5EF4-FFF2-40B4-BE49-F238E27FC236}">
                    <a16:creationId xmlns:a16="http://schemas.microsoft.com/office/drawing/2014/main" id="{B0B4D918-5EAA-46C4-B0E5-852EC08F6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446213"/>
                <a:ext cx="1206500" cy="2481263"/>
              </a:xfrm>
              <a:custGeom>
                <a:avLst/>
                <a:gdLst>
                  <a:gd name="T0" fmla="*/ 392 w 403"/>
                  <a:gd name="T1" fmla="*/ 0 h 831"/>
                  <a:gd name="T2" fmla="*/ 351 w 403"/>
                  <a:gd name="T3" fmla="*/ 7 h 831"/>
                  <a:gd name="T4" fmla="*/ 105 w 403"/>
                  <a:gd name="T5" fmla="*/ 217 h 831"/>
                  <a:gd name="T6" fmla="*/ 99 w 403"/>
                  <a:gd name="T7" fmla="*/ 236 h 831"/>
                  <a:gd name="T8" fmla="*/ 85 w 403"/>
                  <a:gd name="T9" fmla="*/ 358 h 831"/>
                  <a:gd name="T10" fmla="*/ 92 w 403"/>
                  <a:gd name="T11" fmla="*/ 409 h 831"/>
                  <a:gd name="T12" fmla="*/ 28 w 403"/>
                  <a:gd name="T13" fmla="*/ 515 h 831"/>
                  <a:gd name="T14" fmla="*/ 17 w 403"/>
                  <a:gd name="T15" fmla="*/ 565 h 831"/>
                  <a:gd name="T16" fmla="*/ 50 w 403"/>
                  <a:gd name="T17" fmla="*/ 582 h 831"/>
                  <a:gd name="T18" fmla="*/ 60 w 403"/>
                  <a:gd name="T19" fmla="*/ 618 h 831"/>
                  <a:gd name="T20" fmla="*/ 83 w 403"/>
                  <a:gd name="T21" fmla="*/ 661 h 831"/>
                  <a:gd name="T22" fmla="*/ 82 w 403"/>
                  <a:gd name="T23" fmla="*/ 705 h 831"/>
                  <a:gd name="T24" fmla="*/ 109 w 403"/>
                  <a:gd name="T25" fmla="*/ 759 h 831"/>
                  <a:gd name="T26" fmla="*/ 111 w 403"/>
                  <a:gd name="T27" fmla="*/ 768 h 831"/>
                  <a:gd name="T28" fmla="*/ 191 w 403"/>
                  <a:gd name="T29" fmla="*/ 801 h 831"/>
                  <a:gd name="T30" fmla="*/ 249 w 403"/>
                  <a:gd name="T31" fmla="*/ 792 h 831"/>
                  <a:gd name="T32" fmla="*/ 282 w 403"/>
                  <a:gd name="T33" fmla="*/ 772 h 831"/>
                  <a:gd name="T34" fmla="*/ 241 w 403"/>
                  <a:gd name="T35" fmla="*/ 612 h 831"/>
                  <a:gd name="T36" fmla="*/ 210 w 403"/>
                  <a:gd name="T37" fmla="*/ 560 h 831"/>
                  <a:gd name="T38" fmla="*/ 203 w 403"/>
                  <a:gd name="T39" fmla="*/ 544 h 831"/>
                  <a:gd name="T40" fmla="*/ 213 w 403"/>
                  <a:gd name="T41" fmla="*/ 404 h 831"/>
                  <a:gd name="T42" fmla="*/ 303 w 403"/>
                  <a:gd name="T43" fmla="*/ 313 h 831"/>
                  <a:gd name="T44" fmla="*/ 403 w 403"/>
                  <a:gd name="T45" fmla="*/ 306 h 831"/>
                  <a:gd name="T46" fmla="*/ 392 w 403"/>
                  <a:gd name="T47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3" h="831">
                    <a:moveTo>
                      <a:pt x="392" y="0"/>
                    </a:moveTo>
                    <a:cubicBezTo>
                      <a:pt x="367" y="3"/>
                      <a:pt x="351" y="7"/>
                      <a:pt x="351" y="7"/>
                    </a:cubicBezTo>
                    <a:cubicBezTo>
                      <a:pt x="200" y="36"/>
                      <a:pt x="132" y="139"/>
                      <a:pt x="105" y="217"/>
                    </a:cubicBezTo>
                    <a:cubicBezTo>
                      <a:pt x="103" y="224"/>
                      <a:pt x="100" y="230"/>
                      <a:pt x="99" y="236"/>
                    </a:cubicBezTo>
                    <a:cubicBezTo>
                      <a:pt x="76" y="315"/>
                      <a:pt x="85" y="358"/>
                      <a:pt x="85" y="358"/>
                    </a:cubicBezTo>
                    <a:cubicBezTo>
                      <a:pt x="88" y="371"/>
                      <a:pt x="97" y="394"/>
                      <a:pt x="92" y="409"/>
                    </a:cubicBezTo>
                    <a:cubicBezTo>
                      <a:pt x="79" y="442"/>
                      <a:pt x="49" y="491"/>
                      <a:pt x="28" y="515"/>
                    </a:cubicBezTo>
                    <a:cubicBezTo>
                      <a:pt x="0" y="549"/>
                      <a:pt x="17" y="565"/>
                      <a:pt x="17" y="565"/>
                    </a:cubicBezTo>
                    <a:cubicBezTo>
                      <a:pt x="33" y="579"/>
                      <a:pt x="50" y="582"/>
                      <a:pt x="50" y="582"/>
                    </a:cubicBezTo>
                    <a:cubicBezTo>
                      <a:pt x="78" y="590"/>
                      <a:pt x="60" y="618"/>
                      <a:pt x="60" y="618"/>
                    </a:cubicBezTo>
                    <a:cubicBezTo>
                      <a:pt x="36" y="651"/>
                      <a:pt x="83" y="661"/>
                      <a:pt x="83" y="661"/>
                    </a:cubicBezTo>
                    <a:cubicBezTo>
                      <a:pt x="52" y="684"/>
                      <a:pt x="82" y="705"/>
                      <a:pt x="82" y="705"/>
                    </a:cubicBezTo>
                    <a:cubicBezTo>
                      <a:pt x="99" y="713"/>
                      <a:pt x="109" y="743"/>
                      <a:pt x="109" y="759"/>
                    </a:cubicBezTo>
                    <a:cubicBezTo>
                      <a:pt x="109" y="765"/>
                      <a:pt x="110" y="763"/>
                      <a:pt x="111" y="768"/>
                    </a:cubicBezTo>
                    <a:cubicBezTo>
                      <a:pt x="126" y="831"/>
                      <a:pt x="191" y="801"/>
                      <a:pt x="191" y="801"/>
                    </a:cubicBezTo>
                    <a:cubicBezTo>
                      <a:pt x="212" y="795"/>
                      <a:pt x="232" y="792"/>
                      <a:pt x="249" y="792"/>
                    </a:cubicBezTo>
                    <a:cubicBezTo>
                      <a:pt x="263" y="793"/>
                      <a:pt x="276" y="785"/>
                      <a:pt x="282" y="772"/>
                    </a:cubicBezTo>
                    <a:cubicBezTo>
                      <a:pt x="311" y="701"/>
                      <a:pt x="241" y="612"/>
                      <a:pt x="241" y="612"/>
                    </a:cubicBezTo>
                    <a:cubicBezTo>
                      <a:pt x="228" y="596"/>
                      <a:pt x="217" y="575"/>
                      <a:pt x="210" y="560"/>
                    </a:cubicBezTo>
                    <a:cubicBezTo>
                      <a:pt x="205" y="550"/>
                      <a:pt x="203" y="544"/>
                      <a:pt x="203" y="544"/>
                    </a:cubicBezTo>
                    <a:cubicBezTo>
                      <a:pt x="181" y="472"/>
                      <a:pt x="213" y="404"/>
                      <a:pt x="213" y="404"/>
                    </a:cubicBezTo>
                    <a:cubicBezTo>
                      <a:pt x="241" y="334"/>
                      <a:pt x="303" y="313"/>
                      <a:pt x="303" y="313"/>
                    </a:cubicBezTo>
                    <a:cubicBezTo>
                      <a:pt x="332" y="302"/>
                      <a:pt x="373" y="303"/>
                      <a:pt x="403" y="306"/>
                    </a:cubicBezTo>
                    <a:cubicBezTo>
                      <a:pt x="370" y="195"/>
                      <a:pt x="368" y="83"/>
                      <a:pt x="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41" name="Freeform 808">
                <a:extLst>
                  <a:ext uri="{FF2B5EF4-FFF2-40B4-BE49-F238E27FC236}">
                    <a16:creationId xmlns:a16="http://schemas.microsoft.com/office/drawing/2014/main" id="{7D18B8B6-EAD0-4DAC-8CE0-5092B8E8A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289300"/>
                <a:ext cx="739775" cy="976313"/>
              </a:xfrm>
              <a:custGeom>
                <a:avLst/>
                <a:gdLst>
                  <a:gd name="T0" fmla="*/ 240 w 247"/>
                  <a:gd name="T1" fmla="*/ 36 h 327"/>
                  <a:gd name="T2" fmla="*/ 186 w 247"/>
                  <a:gd name="T3" fmla="*/ 0 h 327"/>
                  <a:gd name="T4" fmla="*/ 176 w 247"/>
                  <a:gd name="T5" fmla="*/ 4 h 327"/>
                  <a:gd name="T6" fmla="*/ 171 w 247"/>
                  <a:gd name="T7" fmla="*/ 23 h 327"/>
                  <a:gd name="T8" fmla="*/ 158 w 247"/>
                  <a:gd name="T9" fmla="*/ 47 h 327"/>
                  <a:gd name="T10" fmla="*/ 159 w 247"/>
                  <a:gd name="T11" fmla="*/ 70 h 327"/>
                  <a:gd name="T12" fmla="*/ 144 w 247"/>
                  <a:gd name="T13" fmla="*/ 99 h 327"/>
                  <a:gd name="T14" fmla="*/ 143 w 247"/>
                  <a:gd name="T15" fmla="*/ 105 h 327"/>
                  <a:gd name="T16" fmla="*/ 100 w 247"/>
                  <a:gd name="T17" fmla="*/ 122 h 327"/>
                  <a:gd name="T18" fmla="*/ 38 w 247"/>
                  <a:gd name="T19" fmla="*/ 123 h 327"/>
                  <a:gd name="T20" fmla="*/ 22 w 247"/>
                  <a:gd name="T21" fmla="*/ 214 h 327"/>
                  <a:gd name="T22" fmla="*/ 247 w 247"/>
                  <a:gd name="T23" fmla="*/ 327 h 327"/>
                  <a:gd name="T24" fmla="*/ 240 w 247"/>
                  <a:gd name="T25" fmla="*/ 3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7" h="327">
                    <a:moveTo>
                      <a:pt x="240" y="36"/>
                    </a:moveTo>
                    <a:cubicBezTo>
                      <a:pt x="221" y="25"/>
                      <a:pt x="203" y="13"/>
                      <a:pt x="186" y="0"/>
                    </a:cubicBezTo>
                    <a:cubicBezTo>
                      <a:pt x="180" y="3"/>
                      <a:pt x="176" y="4"/>
                      <a:pt x="176" y="4"/>
                    </a:cubicBezTo>
                    <a:cubicBezTo>
                      <a:pt x="161" y="9"/>
                      <a:pt x="171" y="23"/>
                      <a:pt x="171" y="23"/>
                    </a:cubicBezTo>
                    <a:cubicBezTo>
                      <a:pt x="183" y="41"/>
                      <a:pt x="158" y="47"/>
                      <a:pt x="158" y="47"/>
                    </a:cubicBezTo>
                    <a:cubicBezTo>
                      <a:pt x="175" y="59"/>
                      <a:pt x="159" y="70"/>
                      <a:pt x="159" y="70"/>
                    </a:cubicBezTo>
                    <a:cubicBezTo>
                      <a:pt x="150" y="75"/>
                      <a:pt x="144" y="91"/>
                      <a:pt x="144" y="99"/>
                    </a:cubicBezTo>
                    <a:cubicBezTo>
                      <a:pt x="144" y="103"/>
                      <a:pt x="144" y="101"/>
                      <a:pt x="143" y="105"/>
                    </a:cubicBezTo>
                    <a:cubicBezTo>
                      <a:pt x="135" y="138"/>
                      <a:pt x="100" y="122"/>
                      <a:pt x="100" y="122"/>
                    </a:cubicBezTo>
                    <a:cubicBezTo>
                      <a:pt x="73" y="114"/>
                      <a:pt x="52" y="118"/>
                      <a:pt x="38" y="123"/>
                    </a:cubicBezTo>
                    <a:cubicBezTo>
                      <a:pt x="0" y="138"/>
                      <a:pt x="22" y="214"/>
                      <a:pt x="22" y="214"/>
                    </a:cubicBezTo>
                    <a:cubicBezTo>
                      <a:pt x="38" y="257"/>
                      <a:pt x="247" y="327"/>
                      <a:pt x="247" y="327"/>
                    </a:cubicBezTo>
                    <a:cubicBezTo>
                      <a:pt x="159" y="240"/>
                      <a:pt x="197" y="118"/>
                      <a:pt x="240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42" name="Freeform 809">
                <a:extLst>
                  <a:ext uri="{FF2B5EF4-FFF2-40B4-BE49-F238E27FC236}">
                    <a16:creationId xmlns:a16="http://schemas.microsoft.com/office/drawing/2014/main" id="{22D0657C-DE43-453D-8E5F-018565B24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1652588"/>
                <a:ext cx="931863" cy="2274888"/>
              </a:xfrm>
              <a:custGeom>
                <a:avLst/>
                <a:gdLst>
                  <a:gd name="T0" fmla="*/ 210 w 311"/>
                  <a:gd name="T1" fmla="*/ 491 h 762"/>
                  <a:gd name="T2" fmla="*/ 203 w 311"/>
                  <a:gd name="T3" fmla="*/ 475 h 762"/>
                  <a:gd name="T4" fmla="*/ 213 w 311"/>
                  <a:gd name="T5" fmla="*/ 335 h 762"/>
                  <a:gd name="T6" fmla="*/ 248 w 311"/>
                  <a:gd name="T7" fmla="*/ 281 h 762"/>
                  <a:gd name="T8" fmla="*/ 210 w 311"/>
                  <a:gd name="T9" fmla="*/ 0 h 762"/>
                  <a:gd name="T10" fmla="*/ 105 w 311"/>
                  <a:gd name="T11" fmla="*/ 148 h 762"/>
                  <a:gd name="T12" fmla="*/ 99 w 311"/>
                  <a:gd name="T13" fmla="*/ 167 h 762"/>
                  <a:gd name="T14" fmla="*/ 85 w 311"/>
                  <a:gd name="T15" fmla="*/ 289 h 762"/>
                  <a:gd name="T16" fmla="*/ 92 w 311"/>
                  <a:gd name="T17" fmla="*/ 340 h 762"/>
                  <a:gd name="T18" fmla="*/ 28 w 311"/>
                  <a:gd name="T19" fmla="*/ 446 h 762"/>
                  <a:gd name="T20" fmla="*/ 17 w 311"/>
                  <a:gd name="T21" fmla="*/ 496 h 762"/>
                  <a:gd name="T22" fmla="*/ 50 w 311"/>
                  <a:gd name="T23" fmla="*/ 513 h 762"/>
                  <a:gd name="T24" fmla="*/ 60 w 311"/>
                  <a:gd name="T25" fmla="*/ 549 h 762"/>
                  <a:gd name="T26" fmla="*/ 83 w 311"/>
                  <a:gd name="T27" fmla="*/ 592 h 762"/>
                  <a:gd name="T28" fmla="*/ 82 w 311"/>
                  <a:gd name="T29" fmla="*/ 636 h 762"/>
                  <a:gd name="T30" fmla="*/ 109 w 311"/>
                  <a:gd name="T31" fmla="*/ 690 h 762"/>
                  <a:gd name="T32" fmla="*/ 111 w 311"/>
                  <a:gd name="T33" fmla="*/ 699 h 762"/>
                  <a:gd name="T34" fmla="*/ 191 w 311"/>
                  <a:gd name="T35" fmla="*/ 732 h 762"/>
                  <a:gd name="T36" fmla="*/ 249 w 311"/>
                  <a:gd name="T37" fmla="*/ 723 h 762"/>
                  <a:gd name="T38" fmla="*/ 282 w 311"/>
                  <a:gd name="T39" fmla="*/ 703 h 762"/>
                  <a:gd name="T40" fmla="*/ 241 w 311"/>
                  <a:gd name="T41" fmla="*/ 543 h 762"/>
                  <a:gd name="T42" fmla="*/ 210 w 311"/>
                  <a:gd name="T43" fmla="*/ 491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1" h="762">
                    <a:moveTo>
                      <a:pt x="210" y="491"/>
                    </a:moveTo>
                    <a:cubicBezTo>
                      <a:pt x="205" y="481"/>
                      <a:pt x="203" y="475"/>
                      <a:pt x="203" y="475"/>
                    </a:cubicBezTo>
                    <a:cubicBezTo>
                      <a:pt x="181" y="403"/>
                      <a:pt x="213" y="335"/>
                      <a:pt x="213" y="335"/>
                    </a:cubicBezTo>
                    <a:cubicBezTo>
                      <a:pt x="222" y="312"/>
                      <a:pt x="235" y="294"/>
                      <a:pt x="248" y="281"/>
                    </a:cubicBezTo>
                    <a:cubicBezTo>
                      <a:pt x="212" y="183"/>
                      <a:pt x="199" y="83"/>
                      <a:pt x="210" y="0"/>
                    </a:cubicBezTo>
                    <a:cubicBezTo>
                      <a:pt x="153" y="44"/>
                      <a:pt x="122" y="101"/>
                      <a:pt x="105" y="148"/>
                    </a:cubicBezTo>
                    <a:cubicBezTo>
                      <a:pt x="103" y="155"/>
                      <a:pt x="100" y="161"/>
                      <a:pt x="99" y="167"/>
                    </a:cubicBezTo>
                    <a:cubicBezTo>
                      <a:pt x="76" y="246"/>
                      <a:pt x="85" y="289"/>
                      <a:pt x="85" y="289"/>
                    </a:cubicBezTo>
                    <a:cubicBezTo>
                      <a:pt x="88" y="302"/>
                      <a:pt x="97" y="325"/>
                      <a:pt x="92" y="340"/>
                    </a:cubicBezTo>
                    <a:cubicBezTo>
                      <a:pt x="79" y="373"/>
                      <a:pt x="49" y="422"/>
                      <a:pt x="28" y="446"/>
                    </a:cubicBezTo>
                    <a:cubicBezTo>
                      <a:pt x="0" y="480"/>
                      <a:pt x="17" y="496"/>
                      <a:pt x="17" y="496"/>
                    </a:cubicBezTo>
                    <a:cubicBezTo>
                      <a:pt x="33" y="510"/>
                      <a:pt x="50" y="513"/>
                      <a:pt x="50" y="513"/>
                    </a:cubicBezTo>
                    <a:cubicBezTo>
                      <a:pt x="78" y="521"/>
                      <a:pt x="60" y="549"/>
                      <a:pt x="60" y="549"/>
                    </a:cubicBezTo>
                    <a:cubicBezTo>
                      <a:pt x="36" y="582"/>
                      <a:pt x="83" y="592"/>
                      <a:pt x="83" y="592"/>
                    </a:cubicBezTo>
                    <a:cubicBezTo>
                      <a:pt x="52" y="615"/>
                      <a:pt x="82" y="636"/>
                      <a:pt x="82" y="636"/>
                    </a:cubicBezTo>
                    <a:cubicBezTo>
                      <a:pt x="99" y="644"/>
                      <a:pt x="109" y="674"/>
                      <a:pt x="109" y="690"/>
                    </a:cubicBezTo>
                    <a:cubicBezTo>
                      <a:pt x="109" y="696"/>
                      <a:pt x="110" y="694"/>
                      <a:pt x="111" y="699"/>
                    </a:cubicBezTo>
                    <a:cubicBezTo>
                      <a:pt x="126" y="762"/>
                      <a:pt x="191" y="732"/>
                      <a:pt x="191" y="732"/>
                    </a:cubicBezTo>
                    <a:cubicBezTo>
                      <a:pt x="212" y="726"/>
                      <a:pt x="232" y="723"/>
                      <a:pt x="249" y="723"/>
                    </a:cubicBezTo>
                    <a:cubicBezTo>
                      <a:pt x="263" y="724"/>
                      <a:pt x="276" y="716"/>
                      <a:pt x="282" y="703"/>
                    </a:cubicBezTo>
                    <a:cubicBezTo>
                      <a:pt x="311" y="632"/>
                      <a:pt x="241" y="543"/>
                      <a:pt x="241" y="543"/>
                    </a:cubicBezTo>
                    <a:cubicBezTo>
                      <a:pt x="228" y="527"/>
                      <a:pt x="217" y="506"/>
                      <a:pt x="210" y="491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43" name="Freeform 810">
                <a:extLst>
                  <a:ext uri="{FF2B5EF4-FFF2-40B4-BE49-F238E27FC236}">
                    <a16:creationId xmlns:a16="http://schemas.microsoft.com/office/drawing/2014/main" id="{F935530F-12D2-4C61-A691-0DD5BB4DD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27138" y="3629025"/>
                <a:ext cx="739775" cy="636588"/>
              </a:xfrm>
              <a:custGeom>
                <a:avLst/>
                <a:gdLst>
                  <a:gd name="T0" fmla="*/ 199 w 247"/>
                  <a:gd name="T1" fmla="*/ 33 h 213"/>
                  <a:gd name="T2" fmla="*/ 136 w 247"/>
                  <a:gd name="T3" fmla="*/ 5 h 213"/>
                  <a:gd name="T4" fmla="*/ 100 w 247"/>
                  <a:gd name="T5" fmla="*/ 8 h 213"/>
                  <a:gd name="T6" fmla="*/ 38 w 247"/>
                  <a:gd name="T7" fmla="*/ 9 h 213"/>
                  <a:gd name="T8" fmla="*/ 22 w 247"/>
                  <a:gd name="T9" fmla="*/ 100 h 213"/>
                  <a:gd name="T10" fmla="*/ 247 w 247"/>
                  <a:gd name="T11" fmla="*/ 213 h 213"/>
                  <a:gd name="T12" fmla="*/ 199 w 247"/>
                  <a:gd name="T13" fmla="*/ 3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" h="213">
                    <a:moveTo>
                      <a:pt x="199" y="33"/>
                    </a:moveTo>
                    <a:cubicBezTo>
                      <a:pt x="177" y="25"/>
                      <a:pt x="156" y="15"/>
                      <a:pt x="136" y="5"/>
                    </a:cubicBezTo>
                    <a:cubicBezTo>
                      <a:pt x="123" y="19"/>
                      <a:pt x="100" y="8"/>
                      <a:pt x="100" y="8"/>
                    </a:cubicBezTo>
                    <a:cubicBezTo>
                      <a:pt x="73" y="0"/>
                      <a:pt x="52" y="4"/>
                      <a:pt x="38" y="9"/>
                    </a:cubicBezTo>
                    <a:cubicBezTo>
                      <a:pt x="0" y="24"/>
                      <a:pt x="22" y="100"/>
                      <a:pt x="22" y="100"/>
                    </a:cubicBezTo>
                    <a:cubicBezTo>
                      <a:pt x="38" y="143"/>
                      <a:pt x="247" y="213"/>
                      <a:pt x="247" y="213"/>
                    </a:cubicBezTo>
                    <a:cubicBezTo>
                      <a:pt x="194" y="160"/>
                      <a:pt x="186" y="95"/>
                      <a:pt x="199" y="3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44" name="Freeform 811">
                <a:extLst>
                  <a:ext uri="{FF2B5EF4-FFF2-40B4-BE49-F238E27FC236}">
                    <a16:creationId xmlns:a16="http://schemas.microsoft.com/office/drawing/2014/main" id="{19983C46-AA1E-46F2-89DE-CF88295ED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813" y="3900488"/>
                <a:ext cx="679450" cy="365125"/>
              </a:xfrm>
              <a:custGeom>
                <a:avLst/>
                <a:gdLst>
                  <a:gd name="T0" fmla="*/ 186 w 227"/>
                  <a:gd name="T1" fmla="*/ 61 h 122"/>
                  <a:gd name="T2" fmla="*/ 0 w 227"/>
                  <a:gd name="T3" fmla="*/ 0 h 122"/>
                  <a:gd name="T4" fmla="*/ 2 w 227"/>
                  <a:gd name="T5" fmla="*/ 9 h 122"/>
                  <a:gd name="T6" fmla="*/ 227 w 227"/>
                  <a:gd name="T7" fmla="*/ 122 h 122"/>
                  <a:gd name="T8" fmla="*/ 186 w 227"/>
                  <a:gd name="T9" fmla="*/ 6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22">
                    <a:moveTo>
                      <a:pt x="186" y="61"/>
                    </a:moveTo>
                    <a:cubicBezTo>
                      <a:pt x="120" y="51"/>
                      <a:pt x="57" y="30"/>
                      <a:pt x="0" y="0"/>
                    </a:cubicBezTo>
                    <a:cubicBezTo>
                      <a:pt x="1" y="6"/>
                      <a:pt x="2" y="9"/>
                      <a:pt x="2" y="9"/>
                    </a:cubicBezTo>
                    <a:cubicBezTo>
                      <a:pt x="18" y="52"/>
                      <a:pt x="227" y="122"/>
                      <a:pt x="227" y="122"/>
                    </a:cubicBezTo>
                    <a:cubicBezTo>
                      <a:pt x="208" y="103"/>
                      <a:pt x="195" y="83"/>
                      <a:pt x="186" y="61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45" name="Freeform 812">
                <a:extLst>
                  <a:ext uri="{FF2B5EF4-FFF2-40B4-BE49-F238E27FC236}">
                    <a16:creationId xmlns:a16="http://schemas.microsoft.com/office/drawing/2014/main" id="{38878D89-C029-4A2F-842F-C605363D5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08251" y="2717800"/>
                <a:ext cx="868363" cy="1212850"/>
              </a:xfrm>
              <a:custGeom>
                <a:avLst/>
                <a:gdLst>
                  <a:gd name="T0" fmla="*/ 85 w 290"/>
                  <a:gd name="T1" fmla="*/ 0 h 406"/>
                  <a:gd name="T2" fmla="*/ 28 w 290"/>
                  <a:gd name="T3" fmla="*/ 90 h 406"/>
                  <a:gd name="T4" fmla="*/ 17 w 290"/>
                  <a:gd name="T5" fmla="*/ 140 h 406"/>
                  <a:gd name="T6" fmla="*/ 50 w 290"/>
                  <a:gd name="T7" fmla="*/ 156 h 406"/>
                  <a:gd name="T8" fmla="*/ 60 w 290"/>
                  <a:gd name="T9" fmla="*/ 192 h 406"/>
                  <a:gd name="T10" fmla="*/ 83 w 290"/>
                  <a:gd name="T11" fmla="*/ 236 h 406"/>
                  <a:gd name="T12" fmla="*/ 82 w 290"/>
                  <a:gd name="T13" fmla="*/ 279 h 406"/>
                  <a:gd name="T14" fmla="*/ 109 w 290"/>
                  <a:gd name="T15" fmla="*/ 333 h 406"/>
                  <a:gd name="T16" fmla="*/ 111 w 290"/>
                  <a:gd name="T17" fmla="*/ 343 h 406"/>
                  <a:gd name="T18" fmla="*/ 191 w 290"/>
                  <a:gd name="T19" fmla="*/ 376 h 406"/>
                  <a:gd name="T20" fmla="*/ 249 w 290"/>
                  <a:gd name="T21" fmla="*/ 367 h 406"/>
                  <a:gd name="T22" fmla="*/ 282 w 290"/>
                  <a:gd name="T23" fmla="*/ 347 h 406"/>
                  <a:gd name="T24" fmla="*/ 286 w 290"/>
                  <a:gd name="T25" fmla="*/ 281 h 406"/>
                  <a:gd name="T26" fmla="*/ 85 w 290"/>
                  <a:gd name="T2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0" h="406">
                    <a:moveTo>
                      <a:pt x="85" y="0"/>
                    </a:moveTo>
                    <a:cubicBezTo>
                      <a:pt x="70" y="31"/>
                      <a:pt x="45" y="69"/>
                      <a:pt x="28" y="90"/>
                    </a:cubicBezTo>
                    <a:cubicBezTo>
                      <a:pt x="0" y="124"/>
                      <a:pt x="17" y="140"/>
                      <a:pt x="17" y="140"/>
                    </a:cubicBezTo>
                    <a:cubicBezTo>
                      <a:pt x="33" y="154"/>
                      <a:pt x="50" y="156"/>
                      <a:pt x="50" y="156"/>
                    </a:cubicBezTo>
                    <a:cubicBezTo>
                      <a:pt x="78" y="165"/>
                      <a:pt x="60" y="192"/>
                      <a:pt x="60" y="192"/>
                    </a:cubicBezTo>
                    <a:cubicBezTo>
                      <a:pt x="36" y="225"/>
                      <a:pt x="83" y="236"/>
                      <a:pt x="83" y="236"/>
                    </a:cubicBezTo>
                    <a:cubicBezTo>
                      <a:pt x="52" y="258"/>
                      <a:pt x="82" y="279"/>
                      <a:pt x="82" y="279"/>
                    </a:cubicBezTo>
                    <a:cubicBezTo>
                      <a:pt x="99" y="287"/>
                      <a:pt x="109" y="317"/>
                      <a:pt x="109" y="333"/>
                    </a:cubicBezTo>
                    <a:cubicBezTo>
                      <a:pt x="109" y="340"/>
                      <a:pt x="110" y="337"/>
                      <a:pt x="111" y="343"/>
                    </a:cubicBezTo>
                    <a:cubicBezTo>
                      <a:pt x="126" y="406"/>
                      <a:pt x="191" y="376"/>
                      <a:pt x="191" y="376"/>
                    </a:cubicBezTo>
                    <a:cubicBezTo>
                      <a:pt x="212" y="369"/>
                      <a:pt x="232" y="367"/>
                      <a:pt x="249" y="367"/>
                    </a:cubicBezTo>
                    <a:cubicBezTo>
                      <a:pt x="263" y="367"/>
                      <a:pt x="276" y="360"/>
                      <a:pt x="282" y="347"/>
                    </a:cubicBezTo>
                    <a:cubicBezTo>
                      <a:pt x="290" y="326"/>
                      <a:pt x="290" y="303"/>
                      <a:pt x="286" y="281"/>
                    </a:cubicBezTo>
                    <a:cubicBezTo>
                      <a:pt x="198" y="200"/>
                      <a:pt x="129" y="100"/>
                      <a:pt x="8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8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050" name="Freeform 816">
              <a:extLst>
                <a:ext uri="{FF2B5EF4-FFF2-40B4-BE49-F238E27FC236}">
                  <a16:creationId xmlns:a16="http://schemas.microsoft.com/office/drawing/2014/main" id="{783790CA-2EBC-44B8-9768-E21F7F8AE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037" y="2079338"/>
              <a:ext cx="1890713" cy="1633538"/>
            </a:xfrm>
            <a:custGeom>
              <a:avLst/>
              <a:gdLst>
                <a:gd name="T0" fmla="*/ 621 w 631"/>
                <a:gd name="T1" fmla="*/ 200 h 546"/>
                <a:gd name="T2" fmla="*/ 615 w 631"/>
                <a:gd name="T3" fmla="*/ 254 h 546"/>
                <a:gd name="T4" fmla="*/ 510 w 631"/>
                <a:gd name="T5" fmla="*/ 159 h 546"/>
                <a:gd name="T6" fmla="*/ 440 w 631"/>
                <a:gd name="T7" fmla="*/ 78 h 546"/>
                <a:gd name="T8" fmla="*/ 574 w 631"/>
                <a:gd name="T9" fmla="*/ 134 h 546"/>
                <a:gd name="T10" fmla="*/ 576 w 631"/>
                <a:gd name="T11" fmla="*/ 128 h 546"/>
                <a:gd name="T12" fmla="*/ 426 w 631"/>
                <a:gd name="T13" fmla="*/ 53 h 546"/>
                <a:gd name="T14" fmla="*/ 324 w 631"/>
                <a:gd name="T15" fmla="*/ 18 h 546"/>
                <a:gd name="T16" fmla="*/ 258 w 631"/>
                <a:gd name="T17" fmla="*/ 63 h 546"/>
                <a:gd name="T18" fmla="*/ 219 w 631"/>
                <a:gd name="T19" fmla="*/ 69 h 546"/>
                <a:gd name="T20" fmla="*/ 135 w 631"/>
                <a:gd name="T21" fmla="*/ 70 h 546"/>
                <a:gd name="T22" fmla="*/ 129 w 631"/>
                <a:gd name="T23" fmla="*/ 67 h 546"/>
                <a:gd name="T24" fmla="*/ 103 w 631"/>
                <a:gd name="T25" fmla="*/ 126 h 546"/>
                <a:gd name="T26" fmla="*/ 256 w 631"/>
                <a:gd name="T27" fmla="*/ 71 h 546"/>
                <a:gd name="T28" fmla="*/ 179 w 631"/>
                <a:gd name="T29" fmla="*/ 143 h 546"/>
                <a:gd name="T30" fmla="*/ 45 w 631"/>
                <a:gd name="T31" fmla="*/ 180 h 546"/>
                <a:gd name="T32" fmla="*/ 77 w 631"/>
                <a:gd name="T33" fmla="*/ 230 h 546"/>
                <a:gd name="T34" fmla="*/ 41 w 631"/>
                <a:gd name="T35" fmla="*/ 313 h 546"/>
                <a:gd name="T36" fmla="*/ 0 w 631"/>
                <a:gd name="T37" fmla="*/ 266 h 546"/>
                <a:gd name="T38" fmla="*/ 29 w 631"/>
                <a:gd name="T39" fmla="*/ 332 h 546"/>
                <a:gd name="T40" fmla="*/ 89 w 631"/>
                <a:gd name="T41" fmla="*/ 245 h 546"/>
                <a:gd name="T42" fmla="*/ 160 w 631"/>
                <a:gd name="T43" fmla="*/ 277 h 546"/>
                <a:gd name="T44" fmla="*/ 162 w 631"/>
                <a:gd name="T45" fmla="*/ 283 h 546"/>
                <a:gd name="T46" fmla="*/ 263 w 631"/>
                <a:gd name="T47" fmla="*/ 241 h 546"/>
                <a:gd name="T48" fmla="*/ 332 w 631"/>
                <a:gd name="T49" fmla="*/ 160 h 546"/>
                <a:gd name="T50" fmla="*/ 447 w 631"/>
                <a:gd name="T51" fmla="*/ 202 h 546"/>
                <a:gd name="T52" fmla="*/ 392 w 631"/>
                <a:gd name="T53" fmla="*/ 282 h 546"/>
                <a:gd name="T54" fmla="*/ 353 w 631"/>
                <a:gd name="T55" fmla="*/ 223 h 546"/>
                <a:gd name="T56" fmla="*/ 367 w 631"/>
                <a:gd name="T57" fmla="*/ 278 h 546"/>
                <a:gd name="T58" fmla="*/ 526 w 631"/>
                <a:gd name="T59" fmla="*/ 307 h 546"/>
                <a:gd name="T60" fmla="*/ 435 w 631"/>
                <a:gd name="T61" fmla="*/ 349 h 546"/>
                <a:gd name="T62" fmla="*/ 527 w 631"/>
                <a:gd name="T63" fmla="*/ 314 h 546"/>
                <a:gd name="T64" fmla="*/ 606 w 631"/>
                <a:gd name="T65" fmla="*/ 388 h 546"/>
                <a:gd name="T66" fmla="*/ 558 w 631"/>
                <a:gd name="T67" fmla="*/ 457 h 546"/>
                <a:gd name="T68" fmla="*/ 503 w 631"/>
                <a:gd name="T69" fmla="*/ 385 h 546"/>
                <a:gd name="T70" fmla="*/ 532 w 631"/>
                <a:gd name="T71" fmla="*/ 546 h 546"/>
                <a:gd name="T72" fmla="*/ 518 w 631"/>
                <a:gd name="T73" fmla="*/ 396 h 546"/>
                <a:gd name="T74" fmla="*/ 585 w 631"/>
                <a:gd name="T75" fmla="*/ 471 h 546"/>
                <a:gd name="T76" fmla="*/ 622 w 631"/>
                <a:gd name="T77" fmla="*/ 388 h 546"/>
                <a:gd name="T78" fmla="*/ 631 w 631"/>
                <a:gd name="T79" fmla="*/ 266 h 546"/>
                <a:gd name="T80" fmla="*/ 81 w 631"/>
                <a:gd name="T81" fmla="*/ 220 h 546"/>
                <a:gd name="T82" fmla="*/ 159 w 631"/>
                <a:gd name="T83" fmla="*/ 169 h 546"/>
                <a:gd name="T84" fmla="*/ 106 w 631"/>
                <a:gd name="T85" fmla="*/ 221 h 546"/>
                <a:gd name="T86" fmla="*/ 243 w 631"/>
                <a:gd name="T87" fmla="*/ 231 h 546"/>
                <a:gd name="T88" fmla="*/ 414 w 631"/>
                <a:gd name="T89" fmla="*/ 167 h 546"/>
                <a:gd name="T90" fmla="*/ 385 w 631"/>
                <a:gd name="T91" fmla="*/ 138 h 546"/>
                <a:gd name="T92" fmla="*/ 403 w 631"/>
                <a:gd name="T93" fmla="*/ 177 h 546"/>
                <a:gd name="T94" fmla="*/ 298 w 631"/>
                <a:gd name="T95" fmla="*/ 154 h 546"/>
                <a:gd name="T96" fmla="*/ 248 w 631"/>
                <a:gd name="T97" fmla="*/ 229 h 546"/>
                <a:gd name="T98" fmla="*/ 345 w 631"/>
                <a:gd name="T99" fmla="*/ 97 h 546"/>
                <a:gd name="T100" fmla="*/ 354 w 631"/>
                <a:gd name="T101" fmla="*/ 78 h 546"/>
                <a:gd name="T102" fmla="*/ 424 w 631"/>
                <a:gd name="T103" fmla="*/ 60 h 546"/>
                <a:gd name="T104" fmla="*/ 450 w 631"/>
                <a:gd name="T105" fmla="*/ 189 h 546"/>
                <a:gd name="T106" fmla="*/ 533 w 631"/>
                <a:gd name="T107" fmla="*/ 172 h 546"/>
                <a:gd name="T108" fmla="*/ 526 w 631"/>
                <a:gd name="T109" fmla="*/ 303 h 546"/>
                <a:gd name="T110" fmla="*/ 571 w 631"/>
                <a:gd name="T111" fmla="*/ 295 h 546"/>
                <a:gd name="T112" fmla="*/ 574 w 631"/>
                <a:gd name="T113" fmla="*/ 307 h 546"/>
                <a:gd name="T114" fmla="*/ 612 w 631"/>
                <a:gd name="T115" fmla="*/ 377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1" h="546">
                  <a:moveTo>
                    <a:pt x="621" y="254"/>
                  </a:moveTo>
                  <a:cubicBezTo>
                    <a:pt x="623" y="220"/>
                    <a:pt x="623" y="220"/>
                    <a:pt x="623" y="220"/>
                  </a:cubicBezTo>
                  <a:cubicBezTo>
                    <a:pt x="627" y="219"/>
                    <a:pt x="631" y="215"/>
                    <a:pt x="631" y="210"/>
                  </a:cubicBezTo>
                  <a:cubicBezTo>
                    <a:pt x="631" y="205"/>
                    <a:pt x="627" y="200"/>
                    <a:pt x="621" y="200"/>
                  </a:cubicBezTo>
                  <a:cubicBezTo>
                    <a:pt x="616" y="200"/>
                    <a:pt x="612" y="205"/>
                    <a:pt x="612" y="210"/>
                  </a:cubicBezTo>
                  <a:cubicBezTo>
                    <a:pt x="612" y="215"/>
                    <a:pt x="615" y="218"/>
                    <a:pt x="619" y="219"/>
                  </a:cubicBezTo>
                  <a:cubicBezTo>
                    <a:pt x="617" y="254"/>
                    <a:pt x="617" y="254"/>
                    <a:pt x="617" y="254"/>
                  </a:cubicBezTo>
                  <a:cubicBezTo>
                    <a:pt x="616" y="254"/>
                    <a:pt x="616" y="254"/>
                    <a:pt x="615" y="254"/>
                  </a:cubicBezTo>
                  <a:cubicBezTo>
                    <a:pt x="537" y="169"/>
                    <a:pt x="537" y="169"/>
                    <a:pt x="537" y="169"/>
                  </a:cubicBezTo>
                  <a:cubicBezTo>
                    <a:pt x="540" y="167"/>
                    <a:pt x="541" y="163"/>
                    <a:pt x="541" y="159"/>
                  </a:cubicBezTo>
                  <a:cubicBezTo>
                    <a:pt x="541" y="150"/>
                    <a:pt x="534" y="143"/>
                    <a:pt x="526" y="143"/>
                  </a:cubicBezTo>
                  <a:cubicBezTo>
                    <a:pt x="517" y="143"/>
                    <a:pt x="510" y="150"/>
                    <a:pt x="510" y="159"/>
                  </a:cubicBezTo>
                  <a:cubicBezTo>
                    <a:pt x="510" y="159"/>
                    <a:pt x="510" y="160"/>
                    <a:pt x="511" y="161"/>
                  </a:cubicBezTo>
                  <a:cubicBezTo>
                    <a:pt x="447" y="178"/>
                    <a:pt x="447" y="178"/>
                    <a:pt x="447" y="178"/>
                  </a:cubicBezTo>
                  <a:cubicBezTo>
                    <a:pt x="446" y="174"/>
                    <a:pt x="443" y="171"/>
                    <a:pt x="439" y="169"/>
                  </a:cubicBezTo>
                  <a:cubicBezTo>
                    <a:pt x="440" y="78"/>
                    <a:pt x="440" y="78"/>
                    <a:pt x="440" y="78"/>
                  </a:cubicBezTo>
                  <a:cubicBezTo>
                    <a:pt x="440" y="78"/>
                    <a:pt x="441" y="78"/>
                    <a:pt x="441" y="78"/>
                  </a:cubicBezTo>
                  <a:cubicBezTo>
                    <a:pt x="447" y="78"/>
                    <a:pt x="452" y="75"/>
                    <a:pt x="456" y="70"/>
                  </a:cubicBezTo>
                  <a:cubicBezTo>
                    <a:pt x="574" y="132"/>
                    <a:pt x="574" y="132"/>
                    <a:pt x="574" y="132"/>
                  </a:cubicBezTo>
                  <a:cubicBezTo>
                    <a:pt x="574" y="132"/>
                    <a:pt x="574" y="133"/>
                    <a:pt x="574" y="134"/>
                  </a:cubicBezTo>
                  <a:cubicBezTo>
                    <a:pt x="574" y="139"/>
                    <a:pt x="578" y="143"/>
                    <a:pt x="583" y="143"/>
                  </a:cubicBezTo>
                  <a:cubicBezTo>
                    <a:pt x="588" y="143"/>
                    <a:pt x="593" y="139"/>
                    <a:pt x="593" y="134"/>
                  </a:cubicBezTo>
                  <a:cubicBezTo>
                    <a:pt x="593" y="129"/>
                    <a:pt x="588" y="125"/>
                    <a:pt x="583" y="125"/>
                  </a:cubicBezTo>
                  <a:cubicBezTo>
                    <a:pt x="581" y="125"/>
                    <a:pt x="578" y="126"/>
                    <a:pt x="576" y="128"/>
                  </a:cubicBezTo>
                  <a:cubicBezTo>
                    <a:pt x="458" y="66"/>
                    <a:pt x="458" y="66"/>
                    <a:pt x="458" y="66"/>
                  </a:cubicBezTo>
                  <a:cubicBezTo>
                    <a:pt x="458" y="64"/>
                    <a:pt x="459" y="62"/>
                    <a:pt x="459" y="60"/>
                  </a:cubicBezTo>
                  <a:cubicBezTo>
                    <a:pt x="459" y="51"/>
                    <a:pt x="451" y="43"/>
                    <a:pt x="441" y="43"/>
                  </a:cubicBezTo>
                  <a:cubicBezTo>
                    <a:pt x="434" y="43"/>
                    <a:pt x="428" y="47"/>
                    <a:pt x="426" y="53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60" y="21"/>
                    <a:pt x="360" y="18"/>
                  </a:cubicBezTo>
                  <a:cubicBezTo>
                    <a:pt x="360" y="8"/>
                    <a:pt x="352" y="0"/>
                    <a:pt x="342" y="0"/>
                  </a:cubicBezTo>
                  <a:cubicBezTo>
                    <a:pt x="332" y="0"/>
                    <a:pt x="324" y="8"/>
                    <a:pt x="324" y="18"/>
                  </a:cubicBezTo>
                  <a:cubicBezTo>
                    <a:pt x="324" y="26"/>
                    <a:pt x="330" y="33"/>
                    <a:pt x="338" y="35"/>
                  </a:cubicBezTo>
                  <a:cubicBezTo>
                    <a:pt x="350" y="79"/>
                    <a:pt x="350" y="79"/>
                    <a:pt x="350" y="79"/>
                  </a:cubicBezTo>
                  <a:cubicBezTo>
                    <a:pt x="348" y="80"/>
                    <a:pt x="346" y="81"/>
                    <a:pt x="345" y="8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8" y="52"/>
                    <a:pt x="249" y="43"/>
                    <a:pt x="238" y="43"/>
                  </a:cubicBezTo>
                  <a:cubicBezTo>
                    <a:pt x="227" y="43"/>
                    <a:pt x="218" y="52"/>
                    <a:pt x="218" y="63"/>
                  </a:cubicBezTo>
                  <a:cubicBezTo>
                    <a:pt x="218" y="65"/>
                    <a:pt x="218" y="67"/>
                    <a:pt x="219" y="69"/>
                  </a:cubicBezTo>
                  <a:cubicBezTo>
                    <a:pt x="101" y="120"/>
                    <a:pt x="101" y="120"/>
                    <a:pt x="101" y="120"/>
                  </a:cubicBezTo>
                  <a:cubicBezTo>
                    <a:pt x="100" y="118"/>
                    <a:pt x="98" y="117"/>
                    <a:pt x="96" y="116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3" y="70"/>
                    <a:pt x="134" y="70"/>
                    <a:pt x="135" y="70"/>
                  </a:cubicBezTo>
                  <a:cubicBezTo>
                    <a:pt x="139" y="70"/>
                    <a:pt x="142" y="67"/>
                    <a:pt x="142" y="62"/>
                  </a:cubicBezTo>
                  <a:cubicBezTo>
                    <a:pt x="142" y="58"/>
                    <a:pt x="139" y="55"/>
                    <a:pt x="135" y="55"/>
                  </a:cubicBezTo>
                  <a:cubicBezTo>
                    <a:pt x="130" y="55"/>
                    <a:pt x="127" y="58"/>
                    <a:pt x="127" y="62"/>
                  </a:cubicBezTo>
                  <a:cubicBezTo>
                    <a:pt x="127" y="64"/>
                    <a:pt x="128" y="66"/>
                    <a:pt x="129" y="67"/>
                  </a:cubicBezTo>
                  <a:cubicBezTo>
                    <a:pt x="91" y="116"/>
                    <a:pt x="91" y="116"/>
                    <a:pt x="91" y="116"/>
                  </a:cubicBezTo>
                  <a:cubicBezTo>
                    <a:pt x="86" y="116"/>
                    <a:pt x="83" y="121"/>
                    <a:pt x="83" y="126"/>
                  </a:cubicBezTo>
                  <a:cubicBezTo>
                    <a:pt x="83" y="131"/>
                    <a:pt x="87" y="136"/>
                    <a:pt x="93" y="136"/>
                  </a:cubicBezTo>
                  <a:cubicBezTo>
                    <a:pt x="99" y="136"/>
                    <a:pt x="103" y="131"/>
                    <a:pt x="103" y="126"/>
                  </a:cubicBezTo>
                  <a:cubicBezTo>
                    <a:pt x="103" y="125"/>
                    <a:pt x="103" y="124"/>
                    <a:pt x="103" y="124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4" y="79"/>
                    <a:pt x="230" y="83"/>
                    <a:pt x="238" y="83"/>
                  </a:cubicBezTo>
                  <a:cubicBezTo>
                    <a:pt x="246" y="83"/>
                    <a:pt x="252" y="78"/>
                    <a:pt x="256" y="71"/>
                  </a:cubicBezTo>
                  <a:cubicBezTo>
                    <a:pt x="343" y="92"/>
                    <a:pt x="343" y="92"/>
                    <a:pt x="343" y="92"/>
                  </a:cubicBezTo>
                  <a:cubicBezTo>
                    <a:pt x="343" y="92"/>
                    <a:pt x="343" y="92"/>
                    <a:pt x="343" y="93"/>
                  </a:cubicBezTo>
                  <a:cubicBezTo>
                    <a:pt x="197" y="152"/>
                    <a:pt x="197" y="152"/>
                    <a:pt x="197" y="152"/>
                  </a:cubicBezTo>
                  <a:cubicBezTo>
                    <a:pt x="193" y="147"/>
                    <a:pt x="187" y="143"/>
                    <a:pt x="179" y="143"/>
                  </a:cubicBezTo>
                  <a:cubicBezTo>
                    <a:pt x="169" y="143"/>
                    <a:pt x="160" y="152"/>
                    <a:pt x="159" y="162"/>
                  </a:cubicBezTo>
                  <a:cubicBezTo>
                    <a:pt x="62" y="177"/>
                    <a:pt x="62" y="177"/>
                    <a:pt x="62" y="177"/>
                  </a:cubicBezTo>
                  <a:cubicBezTo>
                    <a:pt x="61" y="174"/>
                    <a:pt x="58" y="171"/>
                    <a:pt x="54" y="171"/>
                  </a:cubicBezTo>
                  <a:cubicBezTo>
                    <a:pt x="49" y="171"/>
                    <a:pt x="45" y="175"/>
                    <a:pt x="45" y="180"/>
                  </a:cubicBezTo>
                  <a:cubicBezTo>
                    <a:pt x="45" y="185"/>
                    <a:pt x="49" y="189"/>
                    <a:pt x="54" y="189"/>
                  </a:cubicBezTo>
                  <a:cubicBezTo>
                    <a:pt x="55" y="189"/>
                    <a:pt x="56" y="189"/>
                    <a:pt x="57" y="189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78" y="226"/>
                    <a:pt x="77" y="228"/>
                    <a:pt x="77" y="230"/>
                  </a:cubicBezTo>
                  <a:cubicBezTo>
                    <a:pt x="77" y="236"/>
                    <a:pt x="80" y="241"/>
                    <a:pt x="85" y="243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3"/>
                    <a:pt x="51" y="312"/>
                    <a:pt x="49" y="312"/>
                  </a:cubicBezTo>
                  <a:cubicBezTo>
                    <a:pt x="46" y="312"/>
                    <a:pt x="43" y="312"/>
                    <a:pt x="41" y="313"/>
                  </a:cubicBezTo>
                  <a:cubicBezTo>
                    <a:pt x="20" y="275"/>
                    <a:pt x="20" y="275"/>
                    <a:pt x="20" y="275"/>
                  </a:cubicBezTo>
                  <a:cubicBezTo>
                    <a:pt x="22" y="273"/>
                    <a:pt x="24" y="269"/>
                    <a:pt x="24" y="266"/>
                  </a:cubicBezTo>
                  <a:cubicBezTo>
                    <a:pt x="24" y="259"/>
                    <a:pt x="19" y="254"/>
                    <a:pt x="12" y="254"/>
                  </a:cubicBezTo>
                  <a:cubicBezTo>
                    <a:pt x="6" y="254"/>
                    <a:pt x="0" y="259"/>
                    <a:pt x="0" y="266"/>
                  </a:cubicBezTo>
                  <a:cubicBezTo>
                    <a:pt x="0" y="272"/>
                    <a:pt x="6" y="277"/>
                    <a:pt x="12" y="277"/>
                  </a:cubicBezTo>
                  <a:cubicBezTo>
                    <a:pt x="13" y="277"/>
                    <a:pt x="15" y="277"/>
                    <a:pt x="16" y="277"/>
                  </a:cubicBezTo>
                  <a:cubicBezTo>
                    <a:pt x="37" y="316"/>
                    <a:pt x="37" y="316"/>
                    <a:pt x="37" y="316"/>
                  </a:cubicBezTo>
                  <a:cubicBezTo>
                    <a:pt x="32" y="319"/>
                    <a:pt x="29" y="325"/>
                    <a:pt x="29" y="332"/>
                  </a:cubicBezTo>
                  <a:cubicBezTo>
                    <a:pt x="29" y="342"/>
                    <a:pt x="38" y="351"/>
                    <a:pt x="49" y="351"/>
                  </a:cubicBezTo>
                  <a:cubicBezTo>
                    <a:pt x="59" y="351"/>
                    <a:pt x="68" y="342"/>
                    <a:pt x="68" y="332"/>
                  </a:cubicBezTo>
                  <a:cubicBezTo>
                    <a:pt x="68" y="325"/>
                    <a:pt x="65" y="319"/>
                    <a:pt x="60" y="316"/>
                  </a:cubicBezTo>
                  <a:cubicBezTo>
                    <a:pt x="89" y="245"/>
                    <a:pt x="89" y="245"/>
                    <a:pt x="89" y="245"/>
                  </a:cubicBezTo>
                  <a:cubicBezTo>
                    <a:pt x="90" y="245"/>
                    <a:pt x="92" y="246"/>
                    <a:pt x="93" y="246"/>
                  </a:cubicBezTo>
                  <a:cubicBezTo>
                    <a:pt x="100" y="246"/>
                    <a:pt x="105" y="241"/>
                    <a:pt x="107" y="235"/>
                  </a:cubicBezTo>
                  <a:cubicBezTo>
                    <a:pt x="237" y="245"/>
                    <a:pt x="237" y="245"/>
                    <a:pt x="237" y="245"/>
                  </a:cubicBezTo>
                  <a:cubicBezTo>
                    <a:pt x="160" y="277"/>
                    <a:pt x="160" y="277"/>
                    <a:pt x="160" y="277"/>
                  </a:cubicBezTo>
                  <a:cubicBezTo>
                    <a:pt x="158" y="274"/>
                    <a:pt x="154" y="272"/>
                    <a:pt x="150" y="272"/>
                  </a:cubicBezTo>
                  <a:cubicBezTo>
                    <a:pt x="144" y="272"/>
                    <a:pt x="139" y="277"/>
                    <a:pt x="139" y="283"/>
                  </a:cubicBezTo>
                  <a:cubicBezTo>
                    <a:pt x="139" y="289"/>
                    <a:pt x="144" y="294"/>
                    <a:pt x="150" y="294"/>
                  </a:cubicBezTo>
                  <a:cubicBezTo>
                    <a:pt x="157" y="294"/>
                    <a:pt x="162" y="289"/>
                    <a:pt x="162" y="283"/>
                  </a:cubicBezTo>
                  <a:cubicBezTo>
                    <a:pt x="162" y="282"/>
                    <a:pt x="162" y="281"/>
                    <a:pt x="161" y="281"/>
                  </a:cubicBezTo>
                  <a:cubicBezTo>
                    <a:pt x="240" y="248"/>
                    <a:pt x="240" y="248"/>
                    <a:pt x="240" y="248"/>
                  </a:cubicBezTo>
                  <a:cubicBezTo>
                    <a:pt x="242" y="251"/>
                    <a:pt x="246" y="254"/>
                    <a:pt x="250" y="254"/>
                  </a:cubicBezTo>
                  <a:cubicBezTo>
                    <a:pt x="257" y="254"/>
                    <a:pt x="263" y="248"/>
                    <a:pt x="263" y="241"/>
                  </a:cubicBezTo>
                  <a:cubicBezTo>
                    <a:pt x="263" y="240"/>
                    <a:pt x="263" y="240"/>
                    <a:pt x="263" y="239"/>
                  </a:cubicBezTo>
                  <a:cubicBezTo>
                    <a:pt x="311" y="171"/>
                    <a:pt x="311" y="171"/>
                    <a:pt x="311" y="171"/>
                  </a:cubicBezTo>
                  <a:cubicBezTo>
                    <a:pt x="312" y="171"/>
                    <a:pt x="314" y="171"/>
                    <a:pt x="316" y="171"/>
                  </a:cubicBezTo>
                  <a:cubicBezTo>
                    <a:pt x="323" y="171"/>
                    <a:pt x="330" y="166"/>
                    <a:pt x="332" y="160"/>
                  </a:cubicBezTo>
                  <a:cubicBezTo>
                    <a:pt x="401" y="181"/>
                    <a:pt x="401" y="181"/>
                    <a:pt x="401" y="181"/>
                  </a:cubicBezTo>
                  <a:cubicBezTo>
                    <a:pt x="400" y="184"/>
                    <a:pt x="400" y="187"/>
                    <a:pt x="400" y="189"/>
                  </a:cubicBezTo>
                  <a:cubicBezTo>
                    <a:pt x="400" y="203"/>
                    <a:pt x="411" y="214"/>
                    <a:pt x="425" y="214"/>
                  </a:cubicBezTo>
                  <a:cubicBezTo>
                    <a:pt x="434" y="214"/>
                    <a:pt x="442" y="209"/>
                    <a:pt x="447" y="202"/>
                  </a:cubicBezTo>
                  <a:cubicBezTo>
                    <a:pt x="607" y="262"/>
                    <a:pt x="607" y="262"/>
                    <a:pt x="607" y="262"/>
                  </a:cubicBezTo>
                  <a:cubicBezTo>
                    <a:pt x="606" y="263"/>
                    <a:pt x="606" y="265"/>
                    <a:pt x="606" y="266"/>
                  </a:cubicBezTo>
                  <a:cubicBezTo>
                    <a:pt x="606" y="267"/>
                    <a:pt x="606" y="267"/>
                    <a:pt x="606" y="268"/>
                  </a:cubicBezTo>
                  <a:cubicBezTo>
                    <a:pt x="392" y="282"/>
                    <a:pt x="392" y="282"/>
                    <a:pt x="392" y="282"/>
                  </a:cubicBezTo>
                  <a:cubicBezTo>
                    <a:pt x="390" y="276"/>
                    <a:pt x="385" y="272"/>
                    <a:pt x="378" y="272"/>
                  </a:cubicBezTo>
                  <a:cubicBezTo>
                    <a:pt x="377" y="272"/>
                    <a:pt x="375" y="272"/>
                    <a:pt x="374" y="272"/>
                  </a:cubicBezTo>
                  <a:cubicBezTo>
                    <a:pt x="345" y="235"/>
                    <a:pt x="345" y="235"/>
                    <a:pt x="345" y="235"/>
                  </a:cubicBezTo>
                  <a:cubicBezTo>
                    <a:pt x="350" y="233"/>
                    <a:pt x="353" y="228"/>
                    <a:pt x="353" y="223"/>
                  </a:cubicBezTo>
                  <a:cubicBezTo>
                    <a:pt x="353" y="215"/>
                    <a:pt x="346" y="208"/>
                    <a:pt x="338" y="208"/>
                  </a:cubicBezTo>
                  <a:cubicBezTo>
                    <a:pt x="331" y="208"/>
                    <a:pt x="324" y="215"/>
                    <a:pt x="324" y="223"/>
                  </a:cubicBezTo>
                  <a:cubicBezTo>
                    <a:pt x="324" y="229"/>
                    <a:pt x="329" y="235"/>
                    <a:pt x="335" y="236"/>
                  </a:cubicBezTo>
                  <a:cubicBezTo>
                    <a:pt x="367" y="278"/>
                    <a:pt x="367" y="278"/>
                    <a:pt x="367" y="278"/>
                  </a:cubicBezTo>
                  <a:cubicBezTo>
                    <a:pt x="366" y="280"/>
                    <a:pt x="365" y="282"/>
                    <a:pt x="365" y="285"/>
                  </a:cubicBezTo>
                  <a:cubicBezTo>
                    <a:pt x="365" y="293"/>
                    <a:pt x="371" y="299"/>
                    <a:pt x="378" y="299"/>
                  </a:cubicBezTo>
                  <a:cubicBezTo>
                    <a:pt x="383" y="299"/>
                    <a:pt x="388" y="296"/>
                    <a:pt x="390" y="292"/>
                  </a:cubicBezTo>
                  <a:cubicBezTo>
                    <a:pt x="526" y="307"/>
                    <a:pt x="526" y="307"/>
                    <a:pt x="526" y="307"/>
                  </a:cubicBezTo>
                  <a:cubicBezTo>
                    <a:pt x="526" y="308"/>
                    <a:pt x="526" y="309"/>
                    <a:pt x="526" y="310"/>
                  </a:cubicBezTo>
                  <a:cubicBezTo>
                    <a:pt x="458" y="344"/>
                    <a:pt x="458" y="344"/>
                    <a:pt x="458" y="344"/>
                  </a:cubicBezTo>
                  <a:cubicBezTo>
                    <a:pt x="456" y="340"/>
                    <a:pt x="452" y="337"/>
                    <a:pt x="447" y="337"/>
                  </a:cubicBezTo>
                  <a:cubicBezTo>
                    <a:pt x="440" y="337"/>
                    <a:pt x="435" y="342"/>
                    <a:pt x="435" y="349"/>
                  </a:cubicBezTo>
                  <a:cubicBezTo>
                    <a:pt x="435" y="355"/>
                    <a:pt x="440" y="361"/>
                    <a:pt x="447" y="361"/>
                  </a:cubicBezTo>
                  <a:cubicBezTo>
                    <a:pt x="453" y="361"/>
                    <a:pt x="459" y="355"/>
                    <a:pt x="459" y="349"/>
                  </a:cubicBezTo>
                  <a:cubicBezTo>
                    <a:pt x="459" y="349"/>
                    <a:pt x="459" y="349"/>
                    <a:pt x="459" y="348"/>
                  </a:cubicBezTo>
                  <a:cubicBezTo>
                    <a:pt x="527" y="314"/>
                    <a:pt x="527" y="314"/>
                    <a:pt x="527" y="314"/>
                  </a:cubicBezTo>
                  <a:cubicBezTo>
                    <a:pt x="530" y="324"/>
                    <a:pt x="539" y="331"/>
                    <a:pt x="550" y="331"/>
                  </a:cubicBezTo>
                  <a:cubicBezTo>
                    <a:pt x="556" y="331"/>
                    <a:pt x="561" y="329"/>
                    <a:pt x="566" y="325"/>
                  </a:cubicBezTo>
                  <a:cubicBezTo>
                    <a:pt x="607" y="385"/>
                    <a:pt x="607" y="385"/>
                    <a:pt x="607" y="385"/>
                  </a:cubicBezTo>
                  <a:cubicBezTo>
                    <a:pt x="606" y="386"/>
                    <a:pt x="606" y="387"/>
                    <a:pt x="606" y="388"/>
                  </a:cubicBezTo>
                  <a:cubicBezTo>
                    <a:pt x="606" y="390"/>
                    <a:pt x="607" y="392"/>
                    <a:pt x="609" y="394"/>
                  </a:cubicBezTo>
                  <a:cubicBezTo>
                    <a:pt x="576" y="456"/>
                    <a:pt x="576" y="456"/>
                    <a:pt x="576" y="456"/>
                  </a:cubicBezTo>
                  <a:cubicBezTo>
                    <a:pt x="574" y="455"/>
                    <a:pt x="571" y="454"/>
                    <a:pt x="567" y="454"/>
                  </a:cubicBezTo>
                  <a:cubicBezTo>
                    <a:pt x="564" y="454"/>
                    <a:pt x="561" y="455"/>
                    <a:pt x="558" y="457"/>
                  </a:cubicBezTo>
                  <a:cubicBezTo>
                    <a:pt x="522" y="393"/>
                    <a:pt x="522" y="393"/>
                    <a:pt x="522" y="393"/>
                  </a:cubicBezTo>
                  <a:cubicBezTo>
                    <a:pt x="524" y="391"/>
                    <a:pt x="526" y="388"/>
                    <a:pt x="526" y="385"/>
                  </a:cubicBezTo>
                  <a:cubicBezTo>
                    <a:pt x="526" y="379"/>
                    <a:pt x="521" y="374"/>
                    <a:pt x="515" y="374"/>
                  </a:cubicBezTo>
                  <a:cubicBezTo>
                    <a:pt x="508" y="374"/>
                    <a:pt x="503" y="379"/>
                    <a:pt x="503" y="385"/>
                  </a:cubicBezTo>
                  <a:cubicBezTo>
                    <a:pt x="503" y="391"/>
                    <a:pt x="508" y="396"/>
                    <a:pt x="513" y="396"/>
                  </a:cubicBezTo>
                  <a:cubicBezTo>
                    <a:pt x="528" y="528"/>
                    <a:pt x="528" y="528"/>
                    <a:pt x="528" y="528"/>
                  </a:cubicBezTo>
                  <a:cubicBezTo>
                    <a:pt x="525" y="529"/>
                    <a:pt x="522" y="533"/>
                    <a:pt x="522" y="537"/>
                  </a:cubicBezTo>
                  <a:cubicBezTo>
                    <a:pt x="522" y="542"/>
                    <a:pt x="526" y="546"/>
                    <a:pt x="532" y="546"/>
                  </a:cubicBezTo>
                  <a:cubicBezTo>
                    <a:pt x="537" y="546"/>
                    <a:pt x="541" y="542"/>
                    <a:pt x="541" y="537"/>
                  </a:cubicBezTo>
                  <a:cubicBezTo>
                    <a:pt x="541" y="532"/>
                    <a:pt x="538" y="528"/>
                    <a:pt x="533" y="528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18" y="396"/>
                    <a:pt x="518" y="396"/>
                    <a:pt x="518" y="396"/>
                  </a:cubicBezTo>
                  <a:cubicBezTo>
                    <a:pt x="554" y="459"/>
                    <a:pt x="554" y="459"/>
                    <a:pt x="554" y="459"/>
                  </a:cubicBezTo>
                  <a:cubicBezTo>
                    <a:pt x="552" y="463"/>
                    <a:pt x="550" y="467"/>
                    <a:pt x="550" y="471"/>
                  </a:cubicBezTo>
                  <a:cubicBezTo>
                    <a:pt x="550" y="481"/>
                    <a:pt x="558" y="489"/>
                    <a:pt x="567" y="489"/>
                  </a:cubicBezTo>
                  <a:cubicBezTo>
                    <a:pt x="577" y="489"/>
                    <a:pt x="585" y="481"/>
                    <a:pt x="585" y="471"/>
                  </a:cubicBezTo>
                  <a:cubicBezTo>
                    <a:pt x="585" y="466"/>
                    <a:pt x="583" y="462"/>
                    <a:pt x="580" y="459"/>
                  </a:cubicBezTo>
                  <a:cubicBezTo>
                    <a:pt x="612" y="396"/>
                    <a:pt x="612" y="396"/>
                    <a:pt x="612" y="396"/>
                  </a:cubicBezTo>
                  <a:cubicBezTo>
                    <a:pt x="613" y="396"/>
                    <a:pt x="614" y="396"/>
                    <a:pt x="614" y="396"/>
                  </a:cubicBezTo>
                  <a:cubicBezTo>
                    <a:pt x="619" y="396"/>
                    <a:pt x="622" y="393"/>
                    <a:pt x="622" y="388"/>
                  </a:cubicBezTo>
                  <a:cubicBezTo>
                    <a:pt x="622" y="384"/>
                    <a:pt x="620" y="381"/>
                    <a:pt x="616" y="380"/>
                  </a:cubicBezTo>
                  <a:cubicBezTo>
                    <a:pt x="616" y="279"/>
                    <a:pt x="616" y="279"/>
                    <a:pt x="616" y="279"/>
                  </a:cubicBezTo>
                  <a:cubicBezTo>
                    <a:pt x="617" y="279"/>
                    <a:pt x="618" y="279"/>
                    <a:pt x="618" y="279"/>
                  </a:cubicBezTo>
                  <a:cubicBezTo>
                    <a:pt x="625" y="279"/>
                    <a:pt x="631" y="273"/>
                    <a:pt x="631" y="266"/>
                  </a:cubicBezTo>
                  <a:cubicBezTo>
                    <a:pt x="631" y="260"/>
                    <a:pt x="627" y="255"/>
                    <a:pt x="621" y="254"/>
                  </a:cubicBezTo>
                  <a:close/>
                  <a:moveTo>
                    <a:pt x="103" y="218"/>
                  </a:moveTo>
                  <a:cubicBezTo>
                    <a:pt x="100" y="216"/>
                    <a:pt x="97" y="214"/>
                    <a:pt x="93" y="214"/>
                  </a:cubicBezTo>
                  <a:cubicBezTo>
                    <a:pt x="88" y="214"/>
                    <a:pt x="84" y="216"/>
                    <a:pt x="81" y="220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2" y="185"/>
                    <a:pt x="62" y="183"/>
                    <a:pt x="63" y="181"/>
                  </a:cubicBezTo>
                  <a:cubicBezTo>
                    <a:pt x="159" y="167"/>
                    <a:pt x="159" y="167"/>
                    <a:pt x="159" y="167"/>
                  </a:cubicBezTo>
                  <a:cubicBezTo>
                    <a:pt x="159" y="167"/>
                    <a:pt x="159" y="168"/>
                    <a:pt x="159" y="169"/>
                  </a:cubicBezTo>
                  <a:lnTo>
                    <a:pt x="103" y="218"/>
                  </a:lnTo>
                  <a:close/>
                  <a:moveTo>
                    <a:pt x="239" y="236"/>
                  </a:moveTo>
                  <a:cubicBezTo>
                    <a:pt x="108" y="227"/>
                    <a:pt x="108" y="227"/>
                    <a:pt x="108" y="227"/>
                  </a:cubicBezTo>
                  <a:cubicBezTo>
                    <a:pt x="108" y="225"/>
                    <a:pt x="107" y="223"/>
                    <a:pt x="106" y="221"/>
                  </a:cubicBezTo>
                  <a:cubicBezTo>
                    <a:pt x="160" y="173"/>
                    <a:pt x="160" y="173"/>
                    <a:pt x="160" y="173"/>
                  </a:cubicBezTo>
                  <a:cubicBezTo>
                    <a:pt x="164" y="180"/>
                    <a:pt x="171" y="185"/>
                    <a:pt x="179" y="185"/>
                  </a:cubicBezTo>
                  <a:cubicBezTo>
                    <a:pt x="184" y="185"/>
                    <a:pt x="189" y="184"/>
                    <a:pt x="193" y="181"/>
                  </a:cubicBezTo>
                  <a:cubicBezTo>
                    <a:pt x="243" y="231"/>
                    <a:pt x="243" y="231"/>
                    <a:pt x="243" y="231"/>
                  </a:cubicBezTo>
                  <a:cubicBezTo>
                    <a:pt x="241" y="232"/>
                    <a:pt x="240" y="234"/>
                    <a:pt x="239" y="236"/>
                  </a:cubicBezTo>
                  <a:close/>
                  <a:moveTo>
                    <a:pt x="431" y="165"/>
                  </a:moveTo>
                  <a:cubicBezTo>
                    <a:pt x="429" y="165"/>
                    <a:pt x="427" y="164"/>
                    <a:pt x="425" y="164"/>
                  </a:cubicBezTo>
                  <a:cubicBezTo>
                    <a:pt x="421" y="164"/>
                    <a:pt x="417" y="165"/>
                    <a:pt x="414" y="167"/>
                  </a:cubicBezTo>
                  <a:cubicBezTo>
                    <a:pt x="400" y="144"/>
                    <a:pt x="400" y="144"/>
                    <a:pt x="400" y="144"/>
                  </a:cubicBezTo>
                  <a:cubicBezTo>
                    <a:pt x="402" y="142"/>
                    <a:pt x="403" y="140"/>
                    <a:pt x="403" y="138"/>
                  </a:cubicBezTo>
                  <a:cubicBezTo>
                    <a:pt x="403" y="133"/>
                    <a:pt x="399" y="129"/>
                    <a:pt x="394" y="129"/>
                  </a:cubicBezTo>
                  <a:cubicBezTo>
                    <a:pt x="389" y="129"/>
                    <a:pt x="385" y="133"/>
                    <a:pt x="385" y="138"/>
                  </a:cubicBezTo>
                  <a:cubicBezTo>
                    <a:pt x="385" y="142"/>
                    <a:pt x="389" y="146"/>
                    <a:pt x="394" y="146"/>
                  </a:cubicBezTo>
                  <a:cubicBezTo>
                    <a:pt x="395" y="146"/>
                    <a:pt x="396" y="146"/>
                    <a:pt x="397" y="146"/>
                  </a:cubicBezTo>
                  <a:cubicBezTo>
                    <a:pt x="410" y="169"/>
                    <a:pt x="410" y="169"/>
                    <a:pt x="410" y="169"/>
                  </a:cubicBezTo>
                  <a:cubicBezTo>
                    <a:pt x="407" y="171"/>
                    <a:pt x="405" y="174"/>
                    <a:pt x="403" y="177"/>
                  </a:cubicBezTo>
                  <a:cubicBezTo>
                    <a:pt x="333" y="155"/>
                    <a:pt x="333" y="155"/>
                    <a:pt x="333" y="155"/>
                  </a:cubicBezTo>
                  <a:cubicBezTo>
                    <a:pt x="333" y="155"/>
                    <a:pt x="333" y="154"/>
                    <a:pt x="333" y="154"/>
                  </a:cubicBezTo>
                  <a:cubicBezTo>
                    <a:pt x="333" y="144"/>
                    <a:pt x="325" y="136"/>
                    <a:pt x="316" y="136"/>
                  </a:cubicBezTo>
                  <a:cubicBezTo>
                    <a:pt x="306" y="136"/>
                    <a:pt x="298" y="144"/>
                    <a:pt x="298" y="154"/>
                  </a:cubicBezTo>
                  <a:cubicBezTo>
                    <a:pt x="298" y="160"/>
                    <a:pt x="301" y="166"/>
                    <a:pt x="307" y="169"/>
                  </a:cubicBezTo>
                  <a:cubicBezTo>
                    <a:pt x="261" y="234"/>
                    <a:pt x="261" y="234"/>
                    <a:pt x="261" y="234"/>
                  </a:cubicBezTo>
                  <a:cubicBezTo>
                    <a:pt x="258" y="231"/>
                    <a:pt x="255" y="229"/>
                    <a:pt x="250" y="229"/>
                  </a:cubicBezTo>
                  <a:cubicBezTo>
                    <a:pt x="249" y="229"/>
                    <a:pt x="248" y="229"/>
                    <a:pt x="248" y="229"/>
                  </a:cubicBezTo>
                  <a:cubicBezTo>
                    <a:pt x="196" y="178"/>
                    <a:pt x="196" y="178"/>
                    <a:pt x="196" y="178"/>
                  </a:cubicBezTo>
                  <a:cubicBezTo>
                    <a:pt x="199" y="174"/>
                    <a:pt x="200" y="169"/>
                    <a:pt x="200" y="164"/>
                  </a:cubicBezTo>
                  <a:cubicBezTo>
                    <a:pt x="200" y="161"/>
                    <a:pt x="200" y="159"/>
                    <a:pt x="199" y="15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7" y="100"/>
                    <a:pt x="351" y="102"/>
                    <a:pt x="355" y="102"/>
                  </a:cubicBezTo>
                  <a:cubicBezTo>
                    <a:pt x="362" y="102"/>
                    <a:pt x="368" y="97"/>
                    <a:pt x="368" y="90"/>
                  </a:cubicBezTo>
                  <a:cubicBezTo>
                    <a:pt x="368" y="83"/>
                    <a:pt x="362" y="78"/>
                    <a:pt x="355" y="78"/>
                  </a:cubicBezTo>
                  <a:cubicBezTo>
                    <a:pt x="355" y="78"/>
                    <a:pt x="355" y="78"/>
                    <a:pt x="354" y="78"/>
                  </a:cubicBezTo>
                  <a:cubicBezTo>
                    <a:pt x="342" y="36"/>
                    <a:pt x="342" y="36"/>
                    <a:pt x="342" y="36"/>
                  </a:cubicBezTo>
                  <a:cubicBezTo>
                    <a:pt x="348" y="36"/>
                    <a:pt x="353" y="33"/>
                    <a:pt x="356" y="29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8"/>
                    <a:pt x="424" y="59"/>
                    <a:pt x="424" y="60"/>
                  </a:cubicBezTo>
                  <a:cubicBezTo>
                    <a:pt x="424" y="66"/>
                    <a:pt x="427" y="71"/>
                    <a:pt x="431" y="75"/>
                  </a:cubicBezTo>
                  <a:lnTo>
                    <a:pt x="431" y="165"/>
                  </a:lnTo>
                  <a:close/>
                  <a:moveTo>
                    <a:pt x="450" y="194"/>
                  </a:moveTo>
                  <a:cubicBezTo>
                    <a:pt x="450" y="192"/>
                    <a:pt x="450" y="191"/>
                    <a:pt x="450" y="189"/>
                  </a:cubicBezTo>
                  <a:cubicBezTo>
                    <a:pt x="450" y="187"/>
                    <a:pt x="450" y="185"/>
                    <a:pt x="449" y="182"/>
                  </a:cubicBezTo>
                  <a:cubicBezTo>
                    <a:pt x="512" y="165"/>
                    <a:pt x="512" y="165"/>
                    <a:pt x="512" y="165"/>
                  </a:cubicBezTo>
                  <a:cubicBezTo>
                    <a:pt x="514" y="170"/>
                    <a:pt x="519" y="174"/>
                    <a:pt x="526" y="174"/>
                  </a:cubicBezTo>
                  <a:cubicBezTo>
                    <a:pt x="529" y="174"/>
                    <a:pt x="531" y="173"/>
                    <a:pt x="533" y="172"/>
                  </a:cubicBezTo>
                  <a:cubicBezTo>
                    <a:pt x="608" y="253"/>
                    <a:pt x="608" y="253"/>
                    <a:pt x="608" y="253"/>
                  </a:cubicBezTo>
                  <a:lnTo>
                    <a:pt x="450" y="194"/>
                  </a:lnTo>
                  <a:close/>
                  <a:moveTo>
                    <a:pt x="550" y="283"/>
                  </a:moveTo>
                  <a:cubicBezTo>
                    <a:pt x="538" y="283"/>
                    <a:pt x="528" y="291"/>
                    <a:pt x="526" y="303"/>
                  </a:cubicBezTo>
                  <a:cubicBezTo>
                    <a:pt x="392" y="288"/>
                    <a:pt x="392" y="288"/>
                    <a:pt x="392" y="288"/>
                  </a:cubicBezTo>
                  <a:cubicBezTo>
                    <a:pt x="392" y="287"/>
                    <a:pt x="392" y="287"/>
                    <a:pt x="392" y="287"/>
                  </a:cubicBezTo>
                  <a:cubicBezTo>
                    <a:pt x="605" y="272"/>
                    <a:pt x="605" y="272"/>
                    <a:pt x="605" y="272"/>
                  </a:cubicBezTo>
                  <a:cubicBezTo>
                    <a:pt x="571" y="295"/>
                    <a:pt x="571" y="295"/>
                    <a:pt x="571" y="295"/>
                  </a:cubicBezTo>
                  <a:cubicBezTo>
                    <a:pt x="567" y="288"/>
                    <a:pt x="559" y="283"/>
                    <a:pt x="550" y="283"/>
                  </a:cubicBezTo>
                  <a:close/>
                  <a:moveTo>
                    <a:pt x="612" y="377"/>
                  </a:moveTo>
                  <a:cubicBezTo>
                    <a:pt x="571" y="318"/>
                    <a:pt x="571" y="318"/>
                    <a:pt x="571" y="318"/>
                  </a:cubicBezTo>
                  <a:cubicBezTo>
                    <a:pt x="573" y="315"/>
                    <a:pt x="574" y="311"/>
                    <a:pt x="574" y="307"/>
                  </a:cubicBezTo>
                  <a:cubicBezTo>
                    <a:pt x="574" y="304"/>
                    <a:pt x="574" y="302"/>
                    <a:pt x="573" y="300"/>
                  </a:cubicBezTo>
                  <a:cubicBezTo>
                    <a:pt x="609" y="275"/>
                    <a:pt x="609" y="275"/>
                    <a:pt x="609" y="275"/>
                  </a:cubicBezTo>
                  <a:cubicBezTo>
                    <a:pt x="610" y="276"/>
                    <a:pt x="611" y="276"/>
                    <a:pt x="612" y="277"/>
                  </a:cubicBezTo>
                  <a:lnTo>
                    <a:pt x="612" y="3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8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0C482C8-B6F4-6643-8E7A-EC92ED37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430" y="2148160"/>
            <a:ext cx="4392509" cy="992626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With great speed,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comes great Terms and Conditions!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9F2671CD-F4F5-6945-A056-E027673BC736}"/>
              </a:ext>
            </a:extLst>
          </p:cNvPr>
          <p:cNvSpPr txBox="1">
            <a:spLocks/>
          </p:cNvSpPr>
          <p:nvPr/>
        </p:nvSpPr>
        <p:spPr>
          <a:xfrm>
            <a:off x="462189" y="1536361"/>
            <a:ext cx="3752938" cy="38891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8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Significantly faster than </a:t>
            </a:r>
            <a:r>
              <a:rPr lang="en-US" sz="2000" dirty="0" err="1"/>
              <a:t>ProbFOIL</a:t>
            </a:r>
            <a:r>
              <a:rPr lang="en-US" sz="2000" dirty="0"/>
              <a:t>+,  the state-of-the-art Probabilistic Rule Learner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Scales as good as AMIE+, the state-of-the-art Deterministic Rule Learner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9A31F3AE-D470-674E-9502-C8F25227DB33}"/>
              </a:ext>
            </a:extLst>
          </p:cNvPr>
          <p:cNvSpPr>
            <a:spLocks/>
          </p:cNvSpPr>
          <p:nvPr/>
        </p:nvSpPr>
        <p:spPr bwMode="auto">
          <a:xfrm flipH="1">
            <a:off x="7231556" y="1230321"/>
            <a:ext cx="3237284" cy="552157"/>
          </a:xfrm>
          <a:custGeom>
            <a:avLst/>
            <a:gdLst>
              <a:gd name="T0" fmla="*/ 71 w 849"/>
              <a:gd name="T1" fmla="*/ 141 h 141"/>
              <a:gd name="T2" fmla="*/ 0 w 849"/>
              <a:gd name="T3" fmla="*/ 70 h 141"/>
              <a:gd name="T4" fmla="*/ 71 w 849"/>
              <a:gd name="T5" fmla="*/ 0 h 141"/>
              <a:gd name="T6" fmla="*/ 816 w 849"/>
              <a:gd name="T7" fmla="*/ 0 h 141"/>
              <a:gd name="T8" fmla="*/ 849 w 849"/>
              <a:gd name="T9" fmla="*/ 141 h 141"/>
              <a:gd name="T10" fmla="*/ 71 w 849"/>
              <a:gd name="T11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" h="141">
                <a:moveTo>
                  <a:pt x="71" y="141"/>
                </a:moveTo>
                <a:cubicBezTo>
                  <a:pt x="32" y="141"/>
                  <a:pt x="0" y="109"/>
                  <a:pt x="0" y="70"/>
                </a:cubicBezTo>
                <a:cubicBezTo>
                  <a:pt x="0" y="31"/>
                  <a:pt x="32" y="0"/>
                  <a:pt x="71" y="0"/>
                </a:cubicBezTo>
                <a:cubicBezTo>
                  <a:pt x="816" y="0"/>
                  <a:pt x="816" y="0"/>
                  <a:pt x="816" y="0"/>
                </a:cubicBezTo>
                <a:cubicBezTo>
                  <a:pt x="849" y="141"/>
                  <a:pt x="849" y="141"/>
                  <a:pt x="849" y="141"/>
                </a:cubicBezTo>
                <a:lnTo>
                  <a:pt x="71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7963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88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Where’s the catch?</a:t>
            </a:r>
          </a:p>
        </p:txBody>
      </p:sp>
      <p:sp>
        <p:nvSpPr>
          <p:cNvPr id="49" name="Title 5">
            <a:extLst>
              <a:ext uri="{FF2B5EF4-FFF2-40B4-BE49-F238E27FC236}">
                <a16:creationId xmlns:a16="http://schemas.microsoft.com/office/drawing/2014/main" id="{8761A5A3-C467-0742-BC35-0FBEADD5A859}"/>
              </a:ext>
            </a:extLst>
          </p:cNvPr>
          <p:cNvSpPr txBox="1">
            <a:spLocks/>
          </p:cNvSpPr>
          <p:nvPr/>
        </p:nvSpPr>
        <p:spPr>
          <a:xfrm>
            <a:off x="7414430" y="3140785"/>
            <a:ext cx="4392509" cy="13592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218865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Only safe (</a:t>
            </a:r>
            <a:r>
              <a:rPr lang="en-US" sz="2000" dirty="0" err="1">
                <a:solidFill>
                  <a:schemeClr val="accent2"/>
                </a:solidFill>
              </a:rPr>
              <a:t>liftable</a:t>
            </a:r>
            <a:r>
              <a:rPr lang="en-US" sz="2000" dirty="0">
                <a:solidFill>
                  <a:schemeClr val="accent2"/>
                </a:solidFill>
              </a:rPr>
              <a:t>)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No Negation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Only binary predicates</a:t>
            </a:r>
          </a:p>
        </p:txBody>
      </p:sp>
    </p:spTree>
    <p:extLst>
      <p:ext uri="{BB962C8B-B14F-4D97-AF65-F5344CB8AC3E}">
        <p14:creationId xmlns:p14="http://schemas.microsoft.com/office/powerpoint/2010/main" val="36529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95999" y="-2057"/>
            <a:ext cx="6094413" cy="676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510504"/>
            <a:ext cx="5714953" cy="498598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229-0096-49BD-81C1-58B039421B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4963" y="1001936"/>
            <a:ext cx="5714953" cy="317500"/>
          </a:xfrm>
        </p:spPr>
        <p:txBody>
          <a:bodyPr/>
          <a:lstStyle/>
          <a:p>
            <a:r>
              <a:rPr lang="en-US" dirty="0"/>
              <a:t>Paper id: 54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550" y="2285770"/>
            <a:ext cx="5759450" cy="2788844"/>
          </a:xfrm>
          <a:prstGeom prst="rect">
            <a:avLst/>
          </a:prstGeom>
          <a:gradFill>
            <a:gsLst>
              <a:gs pos="16000">
                <a:schemeClr val="accent3"/>
              </a:gs>
              <a:gs pos="100000">
                <a:schemeClr val="accent4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4075" y="2639842"/>
            <a:ext cx="4724400" cy="405683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Takeaway!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872" y="3296929"/>
            <a:ext cx="4403545" cy="775015"/>
          </a:xfrm>
          <a:prstGeom prst="rect">
            <a:avLst/>
          </a:prstGeom>
          <a:noFill/>
        </p:spPr>
        <p:txBody>
          <a:bodyPr wrap="square" lIns="0" tIns="0" rIns="0" bIns="36000" rtlCol="0">
            <a:spAutoFit/>
          </a:bodyPr>
          <a:lstStyle>
            <a:defPPr>
              <a:defRPr lang="de-DE"/>
            </a:defPPr>
            <a:lvl1pPr marL="285750" indent="-285750">
              <a:buClr>
                <a:schemeClr val="accent2"/>
              </a:buClr>
              <a:buFont typeface="Wingdings 3" panose="05040102010807070707" pitchFamily="18" charset="2"/>
              <a:buChar char="}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16000" indent="-216000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Probabilistic rule learning has become scalable and fast now</a:t>
            </a:r>
          </a:p>
        </p:txBody>
      </p:sp>
      <p:sp>
        <p:nvSpPr>
          <p:cNvPr id="17" name="Oval 16"/>
          <p:cNvSpPr/>
          <p:nvPr/>
        </p:nvSpPr>
        <p:spPr>
          <a:xfrm>
            <a:off x="5235417" y="3129497"/>
            <a:ext cx="1101390" cy="110139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5522309" y="3431496"/>
            <a:ext cx="527607" cy="497393"/>
          </a:xfrm>
          <a:custGeom>
            <a:avLst/>
            <a:gdLst>
              <a:gd name="T0" fmla="*/ 95 w 96"/>
              <a:gd name="T1" fmla="*/ 44 h 90"/>
              <a:gd name="T2" fmla="*/ 55 w 96"/>
              <a:gd name="T3" fmla="*/ 3 h 90"/>
              <a:gd name="T4" fmla="*/ 40 w 96"/>
              <a:gd name="T5" fmla="*/ 4 h 90"/>
              <a:gd name="T6" fmla="*/ 40 w 96"/>
              <a:gd name="T7" fmla="*/ 18 h 90"/>
              <a:gd name="T8" fmla="*/ 57 w 96"/>
              <a:gd name="T9" fmla="*/ 35 h 90"/>
              <a:gd name="T10" fmla="*/ 8 w 96"/>
              <a:gd name="T11" fmla="*/ 35 h 90"/>
              <a:gd name="T12" fmla="*/ 0 w 96"/>
              <a:gd name="T13" fmla="*/ 45 h 90"/>
              <a:gd name="T14" fmla="*/ 2 w 96"/>
              <a:gd name="T15" fmla="*/ 52 h 90"/>
              <a:gd name="T16" fmla="*/ 8 w 96"/>
              <a:gd name="T17" fmla="*/ 55 h 90"/>
              <a:gd name="T18" fmla="*/ 57 w 96"/>
              <a:gd name="T19" fmla="*/ 55 h 90"/>
              <a:gd name="T20" fmla="*/ 41 w 96"/>
              <a:gd name="T21" fmla="*/ 72 h 90"/>
              <a:gd name="T22" fmla="*/ 38 w 96"/>
              <a:gd name="T23" fmla="*/ 79 h 90"/>
              <a:gd name="T24" fmla="*/ 41 w 96"/>
              <a:gd name="T25" fmla="*/ 86 h 90"/>
              <a:gd name="T26" fmla="*/ 49 w 96"/>
              <a:gd name="T27" fmla="*/ 90 h 90"/>
              <a:gd name="T28" fmla="*/ 56 w 96"/>
              <a:gd name="T29" fmla="*/ 87 h 90"/>
              <a:gd name="T30" fmla="*/ 95 w 96"/>
              <a:gd name="T31" fmla="*/ 46 h 90"/>
              <a:gd name="T32" fmla="*/ 95 w 9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" h="90">
                <a:moveTo>
                  <a:pt x="95" y="44"/>
                </a:moveTo>
                <a:cubicBezTo>
                  <a:pt x="55" y="3"/>
                  <a:pt x="55" y="3"/>
                  <a:pt x="55" y="3"/>
                </a:cubicBezTo>
                <a:cubicBezTo>
                  <a:pt x="51" y="0"/>
                  <a:pt x="44" y="0"/>
                  <a:pt x="40" y="4"/>
                </a:cubicBezTo>
                <a:cubicBezTo>
                  <a:pt x="36" y="8"/>
                  <a:pt x="36" y="14"/>
                  <a:pt x="40" y="18"/>
                </a:cubicBezTo>
                <a:cubicBezTo>
                  <a:pt x="57" y="35"/>
                  <a:pt x="57" y="35"/>
                  <a:pt x="5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3" y="35"/>
                  <a:pt x="0" y="40"/>
                  <a:pt x="0" y="45"/>
                </a:cubicBezTo>
                <a:cubicBezTo>
                  <a:pt x="0" y="47"/>
                  <a:pt x="1" y="50"/>
                  <a:pt x="2" y="52"/>
                </a:cubicBezTo>
                <a:cubicBezTo>
                  <a:pt x="3" y="54"/>
                  <a:pt x="6" y="55"/>
                  <a:pt x="8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41" y="72"/>
                  <a:pt x="41" y="72"/>
                  <a:pt x="41" y="72"/>
                </a:cubicBezTo>
                <a:cubicBezTo>
                  <a:pt x="39" y="74"/>
                  <a:pt x="38" y="76"/>
                  <a:pt x="38" y="79"/>
                </a:cubicBezTo>
                <a:cubicBezTo>
                  <a:pt x="38" y="81"/>
                  <a:pt x="39" y="84"/>
                  <a:pt x="41" y="86"/>
                </a:cubicBezTo>
                <a:cubicBezTo>
                  <a:pt x="43" y="88"/>
                  <a:pt x="46" y="90"/>
                  <a:pt x="49" y="90"/>
                </a:cubicBezTo>
                <a:cubicBezTo>
                  <a:pt x="51" y="90"/>
                  <a:pt x="54" y="89"/>
                  <a:pt x="56" y="87"/>
                </a:cubicBezTo>
                <a:cubicBezTo>
                  <a:pt x="95" y="46"/>
                  <a:pt x="95" y="46"/>
                  <a:pt x="95" y="46"/>
                </a:cubicBezTo>
                <a:cubicBezTo>
                  <a:pt x="96" y="46"/>
                  <a:pt x="96" y="44"/>
                  <a:pt x="95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0339B-4DB8-3942-B795-896B2DAE4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17" y="-2058"/>
            <a:ext cx="4777549" cy="6763467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A5648497-5163-3F4B-BF9D-7C69882F4482}"/>
              </a:ext>
            </a:extLst>
          </p:cNvPr>
          <p:cNvSpPr txBox="1">
            <a:spLocks/>
          </p:cNvSpPr>
          <p:nvPr/>
        </p:nvSpPr>
        <p:spPr>
          <a:xfrm>
            <a:off x="381045" y="6040948"/>
            <a:ext cx="5714953" cy="590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000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457154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914309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1371463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1828617" indent="0" algn="l" defTabSz="914309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2800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  <a:lvl6pPr marL="2514349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3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7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1" indent="-228577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4"/>
                </a:solidFill>
              </a:rPr>
              <a:t>Codes and full paper available at:</a:t>
            </a:r>
          </a:p>
          <a:p>
            <a:r>
              <a:rPr lang="en-US" sz="1800" dirty="0">
                <a:solidFill>
                  <a:schemeClr val="accent4"/>
                </a:solidFill>
              </a:rPr>
              <a:t>https://</a:t>
            </a:r>
            <a:r>
              <a:rPr lang="en-US" sz="1800" dirty="0" err="1">
                <a:solidFill>
                  <a:schemeClr val="accent4"/>
                </a:solidFill>
              </a:rPr>
              <a:t>github.com</a:t>
            </a:r>
            <a:r>
              <a:rPr lang="en-US" sz="1800" dirty="0">
                <a:solidFill>
                  <a:schemeClr val="accent4"/>
                </a:solidFill>
              </a:rPr>
              <a:t>/</a:t>
            </a:r>
            <a:r>
              <a:rPr lang="en-US" sz="1800" dirty="0" err="1">
                <a:solidFill>
                  <a:schemeClr val="accent4"/>
                </a:solidFill>
              </a:rPr>
              <a:t>arcchitjain</a:t>
            </a:r>
            <a:r>
              <a:rPr lang="en-US" sz="1800" dirty="0">
                <a:solidFill>
                  <a:schemeClr val="accent4"/>
                </a:solidFill>
              </a:rPr>
              <a:t>/</a:t>
            </a:r>
            <a:r>
              <a:rPr lang="en-US" sz="1800" dirty="0" err="1">
                <a:solidFill>
                  <a:schemeClr val="accent4"/>
                </a:solidFill>
              </a:rPr>
              <a:t>SafeLearner</a:t>
            </a:r>
            <a:r>
              <a:rPr lang="en-US" sz="1800" dirty="0">
                <a:solidFill>
                  <a:schemeClr val="accent4"/>
                </a:solidFill>
              </a:rPr>
              <a:t>/tree/AKBC19</a:t>
            </a:r>
          </a:p>
        </p:txBody>
      </p:sp>
    </p:spTree>
    <p:extLst>
      <p:ext uri="{BB962C8B-B14F-4D97-AF65-F5344CB8AC3E}">
        <p14:creationId xmlns:p14="http://schemas.microsoft.com/office/powerpoint/2010/main" val="22962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244C"/>
      </a:accent1>
      <a:accent2>
        <a:srgbClr val="B0E900"/>
      </a:accent2>
      <a:accent3>
        <a:srgbClr val="09244C"/>
      </a:accent3>
      <a:accent4>
        <a:srgbClr val="009CDA"/>
      </a:accent4>
      <a:accent5>
        <a:srgbClr val="AED8EF"/>
      </a:accent5>
      <a:accent6>
        <a:srgbClr val="D0CECE"/>
      </a:accent6>
      <a:hlink>
        <a:srgbClr val="3F3F3F"/>
      </a:hlink>
      <a:folHlink>
        <a:srgbClr val="D6DCE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9">
      <a:dk1>
        <a:sysClr val="windowText" lastClr="000000"/>
      </a:dk1>
      <a:lt1>
        <a:sysClr val="window" lastClr="FFFFFF"/>
      </a:lt1>
      <a:dk2>
        <a:srgbClr val="1F497D"/>
      </a:dk2>
      <a:lt2>
        <a:srgbClr val="3F6EC2"/>
      </a:lt2>
      <a:accent1>
        <a:srgbClr val="6DC6CD"/>
      </a:accent1>
      <a:accent2>
        <a:srgbClr val="52BF8A"/>
      </a:accent2>
      <a:accent3>
        <a:srgbClr val="638CA5"/>
      </a:accent3>
      <a:accent4>
        <a:srgbClr val="E9BB27"/>
      </a:accent4>
      <a:accent5>
        <a:srgbClr val="F46800"/>
      </a:accent5>
      <a:accent6>
        <a:srgbClr val="E45F56"/>
      </a:accent6>
      <a:hlink>
        <a:srgbClr val="0000FF"/>
      </a:hlink>
      <a:folHlink>
        <a:srgbClr val="800080"/>
      </a:folHlink>
    </a:clrScheme>
    <a:fontScheme name="Custom 2">
      <a:majorFont>
        <a:latin typeface="Calibri Light"/>
        <a:ea typeface="Helvetica Light"/>
        <a:cs typeface="Helvetica Light"/>
      </a:majorFont>
      <a:minorFont>
        <a:latin typeface="Calibri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EBEMAN">
      <a:dk1>
        <a:srgbClr val="09244C"/>
      </a:dk1>
      <a:lt1>
        <a:srgbClr val="FFFFFF"/>
      </a:lt1>
      <a:dk2>
        <a:srgbClr val="09244C"/>
      </a:dk2>
      <a:lt2>
        <a:srgbClr val="B3E900"/>
      </a:lt2>
      <a:accent1>
        <a:srgbClr val="009CDA"/>
      </a:accent1>
      <a:accent2>
        <a:srgbClr val="AED8EF"/>
      </a:accent2>
      <a:accent3>
        <a:srgbClr val="D9ECF8"/>
      </a:accent3>
      <a:accent4>
        <a:srgbClr val="C6C8CA"/>
      </a:accent4>
      <a:accent5>
        <a:srgbClr val="77787B"/>
      </a:accent5>
      <a:accent6>
        <a:srgbClr val="B3E900"/>
      </a:accent6>
      <a:hlink>
        <a:srgbClr val="B3E900"/>
      </a:hlink>
      <a:folHlink>
        <a:srgbClr val="77787B"/>
      </a:folHlink>
    </a:clrScheme>
    <a:fontScheme name="Segoe UI Semibold &amp; Regular">
      <a:majorFont>
        <a:latin typeface="Segoe UI Semibold"/>
        <a:ea typeface=""/>
        <a:cs typeface="Segoe UI Black"/>
      </a:majorFont>
      <a:minorFont>
        <a:latin typeface="Segoe UI"/>
        <a:ea typeface=""/>
        <a:cs typeface="Segoe U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223</Words>
  <Application>Microsoft Macintosh PowerPoint</Application>
  <PresentationFormat>Custom</PresentationFormat>
  <Paragraphs>63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Helvetica Light</vt:lpstr>
      <vt:lpstr>Symbol</vt:lpstr>
      <vt:lpstr>Wingdings</vt:lpstr>
      <vt:lpstr>Wingdings 3</vt:lpstr>
      <vt:lpstr>Office Theme</vt:lpstr>
      <vt:lpstr>1_Office Theme</vt:lpstr>
      <vt:lpstr>think-cell Slide</vt:lpstr>
      <vt:lpstr>PowerPoint Presentation</vt:lpstr>
      <vt:lpstr>What is SafeLearner?</vt:lpstr>
      <vt:lpstr>What makes SafeLearner different?</vt:lpstr>
      <vt:lpstr>With great speed,  comes great Terms and Conditions!</vt:lpstr>
      <vt:lpstr>Questions?</vt:lpstr>
    </vt:vector>
  </TitlesOfParts>
  <Manager>You Exec (https://youexec.com/plus)</Manager>
  <Company>You Exec (https://youexec.com/plus)</Company>
  <LinksUpToDate>false</LinksUpToDate>
  <SharedDoc>false</SharedDoc>
  <HyperlinkBase>https://youexec.com/plus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(https://youexec.com/plus)</dc:title>
  <dc:subject>You Exec (https://youexec.com/plus)</dc:subject>
  <dc:creator>You Exec (https://youexec.com/plus)</dc:creator>
  <cp:keywords>You Exec (https://youexec.com/plus)</cp:keywords>
  <dc:description>You Exec (https://youexec.com/plus)</dc:description>
  <cp:lastModifiedBy>Microsoft Office User</cp:lastModifiedBy>
  <cp:revision>256</cp:revision>
  <dcterms:created xsi:type="dcterms:W3CDTF">2016-03-15T10:14:04Z</dcterms:created>
  <dcterms:modified xsi:type="dcterms:W3CDTF">2019-05-15T13:47:55Z</dcterms:modified>
  <cp:category>You Exec (https://youexec.com/plus)</cp:category>
</cp:coreProperties>
</file>