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e0a9c6fb2_1_1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e0a9c6fb2_1_1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Lorena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e0a9c6fb2_1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e0a9c6fb2_1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Lorena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e0a9c6fb2_1_1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e0a9c6fb2_1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Lorena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e0a9c6fb2_1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e0a9c6fb2_1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e0a9c6fb2_1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e0a9c6fb2_1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e0a9c6fb2_1_1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e0a9c6fb2_1_1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c08e2cc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c08e2cc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the metro areas above are facing fast rates of infection. For example,  Tuscaloosa,Alaska went from 474 infections to 1672 infected in only one week. This shows the rate of predicted infections per 100k at 491. This leads us to a 253 Percent increase.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Seneca South Carolina is facing alarming increases infection rate. From a week ago, they were facing only 64 infected to 334 infections. Although the numbers sound low comparable to others, the rate of infections increased by 422 percent in only a week.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c08e2cee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c08e2cee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line graph is a comparison between last weeks infection count rate to this </a:t>
            </a:r>
            <a:r>
              <a:rPr lang="en"/>
              <a:t>week's</a:t>
            </a:r>
            <a:r>
              <a:rPr lang="en"/>
              <a:t> infection cout. The orange represents the infection count now comparable today. As you can see, there is a sharp increase in Tuscaloosa Alaska.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c08e2cc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c08e2cc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visual representation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e0a9c6fb2_1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e0a9c6fb2_1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e0a9c6fb2_1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e0a9c6fb2_1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e0a9c6fb2_1_1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e0a9c6fb2_1_1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e0a9c6fb2_1_1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e0a9c6fb2_1_1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Flash Different articles questioning if mortality rates are higher in 2020 due to COVID-19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e0a9c6fb2_1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e0a9c6fb2_1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0a9c6fb2_1_1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0a9c6fb2_1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Flash Different articles questioning if mortality rates are higher in 2020 due to COVID-19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e0a9c6fb2_1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e0a9c6fb2_1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Gunjuan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e0a9c6fb2_1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e0a9c6fb2_1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Gunjan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e0a9c6fb2_1_1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e0a9c6fb2_1_1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Gunjan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e0a9c6fb2_1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e0a9c6fb2_1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Gunjan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a:t>
            </a:r>
            <a:endParaRPr/>
          </a:p>
          <a:p>
            <a:pPr indent="0" lvl="0" marL="0" rtl="0" algn="l">
              <a:spcBef>
                <a:spcPts val="0"/>
              </a:spcBef>
              <a:spcAft>
                <a:spcPts val="0"/>
              </a:spcAft>
              <a:buNone/>
            </a:pPr>
            <a:r>
              <a:rPr lang="en"/>
              <a:t>Presentations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McBride, Bretton Maybee, Gunjan Batth, Cindy Ngo, Lorena Arse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2020 Death Rates Data</a:t>
            </a:r>
            <a:endParaRPr/>
          </a:p>
        </p:txBody>
      </p:sp>
      <p:sp>
        <p:nvSpPr>
          <p:cNvPr id="151" name="Google Shape;151;p22"/>
          <p:cNvSpPr txBox="1"/>
          <p:nvPr>
            <p:ph idx="1" type="body"/>
          </p:nvPr>
        </p:nvSpPr>
        <p:spPr>
          <a:xfrm>
            <a:off x="729450" y="2078875"/>
            <a:ext cx="27402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b="1" lang="en" sz="1200">
                <a:solidFill>
                  <a:srgbClr val="000000"/>
                </a:solidFill>
                <a:latin typeface="Roboto"/>
                <a:ea typeface="Roboto"/>
                <a:cs typeface="Roboto"/>
                <a:sym typeface="Roboto"/>
              </a:rPr>
              <a:t>Source: </a:t>
            </a:r>
            <a:r>
              <a:rPr lang="en" sz="1200">
                <a:solidFill>
                  <a:srgbClr val="000000"/>
                </a:solidFill>
                <a:latin typeface="Roboto"/>
                <a:ea typeface="Roboto"/>
                <a:cs typeface="Roboto"/>
                <a:sym typeface="Roboto"/>
              </a:rPr>
              <a:t>CDC COVID deaths in the US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Had to Group By States then add total.</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Merge total deaths with total population to get death rate</a:t>
            </a:r>
            <a:endParaRPr sz="1200">
              <a:solidFill>
                <a:srgbClr val="000000"/>
              </a:solidFill>
              <a:latin typeface="Roboto"/>
              <a:ea typeface="Roboto"/>
              <a:cs typeface="Roboto"/>
              <a:sym typeface="Roboto"/>
            </a:endParaRPr>
          </a:p>
          <a:p>
            <a:pPr indent="0" lvl="0" marL="457200" rtl="0" algn="l">
              <a:spcBef>
                <a:spcPts val="0"/>
              </a:spcBef>
              <a:spcAft>
                <a:spcPts val="0"/>
              </a:spcAft>
              <a:buNone/>
            </a:pPr>
            <a:r>
              <a:t/>
            </a:r>
            <a:endParaRPr sz="1200">
              <a:solidFill>
                <a:srgbClr val="000000"/>
              </a:solidFill>
              <a:latin typeface="Roboto"/>
              <a:ea typeface="Roboto"/>
              <a:cs typeface="Roboto"/>
              <a:sym typeface="Roboto"/>
            </a:endParaRPr>
          </a:p>
        </p:txBody>
      </p:sp>
      <p:pic>
        <p:nvPicPr>
          <p:cNvPr id="152" name="Google Shape;152;p22"/>
          <p:cNvPicPr preferRelativeResize="0"/>
          <p:nvPr/>
        </p:nvPicPr>
        <p:blipFill>
          <a:blip r:embed="rId3">
            <a:alphaModFix/>
          </a:blip>
          <a:stretch>
            <a:fillRect/>
          </a:stretch>
        </p:blipFill>
        <p:spPr>
          <a:xfrm>
            <a:off x="3635875" y="1853850"/>
            <a:ext cx="5369553" cy="2902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 Death Rate per State</a:t>
            </a:r>
            <a:endParaRPr/>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3"/>
          <p:cNvPicPr preferRelativeResize="0"/>
          <p:nvPr/>
        </p:nvPicPr>
        <p:blipFill>
          <a:blip r:embed="rId3">
            <a:alphaModFix/>
          </a:blip>
          <a:stretch>
            <a:fillRect/>
          </a:stretch>
        </p:blipFill>
        <p:spPr>
          <a:xfrm>
            <a:off x="0" y="2050000"/>
            <a:ext cx="9143999" cy="309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Rate by Age</a:t>
            </a:r>
            <a:endParaRPr/>
          </a:p>
        </p:txBody>
      </p:sp>
      <p:sp>
        <p:nvSpPr>
          <p:cNvPr id="165" name="Google Shape;16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4"/>
          <p:cNvPicPr preferRelativeResize="0"/>
          <p:nvPr/>
        </p:nvPicPr>
        <p:blipFill>
          <a:blip r:embed="rId3">
            <a:alphaModFix/>
          </a:blip>
          <a:stretch>
            <a:fillRect/>
          </a:stretch>
        </p:blipFill>
        <p:spPr>
          <a:xfrm>
            <a:off x="1800" y="2078870"/>
            <a:ext cx="9144001" cy="31104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Excess COVID Deaths </a:t>
            </a:r>
            <a:endParaRPr/>
          </a:p>
        </p:txBody>
      </p:sp>
      <p:sp>
        <p:nvSpPr>
          <p:cNvPr id="172" name="Google Shape;172;p25"/>
          <p:cNvSpPr txBox="1"/>
          <p:nvPr>
            <p:ph idx="1" type="body"/>
          </p:nvPr>
        </p:nvSpPr>
        <p:spPr>
          <a:xfrm>
            <a:off x="369950" y="2161825"/>
            <a:ext cx="3842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Compared expected deaths vs actual deaths from COVID</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Did an analysis on which state was affected the most</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t/>
            </a:r>
            <a:endParaRPr sz="1200">
              <a:solidFill>
                <a:srgbClr val="000000"/>
              </a:solidFill>
              <a:latin typeface="Roboto"/>
              <a:ea typeface="Roboto"/>
              <a:cs typeface="Roboto"/>
              <a:sym typeface="Roboto"/>
            </a:endParaRPr>
          </a:p>
        </p:txBody>
      </p:sp>
      <p:pic>
        <p:nvPicPr>
          <p:cNvPr id="173" name="Google Shape;173;p25"/>
          <p:cNvPicPr preferRelativeResize="0"/>
          <p:nvPr/>
        </p:nvPicPr>
        <p:blipFill>
          <a:blip r:embed="rId3">
            <a:alphaModFix/>
          </a:blip>
          <a:stretch>
            <a:fillRect/>
          </a:stretch>
        </p:blipFill>
        <p:spPr>
          <a:xfrm>
            <a:off x="4452175" y="2376775"/>
            <a:ext cx="4442648" cy="2519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599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Excess Deaths by States</a:t>
            </a:r>
            <a:endParaRPr/>
          </a:p>
        </p:txBody>
      </p:sp>
      <p:pic>
        <p:nvPicPr>
          <p:cNvPr id="179" name="Google Shape;179;p26"/>
          <p:cNvPicPr preferRelativeResize="0"/>
          <p:nvPr/>
        </p:nvPicPr>
        <p:blipFill>
          <a:blip r:embed="rId3">
            <a:alphaModFix/>
          </a:blip>
          <a:stretch>
            <a:fillRect/>
          </a:stretch>
        </p:blipFill>
        <p:spPr>
          <a:xfrm>
            <a:off x="525400" y="1355000"/>
            <a:ext cx="7970899" cy="378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650" y="585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Urban Population vs </a:t>
            </a:r>
            <a:r>
              <a:rPr lang="en"/>
              <a:t>Excess</a:t>
            </a:r>
            <a:r>
              <a:rPr lang="en"/>
              <a:t> Deaths</a:t>
            </a:r>
            <a:endParaRPr/>
          </a:p>
        </p:txBody>
      </p:sp>
      <p:pic>
        <p:nvPicPr>
          <p:cNvPr id="185" name="Google Shape;185;p27"/>
          <p:cNvPicPr preferRelativeResize="0"/>
          <p:nvPr/>
        </p:nvPicPr>
        <p:blipFill>
          <a:blip r:embed="rId3">
            <a:alphaModFix/>
          </a:blip>
          <a:stretch>
            <a:fillRect/>
          </a:stretch>
        </p:blipFill>
        <p:spPr>
          <a:xfrm>
            <a:off x="884900" y="1333500"/>
            <a:ext cx="6705901" cy="38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3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News Ahead …? </a:t>
            </a:r>
            <a:endParaRPr/>
          </a:p>
        </p:txBody>
      </p:sp>
      <p:sp>
        <p:nvSpPr>
          <p:cNvPr id="191" name="Google Shape;191;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8"/>
          <p:cNvPicPr preferRelativeResize="0"/>
          <p:nvPr/>
        </p:nvPicPr>
        <p:blipFill>
          <a:blip r:embed="rId3">
            <a:alphaModFix/>
          </a:blip>
          <a:stretch>
            <a:fillRect/>
          </a:stretch>
        </p:blipFill>
        <p:spPr>
          <a:xfrm>
            <a:off x="694375" y="565775"/>
            <a:ext cx="7766676" cy="4449151"/>
          </a:xfrm>
          <a:prstGeom prst="rect">
            <a:avLst/>
          </a:prstGeom>
          <a:noFill/>
          <a:ln>
            <a:noFill/>
          </a:ln>
        </p:spPr>
      </p:pic>
      <p:sp>
        <p:nvSpPr>
          <p:cNvPr id="193" name="Google Shape;193;p28"/>
          <p:cNvSpPr txBox="1"/>
          <p:nvPr/>
        </p:nvSpPr>
        <p:spPr>
          <a:xfrm>
            <a:off x="822950" y="60000"/>
            <a:ext cx="7372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New Hot Spots…. Bad News Ahead …?</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19425"/>
            <a:ext cx="7688700" cy="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Metro Area: Infection Count Last Week  Vs.  Now</a:t>
            </a:r>
            <a:r>
              <a:rPr lang="en"/>
              <a:t> </a:t>
            </a:r>
            <a:endParaRPr/>
          </a:p>
        </p:txBody>
      </p:sp>
      <p:sp>
        <p:nvSpPr>
          <p:cNvPr id="199" name="Google Shape;19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29"/>
          <p:cNvPicPr preferRelativeResize="0"/>
          <p:nvPr/>
        </p:nvPicPr>
        <p:blipFill>
          <a:blip r:embed="rId3">
            <a:alphaModFix/>
          </a:blip>
          <a:stretch>
            <a:fillRect/>
          </a:stretch>
        </p:blipFill>
        <p:spPr>
          <a:xfrm>
            <a:off x="661075" y="952125"/>
            <a:ext cx="7821850" cy="394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575900" y="98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Change per Per Metro Area</a:t>
            </a:r>
            <a:endParaRPr/>
          </a:p>
        </p:txBody>
      </p:sp>
      <p:sp>
        <p:nvSpPr>
          <p:cNvPr id="206" name="Google Shape;206;p30"/>
          <p:cNvSpPr txBox="1"/>
          <p:nvPr>
            <p:ph idx="1" type="body"/>
          </p:nvPr>
        </p:nvSpPr>
        <p:spPr>
          <a:xfrm>
            <a:off x="644150" y="13794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0"/>
          <p:cNvPicPr preferRelativeResize="0"/>
          <p:nvPr/>
        </p:nvPicPr>
        <p:blipFill>
          <a:blip r:embed="rId3">
            <a:alphaModFix/>
          </a:blip>
          <a:stretch>
            <a:fillRect/>
          </a:stretch>
        </p:blipFill>
        <p:spPr>
          <a:xfrm>
            <a:off x="238825" y="707975"/>
            <a:ext cx="8794275" cy="443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Research </a:t>
            </a:r>
            <a:r>
              <a:rPr lang="en" sz="1800"/>
              <a:t>Question</a:t>
            </a:r>
            <a:endParaRPr sz="1800"/>
          </a:p>
          <a:p>
            <a:pPr indent="-342900" lvl="0" marL="457200" rtl="0" algn="l">
              <a:spcBef>
                <a:spcPts val="0"/>
              </a:spcBef>
              <a:spcAft>
                <a:spcPts val="0"/>
              </a:spcAft>
              <a:buSzPts val="1800"/>
              <a:buChar char="●"/>
            </a:pPr>
            <a:r>
              <a:rPr lang="en" sz="1800"/>
              <a:t>Methodology &amp; Data Sources </a:t>
            </a:r>
            <a:endParaRPr sz="1800"/>
          </a:p>
          <a:p>
            <a:pPr indent="-342900" lvl="0" marL="457200" rtl="0" algn="l">
              <a:spcBef>
                <a:spcPts val="0"/>
              </a:spcBef>
              <a:spcAft>
                <a:spcPts val="0"/>
              </a:spcAft>
              <a:buSzPts val="1800"/>
              <a:buChar char="●"/>
            </a:pPr>
            <a:r>
              <a:rPr lang="en" sz="1800"/>
              <a:t>Findings &amp; Analysis</a:t>
            </a:r>
            <a:endParaRPr sz="1800"/>
          </a:p>
          <a:p>
            <a:pPr indent="-342900" lvl="0" marL="457200" rtl="0" algn="l">
              <a:spcBef>
                <a:spcPts val="0"/>
              </a:spcBef>
              <a:spcAft>
                <a:spcPts val="0"/>
              </a:spcAft>
              <a:buSzPts val="1800"/>
              <a:buChar char="●"/>
            </a:pPr>
            <a:r>
              <a:rPr lang="en" sz="1800"/>
              <a:t>Conclusions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body"/>
          </p:nvPr>
        </p:nvSpPr>
        <p:spPr>
          <a:xfrm>
            <a:off x="727650" y="2127025"/>
            <a:ext cx="7688700" cy="21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Death Rates are </a:t>
            </a:r>
            <a:r>
              <a:rPr lang="en" sz="1800"/>
              <a:t>higher with men</a:t>
            </a:r>
            <a:endParaRPr sz="1800"/>
          </a:p>
          <a:p>
            <a:pPr indent="-342900" lvl="0" marL="457200" rtl="0" algn="l">
              <a:spcBef>
                <a:spcPts val="0"/>
              </a:spcBef>
              <a:spcAft>
                <a:spcPts val="0"/>
              </a:spcAft>
              <a:buSzPts val="1800"/>
              <a:buChar char="●"/>
            </a:pPr>
            <a:r>
              <a:rPr lang="en" sz="1800"/>
              <a:t>COVID Death Rates &amp; Historical death rates are similar among age groups &amp; states</a:t>
            </a:r>
            <a:endParaRPr sz="1800"/>
          </a:p>
          <a:p>
            <a:pPr indent="-342900" lvl="0" marL="457200" rtl="0" algn="l">
              <a:spcBef>
                <a:spcPts val="0"/>
              </a:spcBef>
              <a:spcAft>
                <a:spcPts val="0"/>
              </a:spcAft>
              <a:buSzPts val="1800"/>
              <a:buChar char="●"/>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99" name="Google Shape;99;p15"/>
          <p:cNvSpPr txBox="1"/>
          <p:nvPr>
            <p:ph idx="1" type="subTitle"/>
          </p:nvPr>
        </p:nvSpPr>
        <p:spPr>
          <a:xfrm>
            <a:off x="729625" y="3172900"/>
            <a:ext cx="76881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Paradox: </a:t>
            </a:r>
            <a:r>
              <a:rPr lang="en"/>
              <a:t>Has COVID-19 had a significant impact on Mortality Rates compared to years prior? How has COVID-19 affected different areas in the United States?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2098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r>
              <a:rPr lang="en"/>
              <a:t> &amp; Sources</a:t>
            </a:r>
            <a:endParaRPr/>
          </a:p>
        </p:txBody>
      </p:sp>
      <p:grpSp>
        <p:nvGrpSpPr>
          <p:cNvPr id="105" name="Google Shape;105;p16"/>
          <p:cNvGrpSpPr/>
          <p:nvPr/>
        </p:nvGrpSpPr>
        <p:grpSpPr>
          <a:xfrm>
            <a:off x="5632317" y="1969750"/>
            <a:ext cx="3305700" cy="3483050"/>
            <a:chOff x="5632317" y="1189775"/>
            <a:chExt cx="3305700" cy="3483050"/>
          </a:xfrm>
        </p:grpSpPr>
        <p:sp>
          <p:nvSpPr>
            <p:cNvPr id="106" name="Google Shape;106;p16"/>
            <p:cNvSpPr/>
            <p:nvPr/>
          </p:nvSpPr>
          <p:spPr>
            <a:xfrm>
              <a:off x="5632317" y="1189775"/>
              <a:ext cx="3305700" cy="669000"/>
            </a:xfrm>
            <a:prstGeom prst="chevron">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     COVID-19 affects in different areas</a:t>
              </a:r>
              <a:endParaRPr>
                <a:solidFill>
                  <a:srgbClr val="FFFFFF"/>
                </a:solidFill>
                <a:latin typeface="Roboto"/>
                <a:ea typeface="Roboto"/>
                <a:cs typeface="Roboto"/>
                <a:sym typeface="Roboto"/>
              </a:endParaRPr>
            </a:p>
          </p:txBody>
        </p:sp>
        <p:sp>
          <p:nvSpPr>
            <p:cNvPr id="107" name="Google Shape;107;p16"/>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Sources: </a:t>
              </a:r>
              <a:r>
                <a:rPr lang="en" sz="1200">
                  <a:latin typeface="Roboto"/>
                  <a:ea typeface="Roboto"/>
                  <a:cs typeface="Roboto"/>
                  <a:sym typeface="Roboto"/>
                </a:rPr>
                <a:t>CDC Excess Deaths Associated by COVID.  NY TImes COVID-19 Data</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Which areas in the US were affected heavily.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08" name="Google Shape;108;p16"/>
          <p:cNvGrpSpPr/>
          <p:nvPr/>
        </p:nvGrpSpPr>
        <p:grpSpPr>
          <a:xfrm>
            <a:off x="0" y="1969964"/>
            <a:ext cx="3546900" cy="3482836"/>
            <a:chOff x="0" y="1189989"/>
            <a:chExt cx="3546900" cy="3482836"/>
          </a:xfrm>
        </p:grpSpPr>
        <p:sp>
          <p:nvSpPr>
            <p:cNvPr id="109" name="Google Shape;109;p16"/>
            <p:cNvSpPr/>
            <p:nvPr/>
          </p:nvSpPr>
          <p:spPr>
            <a:xfrm>
              <a:off x="0" y="1189989"/>
              <a:ext cx="3546900" cy="669000"/>
            </a:xfrm>
            <a:prstGeom prst="homePlate">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Pre-COVID Mortality Rates</a:t>
              </a:r>
              <a:endParaRPr>
                <a:solidFill>
                  <a:srgbClr val="FFFFFF"/>
                </a:solidFill>
                <a:latin typeface="Roboto"/>
                <a:ea typeface="Roboto"/>
                <a:cs typeface="Roboto"/>
                <a:sym typeface="Roboto"/>
              </a:endParaRPr>
            </a:p>
          </p:txBody>
        </p:sp>
        <p:sp>
          <p:nvSpPr>
            <p:cNvPr id="110" name="Google Shape;110;p16"/>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Source: </a:t>
              </a:r>
              <a:r>
                <a:rPr lang="en" sz="1200">
                  <a:latin typeface="Roboto"/>
                  <a:ea typeface="Roboto"/>
                  <a:cs typeface="Roboto"/>
                  <a:sym typeface="Roboto"/>
                </a:rPr>
                <a:t>Aggregated Mortality data from 1999-2018 from the CDC Wonder.</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Obtained Overall death rate (Total Deaths/Total Population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Broken up by State, Age &amp; Race</a:t>
              </a:r>
              <a:endParaRPr sz="1200">
                <a:latin typeface="Roboto"/>
                <a:ea typeface="Roboto"/>
                <a:cs typeface="Roboto"/>
                <a:sym typeface="Roboto"/>
              </a:endParaRPr>
            </a:p>
          </p:txBody>
        </p:sp>
      </p:grpSp>
      <p:grpSp>
        <p:nvGrpSpPr>
          <p:cNvPr id="111" name="Google Shape;111;p16"/>
          <p:cNvGrpSpPr/>
          <p:nvPr/>
        </p:nvGrpSpPr>
        <p:grpSpPr>
          <a:xfrm>
            <a:off x="2944204" y="1969750"/>
            <a:ext cx="3305700" cy="3483050"/>
            <a:chOff x="2944204" y="1189775"/>
            <a:chExt cx="3305700" cy="3483050"/>
          </a:xfrm>
        </p:grpSpPr>
        <p:sp>
          <p:nvSpPr>
            <p:cNvPr id="112" name="Google Shape;112;p16"/>
            <p:cNvSpPr/>
            <p:nvPr/>
          </p:nvSpPr>
          <p:spPr>
            <a:xfrm>
              <a:off x="2944204" y="1189775"/>
              <a:ext cx="3305700" cy="669000"/>
            </a:xfrm>
            <a:prstGeom prst="chevron">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        2020 Mortality Rates</a:t>
              </a:r>
              <a:endParaRPr>
                <a:solidFill>
                  <a:srgbClr val="FFFFFF"/>
                </a:solidFill>
                <a:latin typeface="Roboto"/>
                <a:ea typeface="Roboto"/>
                <a:cs typeface="Roboto"/>
                <a:sym typeface="Roboto"/>
              </a:endParaRPr>
            </a:p>
          </p:txBody>
        </p:sp>
        <p:sp>
          <p:nvSpPr>
            <p:cNvPr id="113" name="Google Shape;113;p16"/>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Source: </a:t>
              </a:r>
              <a:r>
                <a:rPr lang="en" sz="1200">
                  <a:latin typeface="Roboto"/>
                  <a:ea typeface="Roboto"/>
                  <a:cs typeface="Roboto"/>
                  <a:sym typeface="Roboto"/>
                </a:rPr>
                <a:t>CDC COVID Deaths in the US.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Total Death rate  in 2020 (Including Covid deaths)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Broken down by State, Age &amp; Race</a:t>
              </a:r>
              <a:endParaRPr sz="1200">
                <a:latin typeface="Roboto"/>
                <a:ea typeface="Roboto"/>
                <a:cs typeface="Roboto"/>
                <a:sym typeface="Roboto"/>
              </a:endParaRPr>
            </a:p>
          </p:txBody>
        </p:sp>
      </p:grpSp>
      <p:sp>
        <p:nvSpPr>
          <p:cNvPr id="114" name="Google Shape;114;p16"/>
          <p:cNvSpPr txBox="1"/>
          <p:nvPr/>
        </p:nvSpPr>
        <p:spPr>
          <a:xfrm>
            <a:off x="662100" y="1340550"/>
            <a:ext cx="78699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Methodology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&amp; Analysis</a:t>
            </a:r>
            <a:endParaRPr/>
          </a:p>
        </p:txBody>
      </p:sp>
      <p:sp>
        <p:nvSpPr>
          <p:cNvPr id="120" name="Google Shape;120;p17"/>
          <p:cNvSpPr txBox="1"/>
          <p:nvPr>
            <p:ph idx="1" type="subTitle"/>
          </p:nvPr>
        </p:nvSpPr>
        <p:spPr>
          <a:xfrm>
            <a:off x="729625" y="3172900"/>
            <a:ext cx="76881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what it looks like and code demo along with analysis.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Pre-COVID Data</a:t>
            </a:r>
            <a:endParaRPr/>
          </a:p>
        </p:txBody>
      </p:sp>
      <p:sp>
        <p:nvSpPr>
          <p:cNvPr id="126" name="Google Shape;126;p18"/>
          <p:cNvSpPr txBox="1"/>
          <p:nvPr>
            <p:ph idx="1" type="body"/>
          </p:nvPr>
        </p:nvSpPr>
        <p:spPr>
          <a:xfrm>
            <a:off x="729450" y="2078875"/>
            <a:ext cx="27402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b="1" lang="en" sz="1200">
                <a:solidFill>
                  <a:srgbClr val="000000"/>
                </a:solidFill>
                <a:latin typeface="Roboto"/>
                <a:ea typeface="Roboto"/>
                <a:cs typeface="Roboto"/>
                <a:sym typeface="Roboto"/>
              </a:rPr>
              <a:t>Source: </a:t>
            </a:r>
            <a:r>
              <a:rPr lang="en" sz="1200">
                <a:solidFill>
                  <a:srgbClr val="000000"/>
                </a:solidFill>
                <a:latin typeface="Roboto"/>
                <a:ea typeface="Roboto"/>
                <a:cs typeface="Roboto"/>
                <a:sym typeface="Roboto"/>
              </a:rPr>
              <a:t>Mortality for</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Obtained Overall death rate (Total Deaths/Total Population)</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Broken up by State, Age &amp; Race</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Had to merge datasets</a:t>
            </a:r>
            <a:endParaRPr sz="1200">
              <a:solidFill>
                <a:srgbClr val="000000"/>
              </a:solidFill>
              <a:latin typeface="Roboto"/>
              <a:ea typeface="Roboto"/>
              <a:cs typeface="Roboto"/>
              <a:sym typeface="Roboto"/>
            </a:endParaRPr>
          </a:p>
        </p:txBody>
      </p:sp>
      <p:pic>
        <p:nvPicPr>
          <p:cNvPr id="127" name="Google Shape;127;p18"/>
          <p:cNvPicPr preferRelativeResize="0"/>
          <p:nvPr/>
        </p:nvPicPr>
        <p:blipFill>
          <a:blip r:embed="rId3">
            <a:alphaModFix/>
          </a:blip>
          <a:stretch>
            <a:fillRect/>
          </a:stretch>
        </p:blipFill>
        <p:spPr>
          <a:xfrm>
            <a:off x="4051225" y="602200"/>
            <a:ext cx="4889251" cy="454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627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Rates Over Last 10 years</a:t>
            </a:r>
            <a:endParaRPr/>
          </a:p>
        </p:txBody>
      </p:sp>
      <p:pic>
        <p:nvPicPr>
          <p:cNvPr id="133" name="Google Shape;133;p19"/>
          <p:cNvPicPr preferRelativeResize="0"/>
          <p:nvPr/>
        </p:nvPicPr>
        <p:blipFill>
          <a:blip r:embed="rId3">
            <a:alphaModFix/>
          </a:blip>
          <a:stretch>
            <a:fillRect/>
          </a:stretch>
        </p:blipFill>
        <p:spPr>
          <a:xfrm>
            <a:off x="553075" y="1354650"/>
            <a:ext cx="7688699" cy="355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7650" y="613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Rates by Sex</a:t>
            </a:r>
            <a:endParaRPr/>
          </a:p>
        </p:txBody>
      </p:sp>
      <p:pic>
        <p:nvPicPr>
          <p:cNvPr id="139" name="Google Shape;139;p20"/>
          <p:cNvPicPr preferRelativeResize="0"/>
          <p:nvPr/>
        </p:nvPicPr>
        <p:blipFill>
          <a:blip r:embed="rId3">
            <a:alphaModFix/>
          </a:blip>
          <a:stretch>
            <a:fillRect/>
          </a:stretch>
        </p:blipFill>
        <p:spPr>
          <a:xfrm>
            <a:off x="1519850" y="1347025"/>
            <a:ext cx="6104300" cy="358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7650" y="627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Rate by State &amp; Years</a:t>
            </a:r>
            <a:endParaRPr/>
          </a:p>
        </p:txBody>
      </p:sp>
      <p:pic>
        <p:nvPicPr>
          <p:cNvPr id="145" name="Google Shape;145;p21"/>
          <p:cNvPicPr preferRelativeResize="0"/>
          <p:nvPr/>
        </p:nvPicPr>
        <p:blipFill>
          <a:blip r:embed="rId3">
            <a:alphaModFix/>
          </a:blip>
          <a:stretch>
            <a:fillRect/>
          </a:stretch>
        </p:blipFill>
        <p:spPr>
          <a:xfrm>
            <a:off x="0" y="1488575"/>
            <a:ext cx="8775224" cy="365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