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6992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2856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28560" y="1825560"/>
            <a:ext cx="788652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28560" y="1825560"/>
            <a:ext cx="788652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845000" y="1825560"/>
            <a:ext cx="5452920" cy="4350960"/>
          </a:xfrm>
          <a:prstGeom prst="rect">
            <a:avLst/>
          </a:prstGeom>
          <a:ln>
            <a:noFill/>
          </a:ln>
        </p:spPr>
      </p:pic>
      <p:pic>
        <p:nvPicPr>
          <p:cNvPr id="38" name="" descr=""/>
          <p:cNvPicPr/>
          <p:nvPr/>
        </p:nvPicPr>
        <p:blipFill>
          <a:blip r:embed="rId3"/>
          <a:stretch/>
        </p:blipFill>
        <p:spPr>
          <a:xfrm>
            <a:off x="18450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28560" y="1825560"/>
            <a:ext cx="788652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2856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6992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62856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62856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6992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2856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6992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6992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2856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6992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28560" y="4098240"/>
            <a:ext cx="788652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28560" y="1825560"/>
            <a:ext cx="788652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28560" y="4098240"/>
            <a:ext cx="788652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2856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6992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6992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62856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628560" y="1825560"/>
            <a:ext cx="788652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28560" y="1825560"/>
            <a:ext cx="788652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845000" y="1825560"/>
            <a:ext cx="5452920" cy="4350960"/>
          </a:xfrm>
          <a:prstGeom prst="rect">
            <a:avLst/>
          </a:prstGeom>
          <a:ln>
            <a:noFill/>
          </a:ln>
        </p:spPr>
      </p:pic>
      <p:pic>
        <p:nvPicPr>
          <p:cNvPr id="77" name="" descr=""/>
          <p:cNvPicPr/>
          <p:nvPr/>
        </p:nvPicPr>
        <p:blipFill>
          <a:blip r:embed="rId3"/>
          <a:stretch/>
        </p:blipFill>
        <p:spPr>
          <a:xfrm>
            <a:off x="18450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2856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6992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a:t>
            </a:r>
            <a:r>
              <a:rPr b="0" lang="en-US" sz="6000" spc="-1" strike="noStrike">
                <a:solidFill>
                  <a:srgbClr val="000000"/>
                </a:solidFill>
                <a:uFill>
                  <a:solidFill>
                    <a:srgbClr val="ffffff"/>
                  </a:solidFill>
                </a:uFill>
                <a:latin typeface="Calibri Light"/>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p>
            <a:pPr>
              <a:lnSpc>
                <a:spcPct val="100000"/>
              </a:lnSpc>
            </a:pPr>
            <a:r>
              <a:rPr b="0" lang="en-GB" sz="1200" spc="-1" strike="noStrike">
                <a:solidFill>
                  <a:srgbClr val="8b8b8b"/>
                </a:solidFill>
                <a:uFill>
                  <a:solidFill>
                    <a:srgbClr val="ffffff"/>
                  </a:solidFill>
                </a:uFill>
                <a:latin typeface="Calibri"/>
              </a:rPr>
              <a:t>25/05/18</a:t>
            </a:r>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p>
            <a:pPr algn="r">
              <a:lnSpc>
                <a:spcPct val="100000"/>
              </a:lnSpc>
            </a:pPr>
            <a:fld id="{D3B52DB2-6A19-46A6-A0EF-5B41A87786EE}"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365040"/>
            <a:ext cx="788652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628560" y="1825560"/>
            <a:ext cx="788652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628560" y="6356520"/>
            <a:ext cx="2057040" cy="364680"/>
          </a:xfrm>
          <a:prstGeom prst="rect">
            <a:avLst/>
          </a:prstGeom>
        </p:spPr>
        <p:txBody>
          <a:bodyPr anchor="ctr"/>
          <a:p>
            <a:pPr>
              <a:lnSpc>
                <a:spcPct val="100000"/>
              </a:lnSpc>
            </a:pPr>
            <a:r>
              <a:rPr b="0" lang="en-GB" sz="1200" spc="-1" strike="noStrike">
                <a:solidFill>
                  <a:srgbClr val="8b8b8b"/>
                </a:solidFill>
                <a:uFill>
                  <a:solidFill>
                    <a:srgbClr val="ffffff"/>
                  </a:solidFill>
                </a:uFill>
                <a:latin typeface="Calibri"/>
              </a:rPr>
              <a:t>25/05/18</a:t>
            </a:r>
            <a:endParaRPr b="0" lang="en-GB"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029040" y="6356520"/>
            <a:ext cx="308592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458040" y="6356520"/>
            <a:ext cx="2057040" cy="364680"/>
          </a:xfrm>
          <a:prstGeom prst="rect">
            <a:avLst/>
          </a:prstGeom>
        </p:spPr>
        <p:txBody>
          <a:bodyPr anchor="ctr"/>
          <a:p>
            <a:pPr algn="r">
              <a:lnSpc>
                <a:spcPct val="100000"/>
              </a:lnSpc>
            </a:pPr>
            <a:fld id="{4A4DAD3A-C4CA-4D19-BD5B-C5AA0A52D8A5}" type="slidenum">
              <a:rPr b="0" lang="en-GB" sz="1200" spc="-1" strike="noStrike">
                <a:solidFill>
                  <a:srgbClr val="8b8b8b"/>
                </a:solidFill>
                <a:uFill>
                  <a:solidFill>
                    <a:srgbClr val="ffffff"/>
                  </a:solidFill>
                </a:uFill>
                <a:latin typeface="Calibri"/>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85800" y="1122480"/>
            <a:ext cx="7772040" cy="3437280"/>
          </a:xfrm>
          <a:prstGeom prst="rect">
            <a:avLst/>
          </a:prstGeom>
          <a:noFill/>
          <a:ln>
            <a:noFill/>
          </a:ln>
        </p:spPr>
        <p:txBody>
          <a:bodyPr anchor="b"/>
          <a:p>
            <a:pPr algn="ctr">
              <a:lnSpc>
                <a:spcPct val="100000"/>
              </a:lnSpc>
            </a:pPr>
            <a:r>
              <a:rPr b="1" lang="en-US" sz="6000" spc="-1" strike="noStrike">
                <a:solidFill>
                  <a:srgbClr val="000000"/>
                </a:solidFill>
                <a:uFill>
                  <a:solidFill>
                    <a:srgbClr val="ffffff"/>
                  </a:solidFill>
                </a:uFill>
                <a:latin typeface="Calibri Light"/>
              </a:rPr>
              <a:t>GAMOS tutorial</a:t>
            </a:r>
            <a:r>
              <a:rPr b="1" lang="en-US" sz="6000" spc="-1" strike="noStrike">
                <a:solidFill>
                  <a:srgbClr val="000000"/>
                </a:solidFill>
                <a:uFill>
                  <a:solidFill>
                    <a:srgbClr val="ffffff"/>
                  </a:solidFill>
                </a:uFill>
                <a:latin typeface="Calibri Light"/>
              </a:rPr>
              <a:t>
</a:t>
            </a:r>
            <a:r>
              <a:rPr b="1" lang="en-US" sz="6000" spc="-1" strike="noStrike">
                <a:solidFill>
                  <a:srgbClr val="000000"/>
                </a:solidFill>
                <a:uFill>
                  <a:solidFill>
                    <a:srgbClr val="ffffff"/>
                  </a:solidFill>
                </a:uFill>
                <a:latin typeface="Calibri Light"/>
              </a:rPr>
              <a:t>
</a:t>
            </a:r>
            <a:r>
              <a:rPr b="1" lang="en-US" sz="6000" spc="-1" strike="noStrike">
                <a:solidFill>
                  <a:srgbClr val="000000"/>
                </a:solidFill>
                <a:uFill>
                  <a:solidFill>
                    <a:srgbClr val="ffffff"/>
                  </a:solidFill>
                </a:uFill>
                <a:latin typeface="Calibri Light"/>
              </a:rPr>
              <a:t>Proton Therapy</a:t>
            </a:r>
            <a:r>
              <a:rPr b="1" lang="en-US" sz="6000" spc="-1" strike="noStrike">
                <a:solidFill>
                  <a:srgbClr val="000000"/>
                </a:solidFill>
                <a:uFill>
                  <a:solidFill>
                    <a:srgbClr val="ffffff"/>
                  </a:solidFill>
                </a:uFill>
                <a:latin typeface="Calibri Light"/>
              </a:rPr>
              <a:t>
</a:t>
            </a:r>
            <a:r>
              <a:rPr b="1" lang="en-US" sz="6000" spc="-1" strike="noStrike">
                <a:solidFill>
                  <a:srgbClr val="000000"/>
                </a:solidFill>
                <a:uFill>
                  <a:solidFill>
                    <a:srgbClr val="ffffff"/>
                  </a:solidFill>
                </a:uFill>
                <a:latin typeface="Calibri Light"/>
              </a:rPr>
              <a:t>exercises</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1143000" y="4706280"/>
            <a:ext cx="6857640" cy="1655280"/>
          </a:xfrm>
          <a:prstGeom prst="rect">
            <a:avLst/>
          </a:prstGeom>
          <a:noFill/>
          <a:ln>
            <a:noFill/>
          </a:ln>
        </p:spPr>
        <p:txBody>
          <a:bodyPr/>
          <a:p>
            <a:pPr algn="ctr"/>
            <a:endParaRPr b="0" lang="en-GB"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2b: energy of 𝛾 and n</a:t>
            </a:r>
            <a:r>
              <a:rPr b="1" lang="en-US" sz="4000" spc="-1" strike="noStrike" baseline="30000">
                <a:solidFill>
                  <a:srgbClr val="000000"/>
                </a:solidFill>
                <a:uFill>
                  <a:solidFill>
                    <a:srgbClr val="ffffff"/>
                  </a:solidFill>
                </a:uFill>
                <a:latin typeface="Calibri Light"/>
              </a:rPr>
              <a:t>0</a:t>
            </a:r>
            <a:r>
              <a:rPr b="1" lang="en-US" sz="4000" spc="-1" strike="noStrike">
                <a:solidFill>
                  <a:srgbClr val="000000"/>
                </a:solidFill>
                <a:uFill>
                  <a:solidFill>
                    <a:srgbClr val="ffffff"/>
                  </a:solidFill>
                </a:uFill>
                <a:latin typeface="Calibri Light"/>
              </a:rPr>
              <a:t> created by different processes</a:t>
            </a:r>
            <a:endParaRPr b="0" lang="en-US" sz="1800" spc="-1" strike="noStrike">
              <a:solidFill>
                <a:srgbClr val="000000"/>
              </a:solidFill>
              <a:uFill>
                <a:solidFill>
                  <a:srgbClr val="ffffff"/>
                </a:solidFill>
              </a:uFill>
              <a:latin typeface="Calibri"/>
            </a:endParaRPr>
          </a:p>
        </p:txBody>
      </p:sp>
      <p:sp>
        <p:nvSpPr>
          <p:cNvPr id="97"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exercise1b</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histograms of:</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Kinetic energy of gammas and neutrons which exit the phantom</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Classify histograms by creator process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Set histogram range from 0 to 20 MeV</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Set number of histogram bins to 200</a:t>
            </a:r>
            <a:endParaRPr b="0" lang="en-US" sz="20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2c: direction of secondary particles</a:t>
            </a:r>
            <a:endParaRPr b="0" lang="en-US" sz="1800" spc="-1" strike="noStrike">
              <a:solidFill>
                <a:srgbClr val="000000"/>
              </a:solidFill>
              <a:uFill>
                <a:solidFill>
                  <a:srgbClr val="ffffff"/>
                </a:solidFill>
              </a:uFill>
              <a:latin typeface="Calibri"/>
            </a:endParaRPr>
          </a:p>
        </p:txBody>
      </p:sp>
      <p:sp>
        <p:nvSpPr>
          <p:cNvPr id="99"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exercise1b</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histograms of:</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Direction of flight of particles which exit the phantom</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Classify histograms by particle type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Notice that gammas exit phantom uniformly in each direction, while neutrons tend to fly forward in the proton beam direction</a:t>
            </a:r>
            <a:endParaRPr b="0" lang="en-US" sz="20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3a: obtain Bragg peak (score dose in the phantom)</a:t>
            </a:r>
            <a:endParaRPr b="0" lang="en-US" sz="1800" spc="-1" strike="noStrike">
              <a:solidFill>
                <a:srgbClr val="000000"/>
              </a:solidFill>
              <a:uFill>
                <a:solidFill>
                  <a:srgbClr val="ffffff"/>
                </a:solidFill>
              </a:uFill>
              <a:latin typeface="Calibri"/>
            </a:endParaRPr>
          </a:p>
        </p:txBody>
      </p:sp>
      <p:sp>
        <p:nvSpPr>
          <p:cNvPr id="101"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exercise2b</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Describe world geometry</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Create a voxelized phantom </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Parallelepiped made of PMMA</a:t>
            </a:r>
            <a:endParaRPr b="0" lang="en-US" sz="18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Dimensions: sides = 40 cm, Z length = 30 cm</a:t>
            </a:r>
            <a:endParaRPr b="0" lang="en-US" sz="18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Voxel size = 1 x 1 x 1 mm</a:t>
            </a:r>
            <a:r>
              <a:rPr b="0" lang="en-US" sz="1900" spc="-1" strike="noStrike" baseline="30000">
                <a:solidFill>
                  <a:srgbClr val="000000"/>
                </a:solidFill>
                <a:uFill>
                  <a:solidFill>
                    <a:srgbClr val="ffffff"/>
                  </a:solidFill>
                </a:uFill>
                <a:latin typeface="Calibri"/>
              </a:rPr>
              <a:t>3</a:t>
            </a:r>
            <a:endParaRPr b="0" lang="en-US" sz="18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Placed in the center of the world, along Z axis</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Score dose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dose distribution histograms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dose distribution along Z axis (Bragg peak) for only 5x5 and 10x10 XY central voxels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Write dose in each voxel to a binary file</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 protons</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3b: study Bragg peak: range straggling effect</a:t>
            </a:r>
            <a:endParaRPr b="0" lang="en-US" sz="1800" spc="-1" strike="noStrike">
              <a:solidFill>
                <a:srgbClr val="000000"/>
              </a:solidFill>
              <a:uFill>
                <a:solidFill>
                  <a:srgbClr val="ffffff"/>
                </a:solidFill>
              </a:uFill>
              <a:latin typeface="Calibri"/>
            </a:endParaRPr>
          </a:p>
        </p:txBody>
      </p:sp>
      <p:sp>
        <p:nvSpPr>
          <p:cNvPr id="103"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exercise3a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the voxelized phantom </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Score dose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dose distribution histograms</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 proton</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Compare the shape of the obtained Bragg peak with one from Ex. 3a</a:t>
            </a:r>
            <a:endParaRPr b="0" lang="en-US" sz="20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3c: study Bragg peak: proton energy effect</a:t>
            </a:r>
            <a:endParaRPr b="0" lang="en-US" sz="1800" spc="-1" strike="noStrike">
              <a:solidFill>
                <a:srgbClr val="000000"/>
              </a:solidFill>
              <a:uFill>
                <a:solidFill>
                  <a:srgbClr val="ffffff"/>
                </a:solidFill>
              </a:uFill>
              <a:latin typeface="Calibri"/>
            </a:endParaRPr>
          </a:p>
        </p:txBody>
      </p:sp>
      <p:sp>
        <p:nvSpPr>
          <p:cNvPr id="105"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exercise3a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the voxelized phantom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Change proton energy to 90 MeV</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Score dose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dose distribution histograms</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 protons</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Compare the shape of the obtained Bragg peak with one from Ex. 3a</a:t>
            </a:r>
            <a:endParaRPr b="0" lang="en-US" sz="20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3d: study Bragg peak: nuclear reactions effect</a:t>
            </a:r>
            <a:endParaRPr b="0" lang="en-US" sz="1800" spc="-1" strike="noStrike">
              <a:solidFill>
                <a:srgbClr val="000000"/>
              </a:solidFill>
              <a:uFill>
                <a:solidFill>
                  <a:srgbClr val="ffffff"/>
                </a:solidFill>
              </a:uFill>
              <a:latin typeface="Calibri"/>
            </a:endParaRPr>
          </a:p>
        </p:txBody>
      </p:sp>
      <p:sp>
        <p:nvSpPr>
          <p:cNvPr id="107"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exercise3a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the voxelized phantom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Switch off all nuclear reactions</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Display all processes to be sure</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Score dose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dose distribution histograms</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 protons</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Compare the shape of the obtained Bragg peak with one from Ex. 3a</a:t>
            </a:r>
            <a:endParaRPr b="0" lang="en-US" sz="20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3e: study Bragg peak: EM interactions effect</a:t>
            </a:r>
            <a:endParaRPr b="0" lang="en-US" sz="1800" spc="-1" strike="noStrike">
              <a:solidFill>
                <a:srgbClr val="000000"/>
              </a:solidFill>
              <a:uFill>
                <a:solidFill>
                  <a:srgbClr val="ffffff"/>
                </a:solidFill>
              </a:uFill>
              <a:latin typeface="Calibri"/>
            </a:endParaRPr>
          </a:p>
        </p:txBody>
      </p:sp>
      <p:sp>
        <p:nvSpPr>
          <p:cNvPr id="109"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exercise3a</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the voxelized phantom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Switch off all electromagnetic interactions</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Display all processes to be sure</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Score dose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dose distribution histograms</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 protons</a:t>
            </a:r>
            <a:r>
              <a:rPr b="0" lang="en-US" sz="2300" spc="-1" strike="noStrike">
                <a:solidFill>
                  <a:srgbClr val="000000"/>
                </a:solidFill>
                <a:uFill>
                  <a:solidFill>
                    <a:srgbClr val="ffffff"/>
                  </a:solidFill>
                </a:uFill>
                <a:latin typeface="Calibri"/>
              </a:rPr>
              <a:t> </a:t>
            </a:r>
            <a:r>
              <a:rPr b="0" lang="en-US" sz="2300" spc="-1" strike="noStrike">
                <a:solidFill>
                  <a:srgbClr val="000000"/>
                </a:solidFill>
                <a:uFill>
                  <a:solidFill>
                    <a:srgbClr val="ffffff"/>
                  </a:solidFill>
                </a:uFill>
                <a:latin typeface="Calibri"/>
              </a:rPr>
              <a:t>
</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Notice that the Bragg peak disappeared</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~80% of all interactions are EM. Almost all dose is deposited in EM interactions</a:t>
            </a:r>
            <a:endParaRPr b="0" lang="en-US" sz="1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4a: Find coordinate of Bragg peak</a:t>
            </a:r>
            <a:endParaRPr b="0" lang="en-US" sz="1800" spc="-1" strike="noStrike">
              <a:solidFill>
                <a:srgbClr val="000000"/>
              </a:solidFill>
              <a:uFill>
                <a:solidFill>
                  <a:srgbClr val="ffffff"/>
                </a:solidFill>
              </a:uFill>
              <a:latin typeface="Calibri"/>
            </a:endParaRPr>
          </a:p>
        </p:txBody>
      </p:sp>
      <p:sp>
        <p:nvSpPr>
          <p:cNvPr id="111"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Describe GAMOS input file </a:t>
            </a:r>
            <a:r>
              <a:rPr b="1" lang="en-US" sz="2400" spc="-1" strike="noStrike">
                <a:solidFill>
                  <a:srgbClr val="1d6fa9"/>
                </a:solidFill>
                <a:uFill>
                  <a:solidFill>
                    <a:srgbClr val="ffffff"/>
                  </a:solidFill>
                </a:uFill>
                <a:latin typeface="Calibri"/>
              </a:rPr>
              <a:t>protontherapy4a.in</a:t>
            </a:r>
            <a:r>
              <a:rPr b="1"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cylindrical phantom from Ex. 0 </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Get Z coordinate of the Bragg peak in the phantom</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histogram of the final Z positions of protons</a:t>
            </a:r>
            <a:endParaRPr b="0" lang="en-US" sz="18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Remember Z coordinate of the peak point (should be 74.5 mm)</a:t>
            </a:r>
            <a:endParaRPr b="0" lang="en-US" sz="1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 protons</a:t>
            </a:r>
            <a:r>
              <a:rPr b="0" lang="en-US" sz="2300" spc="-1" strike="noStrike">
                <a:solidFill>
                  <a:srgbClr val="000000"/>
                </a:solidFill>
                <a:uFill>
                  <a:solidFill>
                    <a:srgbClr val="ffffff"/>
                  </a:solidFill>
                </a:uFill>
                <a:latin typeface="Calibri"/>
              </a:rPr>
              <a:t> </a:t>
            </a:r>
            <a:r>
              <a:rPr b="0" lang="en-US" sz="2300" spc="-1" strike="noStrike">
                <a:solidFill>
                  <a:srgbClr val="000000"/>
                </a:solidFill>
                <a:uFill>
                  <a:solidFill>
                    <a:srgbClr val="ffffff"/>
                  </a:solidFill>
                </a:uFill>
                <a:latin typeface="Calibri"/>
              </a:rPr>
              <a:t>
</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4b: Create a detector</a:t>
            </a:r>
            <a:endParaRPr b="0" lang="en-US" sz="1800" spc="-1" strike="noStrike">
              <a:solidFill>
                <a:srgbClr val="000000"/>
              </a:solidFill>
              <a:uFill>
                <a:solidFill>
                  <a:srgbClr val="ffffff"/>
                </a:solidFill>
              </a:uFill>
              <a:latin typeface="Calibri"/>
            </a:endParaRPr>
          </a:p>
        </p:txBody>
      </p:sp>
      <p:sp>
        <p:nvSpPr>
          <p:cNvPr id="113"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Describe GAMOS geometry file </a:t>
            </a:r>
            <a:r>
              <a:rPr b="1" lang="en-US" sz="2400" spc="-1" strike="noStrike">
                <a:solidFill>
                  <a:srgbClr val="1d6fa9"/>
                </a:solidFill>
                <a:uFill>
                  <a:solidFill>
                    <a:srgbClr val="ffffff"/>
                  </a:solidFill>
                </a:uFill>
                <a:latin typeface="Calibri"/>
              </a:rPr>
              <a:t>detector.geom</a:t>
            </a:r>
            <a:r>
              <a:rPr b="1" lang="en-US" sz="24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Keep the PMMA phantom from Ex. 0 in the same position</a:t>
            </a:r>
            <a:endParaRPr b="0" lang="en-US" sz="20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Detector is 4 x 4 x 4 cm</a:t>
            </a:r>
            <a:r>
              <a:rPr b="0" lang="en-US" sz="1900" spc="-1" strike="noStrike" baseline="30000">
                <a:solidFill>
                  <a:srgbClr val="000000"/>
                </a:solidFill>
                <a:uFill>
                  <a:solidFill>
                    <a:srgbClr val="ffffff"/>
                  </a:solidFill>
                </a:uFill>
                <a:latin typeface="Calibri"/>
              </a:rPr>
              <a:t>3</a:t>
            </a:r>
            <a:r>
              <a:rPr b="0" lang="en-US" sz="1900" spc="-1" strike="noStrike">
                <a:solidFill>
                  <a:srgbClr val="000000"/>
                </a:solidFill>
                <a:uFill>
                  <a:solidFill>
                    <a:srgbClr val="ffffff"/>
                  </a:solidFill>
                </a:uFill>
                <a:latin typeface="Calibri"/>
              </a:rPr>
              <a:t> box made of BGO</a:t>
            </a:r>
            <a:endParaRPr b="0" lang="en-US" sz="20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Detector placement is x=0, y=40 cm, z= Bragg peak coordinate (74.5 mm)</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1" lang="en-US" sz="2400" spc="-1" strike="noStrike">
                <a:solidFill>
                  <a:srgbClr val="000000"/>
                </a:solidFill>
                <a:uFill>
                  <a:solidFill>
                    <a:srgbClr val="ffffff"/>
                  </a:solidFill>
                </a:uFill>
                <a:latin typeface="Calibri"/>
              </a:rPr>
              <a:t>Describe GAMOS input file </a:t>
            </a:r>
            <a:r>
              <a:rPr b="1" lang="en-US" sz="2400" spc="-1" strike="noStrike">
                <a:solidFill>
                  <a:srgbClr val="1d6fa9"/>
                </a:solidFill>
                <a:uFill>
                  <a:solidFill>
                    <a:srgbClr val="ffffff"/>
                  </a:solidFill>
                </a:uFill>
                <a:latin typeface="Calibri"/>
              </a:rPr>
              <a:t>protontherapy4a.in</a:t>
            </a:r>
            <a:r>
              <a:rPr b="1" lang="en-US" sz="24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Get Z coordinate of the Bragg peak in the phantom</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histogram of the final Z positions of protons</a:t>
            </a:r>
            <a:endParaRPr b="0" lang="en-US" sz="1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VRML visualization</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 protons</a:t>
            </a:r>
            <a:r>
              <a:rPr b="0" lang="en-US" sz="2300" spc="-1" strike="noStrike">
                <a:solidFill>
                  <a:srgbClr val="000000"/>
                </a:solidFill>
                <a:uFill>
                  <a:solidFill>
                    <a:srgbClr val="ffffff"/>
                  </a:solidFill>
                </a:uFill>
                <a:latin typeface="Calibri"/>
              </a:rPr>
              <a:t> </a:t>
            </a:r>
            <a:r>
              <a:rPr b="0" lang="en-US" sz="2300" spc="-1" strike="noStrike">
                <a:solidFill>
                  <a:srgbClr val="000000"/>
                </a:solidFill>
                <a:uFill>
                  <a:solidFill>
                    <a:srgbClr val="ffffff"/>
                  </a:solidFill>
                </a:uFill>
                <a:latin typeface="Calibri"/>
              </a:rPr>
              <a:t>
</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28560" y="2052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 4c: run GAMOS on several cores</a:t>
            </a:r>
            <a:endParaRPr b="0" lang="en-US" sz="1800" spc="-1" strike="noStrike">
              <a:solidFill>
                <a:srgbClr val="000000"/>
              </a:solidFill>
              <a:uFill>
                <a:solidFill>
                  <a:srgbClr val="ffffff"/>
                </a:solidFill>
              </a:uFill>
              <a:latin typeface="Calibri"/>
            </a:endParaRPr>
          </a:p>
        </p:txBody>
      </p:sp>
      <p:sp>
        <p:nvSpPr>
          <p:cNvPr id="115" name="TextShape 2"/>
          <p:cNvSpPr txBox="1"/>
          <p:nvPr/>
        </p:nvSpPr>
        <p:spPr>
          <a:xfrm>
            <a:off x="0" y="1136160"/>
            <a:ext cx="9143640" cy="5721480"/>
          </a:xfrm>
          <a:prstGeom prst="rect">
            <a:avLst/>
          </a:prstGeom>
          <a:noFill/>
          <a:ln>
            <a:noFill/>
          </a:ln>
        </p:spPr>
        <p:txBody>
          <a:bodyPr/>
          <a:p>
            <a:pPr lvl="1"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Describe GAMOS input file </a:t>
            </a:r>
            <a:r>
              <a:rPr b="1" lang="en-US" sz="2200" spc="-1" strike="noStrike">
                <a:solidFill>
                  <a:srgbClr val="1d6fa9"/>
                </a:solidFill>
                <a:uFill>
                  <a:solidFill>
                    <a:srgbClr val="ffffff"/>
                  </a:solidFill>
                </a:uFill>
                <a:latin typeface="Calibri"/>
              </a:rPr>
              <a:t>protontherapy4c.in</a:t>
            </a:r>
            <a:r>
              <a:rPr b="1" lang="en-US" sz="2200" spc="-1" strike="noStrike">
                <a:solidFill>
                  <a:srgbClr val="000000"/>
                </a:solidFill>
                <a:uFill>
                  <a:solidFill>
                    <a:srgbClr val="ffffff"/>
                  </a:solidFill>
                </a:uFill>
                <a:latin typeface="Calibri"/>
              </a:rPr>
              <a:t>:</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Add random seed</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Change the particle source so that all protons start moving at the same time</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Get histograms of time when gammas and neutrons reach the detector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Set histogram range from 0 to 50 ns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Set number of histogram bins to 1000</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Classify histograms by particle type</a:t>
            </a:r>
            <a:endParaRPr b="0" lang="en-US" sz="1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Copy file </a:t>
            </a:r>
            <a:r>
              <a:rPr b="1" lang="en-US" sz="2200" spc="-1" strike="noStrike">
                <a:solidFill>
                  <a:srgbClr val="1d6fa9"/>
                </a:solidFill>
                <a:uFill>
                  <a:solidFill>
                    <a:srgbClr val="ffffff"/>
                  </a:solidFill>
                </a:uFill>
                <a:latin typeface="Calibri"/>
              </a:rPr>
              <a:t>sendjobs</a:t>
            </a:r>
            <a:r>
              <a:rPr b="1"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(gamos/</a:t>
            </a:r>
            <a:r>
              <a:rPr b="0" lang="en-US" sz="2000" spc="-1" strike="noStrike">
                <a:solidFill>
                  <a:srgbClr val="000000"/>
                </a:solidFill>
                <a:uFill>
                  <a:solidFill>
                    <a:srgbClr val="ffffff"/>
                  </a:solidFill>
                </a:uFill>
                <a:latin typeface="Calibri"/>
              </a:rPr>
              <a:t>tutorials/RTTutorial/exercise2/</a:t>
            </a:r>
            <a:r>
              <a:rPr b="0" lang="en-US" sz="2200" spc="-1" strike="noStrike">
                <a:solidFill>
                  <a:srgbClr val="000000"/>
                </a:solidFill>
                <a:uFill>
                  <a:solidFill>
                    <a:srgbClr val="ffffff"/>
                  </a:solidFill>
                </a:uFill>
                <a:latin typeface="Calibri"/>
              </a:rPr>
              <a:t>)</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Modify it accordingly (check out sendjobs in the exercise4 folder)</a:t>
            </a:r>
            <a:endParaRPr b="0" lang="en-US" sz="1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Create file </a:t>
            </a:r>
            <a:r>
              <a:rPr b="1" lang="en-US" sz="2200" spc="-1" strike="noStrike">
                <a:solidFill>
                  <a:srgbClr val="1d6fa9"/>
                </a:solidFill>
                <a:uFill>
                  <a:solidFill>
                    <a:srgbClr val="ffffff"/>
                  </a:solidFill>
                </a:uFill>
                <a:latin typeface="Calibri"/>
              </a:rPr>
              <a:t>start_parallel_jobs.sh</a:t>
            </a:r>
            <a:r>
              <a:rPr b="1" lang="en-US" sz="2200" spc="-1" strike="noStrike">
                <a:solidFill>
                  <a:srgbClr val="000000"/>
                </a:solidFill>
                <a:uFill>
                  <a:solidFill>
                    <a:srgbClr val="ffffff"/>
                  </a:solidFill>
                </a:uFill>
                <a:latin typeface="Calibri"/>
              </a:rPr>
              <a:t>:</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The example file to run on 8 cores is provided. Check it out</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Start parallel simulation by writing in terminal: “source start_parallel_jobs.sh”</a:t>
            </a:r>
            <a:endParaRPr b="0" lang="en-US" sz="1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Merge obtained root files with hadd:</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hadd FinalTime_enterDet.root FinalTime_enterDet.*.root</a:t>
            </a:r>
            <a:endParaRPr b="0" lang="en-US" sz="1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Compare histograms for gammas and neutrons:</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In terminal run “root -l draw_TimeHist_GammaNeutron.C”</a:t>
            </a:r>
            <a:endParaRPr b="0" lang="en-US" sz="1800" spc="-1" strike="noStrike">
              <a:solidFill>
                <a:srgbClr val="000000"/>
              </a:solidFill>
              <a:uFill>
                <a:solidFill>
                  <a:srgbClr val="ffffff"/>
                </a:solidFill>
              </a:u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628560" y="365040"/>
            <a:ext cx="7886520" cy="1325160"/>
          </a:xfrm>
          <a:prstGeom prst="rect">
            <a:avLst/>
          </a:prstGeom>
          <a:noFill/>
          <a:ln>
            <a:noFill/>
          </a:ln>
        </p:spPr>
        <p:txBody>
          <a:bodyPr anchor="ctr"/>
          <a:p>
            <a:pPr algn="ctr">
              <a:lnSpc>
                <a:spcPct val="100000"/>
              </a:lnSpc>
            </a:pPr>
            <a:r>
              <a:rPr b="1" lang="en-US" sz="4400" spc="-1" strike="noStrike">
                <a:solidFill>
                  <a:srgbClr val="000000"/>
                </a:solidFill>
                <a:uFill>
                  <a:solidFill>
                    <a:srgbClr val="ffffff"/>
                  </a:solidFill>
                </a:uFill>
                <a:latin typeface="Calibri Light"/>
              </a:rPr>
              <a:t>PT simulation exercises</a:t>
            </a:r>
            <a:endParaRPr b="0" lang="en-US" sz="1800" spc="-1" strike="noStrike">
              <a:solidFill>
                <a:srgbClr val="000000"/>
              </a:solidFill>
              <a:uFill>
                <a:solidFill>
                  <a:srgbClr val="ffffff"/>
                </a:solidFill>
              </a:uFill>
              <a:latin typeface="Calibri"/>
            </a:endParaRPr>
          </a:p>
        </p:txBody>
      </p:sp>
      <p:sp>
        <p:nvSpPr>
          <p:cNvPr id="81" name="TextShape 2"/>
          <p:cNvSpPr txBox="1"/>
          <p:nvPr/>
        </p:nvSpPr>
        <p:spPr>
          <a:xfrm>
            <a:off x="628560" y="1825560"/>
            <a:ext cx="788652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 0: basic simulation of a proton pencil beam</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 1: choice of physics list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 2: obtain different histograms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 3: obtain and study Bragg peak</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 4: run GAMOS on several cores (parallelize jobs)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Ex.5: use plug-in technique and replica</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200" spc="-1" strike="noStrike" u="sng">
                <a:solidFill>
                  <a:srgbClr val="000000"/>
                </a:solidFill>
                <a:uFill>
                  <a:solidFill>
                    <a:srgbClr val="ffffff"/>
                  </a:solidFill>
                </a:uFill>
                <a:latin typeface="Calibri"/>
              </a:rPr>
              <a:t>The exercises are sequential</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200" spc="-1" strike="noStrike">
                <a:solidFill>
                  <a:srgbClr val="000000"/>
                </a:solidFill>
                <a:uFill>
                  <a:solidFill>
                    <a:srgbClr val="ffffff"/>
                  </a:solidFill>
                </a:uFill>
                <a:latin typeface="Calibri"/>
              </a:rPr>
              <a:t>Use the commands of the previous exercise (only change what indicated)</a:t>
            </a:r>
            <a:endParaRPr b="0" lang="en-US" sz="2800" spc="-1" strike="noStrike">
              <a:solidFill>
                <a:srgbClr val="000000"/>
              </a:solidFill>
              <a:uFill>
                <a:solidFill>
                  <a:srgbClr val="ffffff"/>
                </a:solidFill>
              </a:uFill>
              <a:latin typeface="Calibri"/>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4d: Rate of particles in the detector (particles per 1 sec)</a:t>
            </a:r>
            <a:endParaRPr b="0" lang="en-US" sz="1800" spc="-1" strike="noStrike">
              <a:solidFill>
                <a:srgbClr val="000000"/>
              </a:solidFill>
              <a:uFill>
                <a:solidFill>
                  <a:srgbClr val="ffffff"/>
                </a:solidFill>
              </a:uFill>
              <a:latin typeface="Calibri"/>
            </a:endParaRPr>
          </a:p>
        </p:txBody>
      </p:sp>
      <p:sp>
        <p:nvSpPr>
          <p:cNvPr id="117" name="TextShape 2"/>
          <p:cNvSpPr txBox="1"/>
          <p:nvPr/>
        </p:nvSpPr>
        <p:spPr>
          <a:xfrm>
            <a:off x="628560" y="1825560"/>
            <a:ext cx="7886520" cy="5032080"/>
          </a:xfrm>
          <a:prstGeom prst="rect">
            <a:avLst/>
          </a:prstGeom>
          <a:noFill/>
          <a:ln>
            <a:noFill/>
          </a:ln>
        </p:spPr>
        <p:txBody>
          <a:bodyPr/>
          <a:p>
            <a:r>
              <a:rPr b="1" lang="en-US" sz="2400" spc="-1" strike="noStrike">
                <a:solidFill>
                  <a:srgbClr val="000000"/>
                </a:solidFill>
                <a:uFill>
                  <a:solidFill>
                    <a:srgbClr val="ffffff"/>
                  </a:solidFill>
                </a:uFill>
                <a:latin typeface="Calibri"/>
              </a:rPr>
              <a:t>Describe GAMOS input file </a:t>
            </a:r>
            <a:r>
              <a:rPr b="1" lang="en-US" sz="2400" spc="-1" strike="noStrike">
                <a:solidFill>
                  <a:srgbClr val="1d6fa9"/>
                </a:solidFill>
                <a:uFill>
                  <a:solidFill>
                    <a:srgbClr val="ffffff"/>
                  </a:solidFill>
                </a:uFill>
                <a:latin typeface="Calibri"/>
              </a:rPr>
              <a:t>protontherapy4d.in</a:t>
            </a:r>
            <a:r>
              <a:rPr b="1" lang="en-US" sz="24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Count processes and particles in the detector</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Consider only particles that interact with the detector:</a:t>
            </a:r>
            <a:endParaRPr b="0" lang="en-US" sz="2000" spc="-1" strike="noStrike">
              <a:solidFill>
                <a:srgbClr val="000000"/>
              </a:solidFill>
              <a:uFill>
                <a:solidFill>
                  <a:srgbClr val="ffffff"/>
                </a:solidFill>
              </a:uFill>
              <a:latin typeface="Calibri"/>
            </a:endParaRPr>
          </a:p>
          <a:p>
            <a:pPr lvl="2"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Use several filters</a:t>
            </a:r>
            <a:endParaRPr b="0" lang="en-US" sz="1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100,000 protons</a:t>
            </a:r>
            <a:r>
              <a:rPr b="0" lang="en-US" sz="23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1" lang="en-US" sz="1900" spc="-1" strike="noStrike" u="sng">
                <a:solidFill>
                  <a:srgbClr val="000000"/>
                </a:solidFill>
                <a:uFill>
                  <a:solidFill>
                    <a:srgbClr val="ffffff"/>
                  </a:solidFill>
                </a:uFill>
                <a:latin typeface="Calibri"/>
              </a:rPr>
              <a:t>Particle rate calculation:</a:t>
            </a:r>
            <a:endParaRPr b="0" lang="en-US" sz="2800" spc="-1" strike="noStrike">
              <a:solidFill>
                <a:srgbClr val="000000"/>
              </a:solidFill>
              <a:uFill>
                <a:solidFill>
                  <a:srgbClr val="ffffff"/>
                </a:solidFill>
              </a:uFill>
              <a:latin typeface="Calibri"/>
            </a:endParaRPr>
          </a:p>
          <a:p>
            <a:r>
              <a:rPr b="0" lang="en-US" sz="1900" spc="-1" strike="noStrike">
                <a:solidFill>
                  <a:srgbClr val="000000"/>
                </a:solidFill>
                <a:uFill>
                  <a:solidFill>
                    <a:srgbClr val="ffffff"/>
                  </a:solidFill>
                </a:uFill>
                <a:latin typeface="Calibri"/>
              </a:rPr>
              <a:t>We simulate 1 proton each 32 ps -&gt; 100,000 protons correspond to 3.2 μsec time.</a:t>
            </a:r>
            <a:endParaRPr b="0" lang="en-US" sz="2800" spc="-1" strike="noStrike">
              <a:solidFill>
                <a:srgbClr val="000000"/>
              </a:solidFill>
              <a:uFill>
                <a:solidFill>
                  <a:srgbClr val="ffffff"/>
                </a:solidFill>
              </a:uFill>
              <a:latin typeface="Calibri"/>
            </a:endParaRPr>
          </a:p>
          <a:p>
            <a:r>
              <a:rPr b="0" lang="en-US" sz="1900" spc="-1" strike="noStrike">
                <a:solidFill>
                  <a:srgbClr val="000000"/>
                </a:solidFill>
                <a:uFill>
                  <a:solidFill>
                    <a:srgbClr val="ffffff"/>
                  </a:solidFill>
                </a:uFill>
                <a:latin typeface="Calibri"/>
              </a:rPr>
              <a:t>1 sec = 312 500 * 3.2 μsec</a:t>
            </a:r>
            <a:endParaRPr b="0" lang="en-US" sz="2800" spc="-1" strike="noStrike">
              <a:solidFill>
                <a:srgbClr val="000000"/>
              </a:solidFill>
              <a:uFill>
                <a:solidFill>
                  <a:srgbClr val="ffffff"/>
                </a:solidFill>
              </a:uFill>
              <a:latin typeface="Calibri"/>
            </a:endParaRPr>
          </a:p>
          <a:p>
            <a:r>
              <a:rPr b="0" lang="en-US" sz="1900" spc="-1" strike="noStrike">
                <a:solidFill>
                  <a:srgbClr val="000000"/>
                </a:solidFill>
                <a:uFill>
                  <a:solidFill>
                    <a:srgbClr val="ffffff"/>
                  </a:solidFill>
                </a:uFill>
                <a:latin typeface="Calibri"/>
              </a:rPr>
              <a:t>Simulation result: 21 particles enter the detector and 18 tracks (particles) don’t interact in the detector. Therefore, 21 - 18 = 3 particles (per 3.2 μsec) enter and interact in the detector.</a:t>
            </a:r>
            <a:endParaRPr b="0" lang="en-US" sz="2800" spc="-1" strike="noStrike">
              <a:solidFill>
                <a:srgbClr val="000000"/>
              </a:solidFill>
              <a:uFill>
                <a:solidFill>
                  <a:srgbClr val="ffffff"/>
                </a:solidFill>
              </a:uFill>
              <a:latin typeface="Calibri"/>
            </a:endParaRPr>
          </a:p>
          <a:p>
            <a:r>
              <a:rPr b="0" lang="en-US" sz="1900" spc="-1" strike="noStrike">
                <a:solidFill>
                  <a:srgbClr val="000000"/>
                </a:solidFill>
                <a:uFill>
                  <a:solidFill>
                    <a:srgbClr val="ffffff"/>
                  </a:solidFill>
                </a:uFill>
                <a:latin typeface="Calibri"/>
              </a:rPr>
              <a:t>Therefore, the rate of the particles in the detector per 1 sec is 3 * 312500 = 937 500 particles per second.</a:t>
            </a:r>
            <a:endParaRPr b="0" lang="en-US" sz="2800" spc="-1" strike="noStrike">
              <a:solidFill>
                <a:srgbClr val="000000"/>
              </a:solidFill>
              <a:uFill>
                <a:solidFill>
                  <a:srgbClr val="ffffff"/>
                </a:solidFill>
              </a:uFill>
              <a:latin typeface="Calibri"/>
            </a:endParaRPr>
          </a:p>
          <a:p>
            <a:r>
              <a:rPr b="1" lang="en-US" sz="1900" spc="-1" strike="noStrike">
                <a:solidFill>
                  <a:srgbClr val="000000"/>
                </a:solidFill>
                <a:uFill>
                  <a:solidFill>
                    <a:srgbClr val="ffffff"/>
                  </a:solidFill>
                </a:uFill>
                <a:latin typeface="Calibri"/>
              </a:rPr>
              <a:t>It is better to simulate 1,000,000 events for more accurate rate estimation.</a:t>
            </a:r>
            <a:endParaRPr b="0" lang="en-US" sz="2800" spc="-1" strike="noStrike">
              <a:solidFill>
                <a:srgbClr val="000000"/>
              </a:solidFill>
              <a:uFill>
                <a:solidFill>
                  <a:srgbClr val="ffffff"/>
                </a:solidFill>
              </a:u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5a: Velocity profile of protons: plug-in tutorial</a:t>
            </a:r>
            <a:endParaRPr b="0" lang="en-US" sz="1800" spc="-1" strike="noStrike">
              <a:solidFill>
                <a:srgbClr val="000000"/>
              </a:solidFill>
              <a:uFill>
                <a:solidFill>
                  <a:srgbClr val="ffffff"/>
                </a:solidFill>
              </a:uFill>
              <a:latin typeface="Calibri"/>
            </a:endParaRPr>
          </a:p>
        </p:txBody>
      </p:sp>
      <p:sp>
        <p:nvSpPr>
          <p:cNvPr id="119" name="TextShape 2"/>
          <p:cNvSpPr txBox="1"/>
          <p:nvPr/>
        </p:nvSpPr>
        <p:spPr>
          <a:xfrm>
            <a:off x="0" y="1825560"/>
            <a:ext cx="9143640" cy="5032080"/>
          </a:xfrm>
          <a:prstGeom prst="rect">
            <a:avLst/>
          </a:prstGeom>
          <a:noFill/>
          <a:ln>
            <a:noFill/>
          </a:ln>
        </p:spPr>
        <p:txBody>
          <a:bodyPr/>
          <a:p>
            <a:r>
              <a:rPr b="1" lang="en-US" sz="2400" spc="-1" strike="noStrike">
                <a:solidFill>
                  <a:srgbClr val="ff0000"/>
                </a:solidFill>
                <a:uFill>
                  <a:solidFill>
                    <a:srgbClr val="ffffff"/>
                  </a:solidFill>
                </a:uFill>
                <a:latin typeface="Calibri"/>
              </a:rPr>
              <a:t>We want to know how velocity of protons changes while they travel in the phantom</a:t>
            </a:r>
            <a:r>
              <a:rPr b="1" lang="en-US" sz="2400" spc="-1" strike="noStrike">
                <a:solidFill>
                  <a:srgbClr val="ff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GAMOS data does not include particle velocity, but Geant4 does:</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Go to folder GAMOS.5.1.0/source/GamosCore/GamosData/Data/src</a:t>
            </a:r>
            <a:endParaRPr b="0" lang="en-US" sz="1800" spc="-1" strike="noStrike">
              <a:solidFill>
                <a:srgbClr val="000000"/>
              </a:solidFill>
              <a:uFill>
                <a:solidFill>
                  <a:srgbClr val="ffffff"/>
                </a:solidFill>
              </a:uFill>
              <a:latin typeface="Calibri"/>
            </a:endParaRPr>
          </a:p>
          <a:p>
            <a:pPr lvl="3" marL="1257480" indent="-34272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Open file plugin.cc and describe here new “VELOCITY DATA” as any other data is described, e.g. ”ENERGY DATA”. For help, look at plugin.cc file provided in the exercise5 folder.</a:t>
            </a:r>
            <a:endParaRPr b="0" lang="en-US" sz="1800" spc="-1" strike="noStrike">
              <a:solidFill>
                <a:srgbClr val="000000"/>
              </a:solidFill>
              <a:uFill>
                <a:solidFill>
                  <a:srgbClr val="ffffff"/>
                </a:solidFill>
              </a:uFill>
              <a:latin typeface="Calibri"/>
            </a:endParaRPr>
          </a:p>
          <a:p>
            <a:pPr lvl="3" marL="1257480" indent="-34272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Create and describe 2 new files: GmDataInitialVelocity.cc and GmDataFinalVelocity.cc . You can copy and change any other files from the folder, e.g GmDataInitialPosZ.cc and GmDataFinalPosZ.cc. The working GmDataInitialVelocity.cc and GmDataFinalVelocity.cc are provided in the exercise5 folder. So you can copy them to the GAMOS.5.1.0/source/GamosCore/GamosData/Data/src folder</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Go to folder GAMOS.5.1.0/source/GamosCore/GamosData/Data/include</a:t>
            </a:r>
            <a:endParaRPr b="0" lang="en-US" sz="1800" spc="-1" strike="noStrike">
              <a:solidFill>
                <a:srgbClr val="000000"/>
              </a:solidFill>
              <a:uFill>
                <a:solidFill>
                  <a:srgbClr val="ffffff"/>
                </a:solidFill>
              </a:uFill>
              <a:latin typeface="Calibri"/>
            </a:endParaRPr>
          </a:p>
          <a:p>
            <a:pPr lvl="3" marL="1257480" indent="-34272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Create and describe 2 new files: GmDataInitialVelocity.hh and GmDataFinalVelocity.hh . You can copy and change any other files from the folder, e.g GmDataInitialPosZ.hh and GmDataFinalPosZ.hh. The working GmDataInitialVelocity.hh and GmDataFinalVelocity.hh are provided in the exercise5 folder. So you can copy them to the GAMOS.5.1.0/source/GamosCore/GamosData/Data/include folder</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Go to folder GAMOS.5.1.0/source/GamosCore/GamosData/Data</a:t>
            </a:r>
            <a:endParaRPr b="0" lang="en-US" sz="1800" spc="-1" strike="noStrike">
              <a:solidFill>
                <a:srgbClr val="000000"/>
              </a:solidFill>
              <a:uFill>
                <a:solidFill>
                  <a:srgbClr val="ffffff"/>
                </a:solidFill>
              </a:uFill>
              <a:latin typeface="Calibri"/>
            </a:endParaRPr>
          </a:p>
          <a:p>
            <a:pPr lvl="3" marL="1257480" indent="-34272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In the terminal -&gt; </a:t>
            </a:r>
            <a:r>
              <a:rPr b="1" lang="en-US" sz="1800" spc="-1" strike="noStrike">
                <a:solidFill>
                  <a:srgbClr val="000000"/>
                </a:solidFill>
                <a:uFill>
                  <a:solidFill>
                    <a:srgbClr val="ffffff"/>
                  </a:solidFill>
                </a:uFill>
                <a:latin typeface="Calibri"/>
              </a:rPr>
              <a:t>make</a:t>
            </a:r>
            <a:endParaRPr b="0" lang="en-US" sz="1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algn="ctr"/>
            <a:r>
              <a:rPr b="1" lang="en-US" sz="2400" spc="-1" strike="noStrike">
                <a:solidFill>
                  <a:srgbClr val="000000"/>
                </a:solidFill>
                <a:uFill>
                  <a:solidFill>
                    <a:srgbClr val="ffffff"/>
                  </a:solidFill>
                </a:uFill>
                <a:latin typeface="Calibri"/>
              </a:rPr>
              <a:t>Plug-in with new GAMOS data (particle velocity) is ready</a:t>
            </a:r>
            <a:endParaRPr b="0" lang="en-US" sz="2800" spc="-1" strike="noStrike">
              <a:solidFill>
                <a:srgbClr val="000000"/>
              </a:solidFill>
              <a:uFill>
                <a:solidFill>
                  <a:srgbClr val="ffffff"/>
                </a:solidFill>
              </a:u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5b: Velocity profile of protons: replica tutorial</a:t>
            </a:r>
            <a:endParaRPr b="0" lang="en-US" sz="1800" spc="-1" strike="noStrike">
              <a:solidFill>
                <a:srgbClr val="000000"/>
              </a:solidFill>
              <a:uFill>
                <a:solidFill>
                  <a:srgbClr val="ffffff"/>
                </a:solidFill>
              </a:uFill>
              <a:latin typeface="Calibri"/>
            </a:endParaRPr>
          </a:p>
        </p:txBody>
      </p:sp>
      <p:sp>
        <p:nvSpPr>
          <p:cNvPr id="121" name="TextShape 2"/>
          <p:cNvSpPr txBox="1"/>
          <p:nvPr/>
        </p:nvSpPr>
        <p:spPr>
          <a:xfrm>
            <a:off x="0" y="1825560"/>
            <a:ext cx="9143640" cy="5032080"/>
          </a:xfrm>
          <a:prstGeom prst="rect">
            <a:avLst/>
          </a:prstGeom>
          <a:noFill/>
          <a:ln>
            <a:noFill/>
          </a:ln>
        </p:spPr>
        <p:txBody>
          <a:bodyPr/>
          <a:p>
            <a:r>
              <a:rPr b="1" lang="en-US" sz="2400" spc="-1" strike="noStrike">
                <a:solidFill>
                  <a:srgbClr val="000000"/>
                </a:solidFill>
                <a:uFill>
                  <a:solidFill>
                    <a:srgbClr val="ffffff"/>
                  </a:solidFill>
                </a:uFill>
                <a:latin typeface="Calibri"/>
              </a:rPr>
              <a:t>We want to measure proton velocity after each 1 mm in the phantom</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1" lang="en-US" sz="2400" spc="-1" strike="noStrike">
                <a:solidFill>
                  <a:srgbClr val="ff0000"/>
                </a:solidFill>
                <a:uFill>
                  <a:solidFill>
                    <a:srgbClr val="ffffff"/>
                  </a:solidFill>
                </a:uFill>
                <a:latin typeface="Calibri"/>
              </a:rPr>
              <a:t>Create volume REPLICA</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Describe new file </a:t>
            </a:r>
            <a:r>
              <a:rPr b="1" lang="en-US" sz="2400" spc="-1" strike="noStrike">
                <a:solidFill>
                  <a:srgbClr val="1d6fa9"/>
                </a:solidFill>
                <a:uFill>
                  <a:solidFill>
                    <a:srgbClr val="ffffff"/>
                  </a:solidFill>
                </a:uFill>
                <a:latin typeface="Calibri"/>
              </a:rPr>
              <a:t>phantom.geom</a:t>
            </a:r>
            <a:r>
              <a:rPr b="1" lang="en-US" sz="24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Copy phantom.geom file from Ex. 0</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a:t>
            </a:r>
            <a:r>
              <a:rPr b="0" lang="en-US" sz="1900" spc="-1" strike="noStrike">
                <a:solidFill>
                  <a:srgbClr val="000000"/>
                </a:solidFill>
                <a:uFill>
                  <a:solidFill>
                    <a:srgbClr val="ffffff"/>
                  </a:solidFill>
                </a:uFill>
                <a:latin typeface="Calibri"/>
              </a:rPr>
              <a:t>Cut” the PMMA phantom into 1-mm-thick slices along Z direction, using REPLICA</a:t>
            </a:r>
            <a:r>
              <a:rPr b="0" lang="en-US" sz="1900" spc="-1" strike="noStrike">
                <a:solidFill>
                  <a:srgbClr val="000000"/>
                </a:solidFill>
                <a:uFill>
                  <a:solidFill>
                    <a:srgbClr val="ffffff"/>
                  </a:solidFill>
                </a:uFill>
                <a:latin typeface="Calibri"/>
              </a:rPr>
              <a:t>
</a:t>
            </a:r>
            <a:r>
              <a:rPr b="0" lang="en-US" sz="19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a:p>
            <a:r>
              <a:rPr b="1" lang="en-US" sz="2400" spc="-1" strike="noStrike">
                <a:solidFill>
                  <a:srgbClr val="ff0000"/>
                </a:solidFill>
                <a:uFill>
                  <a:solidFill>
                    <a:srgbClr val="ffffff"/>
                  </a:solidFill>
                </a:uFill>
                <a:latin typeface="Calibri"/>
              </a:rPr>
              <a:t>Get a 2D histogram “protons_velocity VS proton_Zcoordinate”</a:t>
            </a:r>
            <a:r>
              <a:rPr b="1" lang="en-US" sz="2400" spc="-1" strike="noStrike">
                <a:solidFill>
                  <a:srgbClr val="ff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343080" indent="-342720">
              <a:lnSpc>
                <a:spcPct val="100000"/>
              </a:lnSpc>
              <a:buClr>
                <a:srgbClr val="000000"/>
              </a:buClr>
              <a:buFont typeface="Arial"/>
              <a:buChar char="•"/>
            </a:pPr>
            <a:r>
              <a:rPr b="1" lang="en-US" sz="2300" spc="-1" strike="noStrike">
                <a:solidFill>
                  <a:srgbClr val="000000"/>
                </a:solidFill>
                <a:uFill>
                  <a:solidFill>
                    <a:srgbClr val="ffffff"/>
                  </a:solidFill>
                </a:uFill>
                <a:latin typeface="Calibri"/>
              </a:rPr>
              <a:t>Describe file </a:t>
            </a:r>
            <a:r>
              <a:rPr b="1" lang="en-US" sz="2300" spc="-1" strike="noStrike">
                <a:solidFill>
                  <a:srgbClr val="1d6fa9"/>
                </a:solidFill>
                <a:uFill>
                  <a:solidFill>
                    <a:srgbClr val="ffffff"/>
                  </a:solidFill>
                </a:uFill>
                <a:latin typeface="Calibri"/>
              </a:rPr>
              <a:t>protontherapy5b.in</a:t>
            </a:r>
            <a:r>
              <a:rPr b="1" lang="en-US" sz="2300" spc="-1" strike="noStrike">
                <a:solidFill>
                  <a:srgbClr val="000000"/>
                </a:solidFill>
                <a:uFill>
                  <a:solidFill>
                    <a:srgbClr val="ffffff"/>
                  </a:solidFill>
                </a:uFill>
                <a:latin typeface="Calibri"/>
              </a:rPr>
              <a:t>:</a:t>
            </a:r>
            <a:endParaRPr b="0" lang="en-US" sz="20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Change the particle source so that all protons start moving at the same time</a:t>
            </a:r>
            <a:endParaRPr b="0" lang="en-US" sz="1800" spc="-1" strike="noStrike">
              <a:solidFill>
                <a:srgbClr val="000000"/>
              </a:solidFill>
              <a:uFill>
                <a:solidFill>
                  <a:srgbClr val="ffffff"/>
                </a:solidFill>
              </a:uFill>
              <a:latin typeface="Calibri"/>
            </a:endParaRPr>
          </a:p>
          <a:p>
            <a:pPr lvl="2" marL="800280" indent="-34272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Create 2D histogram “proton velocity VS Z coordinate”</a:t>
            </a:r>
            <a:endParaRPr b="0" lang="en-US" sz="1800" spc="-1" strike="noStrike">
              <a:solidFill>
                <a:srgbClr val="000000"/>
              </a:solidFill>
              <a:uFill>
                <a:solidFill>
                  <a:srgbClr val="ffffff"/>
                </a:solidFill>
              </a:uFill>
              <a:latin typeface="Calibri"/>
            </a:endParaRPr>
          </a:p>
          <a:p>
            <a:pPr lvl="3" marL="1257480" indent="-342720">
              <a:lnSpc>
                <a:spcPct val="100000"/>
              </a:lnSpc>
              <a:buClr>
                <a:srgbClr val="000000"/>
              </a:buClr>
              <a:buFont typeface="Arial"/>
              <a:buChar char="•"/>
            </a:pPr>
            <a:r>
              <a:rPr b="0" lang="en-US" sz="1700" spc="-1" strike="noStrike">
                <a:solidFill>
                  <a:srgbClr val="000000"/>
                </a:solidFill>
                <a:uFill>
                  <a:solidFill>
                    <a:srgbClr val="ffffff"/>
                  </a:solidFill>
                </a:uFill>
                <a:latin typeface="Calibri"/>
              </a:rPr>
              <a:t>Use filters to get velocity at each phantom Z slice and consider only primary protons</a:t>
            </a:r>
            <a:endParaRPr b="0" lang="en-US" sz="1800" spc="-1" strike="noStrike">
              <a:solidFill>
                <a:srgbClr val="000000"/>
              </a:solidFill>
              <a:uFill>
                <a:solidFill>
                  <a:srgbClr val="ffffff"/>
                </a:solidFill>
              </a:uFill>
              <a:latin typeface="Calibri"/>
            </a:endParaRPr>
          </a:p>
          <a:p>
            <a:pPr lvl="3" marL="1257480" indent="-342720">
              <a:lnSpc>
                <a:spcPct val="100000"/>
              </a:lnSpc>
              <a:buClr>
                <a:srgbClr val="000000"/>
              </a:buClr>
              <a:buFont typeface="Arial"/>
              <a:buChar char="•"/>
            </a:pPr>
            <a:r>
              <a:rPr b="0" lang="en-US" sz="1700" spc="-1" strike="noStrike">
                <a:solidFill>
                  <a:srgbClr val="000000"/>
                </a:solidFill>
                <a:uFill>
                  <a:solidFill>
                    <a:srgbClr val="ffffff"/>
                  </a:solidFill>
                </a:uFill>
                <a:latin typeface="Calibri"/>
              </a:rPr>
              <a:t>Set Y range of the 2D histogram from -20 cm to 20 cm (phantom Z boarders) </a:t>
            </a:r>
            <a:endParaRPr b="0" lang="en-US" sz="18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0a: simple proton pencil beam</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628560" y="1825560"/>
            <a:ext cx="788652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Beam parameters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Monenergetic proton beam with kinetic E = 226.62 MeV</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Beam is circular with the diameter = 3 mm</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Beam divergence = 3.6 mrad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Beam is continuous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Beam current = 5 nA</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Position of the beam origin: x=0, y=0, z=-40 cm</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Beam flies along Z in +Z direction</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Phantom geometry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Tube: radius = 20 cm, length = 20 cm, made of PMMA, with axis along Z</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Placed at (0,0,0)</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GAMOS input file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Use physics list G4QGSP_BIC_HP</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Add decay process for all particles to the physics list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Add radioactive decay process of ions to the physics list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Run beam of 20 protons</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0b: beam interactions in the phantom </a:t>
            </a:r>
            <a:endParaRPr b="0" lang="en-US" sz="1800" spc="-1" strike="noStrike">
              <a:solidFill>
                <a:srgbClr val="000000"/>
              </a:solidFill>
              <a:uFill>
                <a:solidFill>
                  <a:srgbClr val="ffffff"/>
                </a:solidFill>
              </a:uFill>
              <a:latin typeface="Calibri"/>
            </a:endParaRPr>
          </a:p>
        </p:txBody>
      </p:sp>
      <p:sp>
        <p:nvSpPr>
          <p:cNvPr id="85"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exercise0a</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20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a list of:</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 </a:t>
            </a:r>
            <a:r>
              <a:rPr b="0" lang="en-US" sz="1900" spc="-1" strike="noStrike">
                <a:solidFill>
                  <a:srgbClr val="000000"/>
                </a:solidFill>
                <a:uFill>
                  <a:solidFill>
                    <a:srgbClr val="ffffff"/>
                  </a:solidFill>
                </a:uFill>
                <a:latin typeface="Calibri"/>
              </a:rPr>
              <a:t>all processes occurred in the phantom</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 </a:t>
            </a:r>
            <a:r>
              <a:rPr b="0" lang="en-US" sz="1900" spc="-1" strike="noStrike">
                <a:solidFill>
                  <a:srgbClr val="000000"/>
                </a:solidFill>
                <a:uFill>
                  <a:solidFill>
                    <a:srgbClr val="ffffff"/>
                  </a:solidFill>
                </a:uFill>
                <a:latin typeface="Calibri"/>
              </a:rPr>
              <a:t>all particles in the phantom</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VRML visualization of geometry and tracks</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0c: secondary particles</a:t>
            </a:r>
            <a:endParaRPr b="0" lang="en-US" sz="1800" spc="-1" strike="noStrike">
              <a:solidFill>
                <a:srgbClr val="000000"/>
              </a:solidFill>
              <a:uFill>
                <a:solidFill>
                  <a:srgbClr val="ffffff"/>
                </a:solidFill>
              </a:uFill>
              <a:latin typeface="Calibri"/>
            </a:endParaRPr>
          </a:p>
        </p:txBody>
      </p:sp>
      <p:sp>
        <p:nvSpPr>
          <p:cNvPr id="87"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exercise0a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a list of:</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 </a:t>
            </a:r>
            <a:r>
              <a:rPr b="0" lang="en-US" sz="1900" spc="-1" strike="noStrike">
                <a:solidFill>
                  <a:srgbClr val="000000"/>
                </a:solidFill>
                <a:uFill>
                  <a:solidFill>
                    <a:srgbClr val="ffffff"/>
                  </a:solidFill>
                </a:uFill>
                <a:latin typeface="Calibri"/>
              </a:rPr>
              <a:t>all particles that exit the phantom (number of transportation processes for each particle type at the exit of the phantom)</a:t>
            </a:r>
            <a:endParaRPr b="0" lang="en-US" sz="20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28560" y="365040"/>
            <a:ext cx="7886520" cy="1325160"/>
          </a:xfrm>
          <a:prstGeom prst="rect">
            <a:avLst/>
          </a:prstGeom>
          <a:noFill/>
          <a:ln>
            <a:noFill/>
          </a:ln>
        </p:spPr>
        <p:txBody>
          <a:bodyPr anchor="ctr"/>
          <a:p>
            <a:pPr algn="ctr">
              <a:lnSpc>
                <a:spcPct val="100000"/>
              </a:lnSpc>
            </a:pPr>
            <a:r>
              <a:rPr b="1" lang="en-US" sz="4400" spc="-1" strike="noStrike">
                <a:solidFill>
                  <a:srgbClr val="000000"/>
                </a:solidFill>
                <a:uFill>
                  <a:solidFill>
                    <a:srgbClr val="ffffff"/>
                  </a:solidFill>
                </a:uFill>
                <a:latin typeface="Calibri Light"/>
              </a:rPr>
              <a:t>Exercise 1a: use  different physics lists  </a:t>
            </a:r>
            <a:endParaRPr b="0" lang="en-US" sz="1800" spc="-1" strike="noStrike">
              <a:solidFill>
                <a:srgbClr val="000000"/>
              </a:solidFill>
              <a:uFill>
                <a:solidFill>
                  <a:srgbClr val="ffffff"/>
                </a:solidFill>
              </a:uFill>
              <a:latin typeface="Calibri"/>
            </a:endParaRPr>
          </a:p>
        </p:txBody>
      </p:sp>
      <p:sp>
        <p:nvSpPr>
          <p:cNvPr id="89"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exercise0a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Use G4QGSP_BIC_HP physics + decay + radioactiveDecay processes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list of secondary particles created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Gammas, neutrons, secondary protons, positrons, electrons, alphas</a:t>
            </a:r>
            <a:endParaRPr b="0" lang="en-US" sz="20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628560" y="365040"/>
            <a:ext cx="7886520" cy="1325160"/>
          </a:xfrm>
          <a:prstGeom prst="rect">
            <a:avLst/>
          </a:prstGeom>
          <a:noFill/>
          <a:ln>
            <a:noFill/>
          </a:ln>
        </p:spPr>
        <p:txBody>
          <a:bodyPr anchor="ctr"/>
          <a:p>
            <a:pPr algn="ctr">
              <a:lnSpc>
                <a:spcPct val="100000"/>
              </a:lnSpc>
            </a:pPr>
            <a:r>
              <a:rPr b="1" lang="en-US" sz="4400" spc="-1" strike="noStrike">
                <a:solidFill>
                  <a:srgbClr val="000000"/>
                </a:solidFill>
                <a:uFill>
                  <a:solidFill>
                    <a:srgbClr val="ffffff"/>
                  </a:solidFill>
                </a:uFill>
                <a:latin typeface="Calibri Light"/>
              </a:rPr>
              <a:t>Exercise 1b: use  different physics lists  </a:t>
            </a:r>
            <a:endParaRPr b="0" lang="en-US" sz="1800" spc="-1" strike="noStrike">
              <a:solidFill>
                <a:srgbClr val="000000"/>
              </a:solidFill>
              <a:uFill>
                <a:solidFill>
                  <a:srgbClr val="ffffff"/>
                </a:solidFill>
              </a:uFill>
              <a:latin typeface="Calibri"/>
            </a:endParaRPr>
          </a:p>
        </p:txBody>
      </p:sp>
      <p:sp>
        <p:nvSpPr>
          <p:cNvPr id="91"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exercise0a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Use G4QGSP_BIC_AllHP physics + decay + radioactiveDecay processes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list of secondary particles created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Gammas, neutrons, secondary protons, positrons, electrons, alphas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Compare the number of secondary particles with the results of Ex. 1a</a:t>
            </a:r>
            <a:endParaRPr b="0" lang="en-US" sz="2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628560" y="365040"/>
            <a:ext cx="7886520" cy="1325160"/>
          </a:xfrm>
          <a:prstGeom prst="rect">
            <a:avLst/>
          </a:prstGeom>
          <a:noFill/>
          <a:ln>
            <a:noFill/>
          </a:ln>
        </p:spPr>
        <p:txBody>
          <a:bodyPr anchor="ctr"/>
          <a:p>
            <a:pPr algn="ctr">
              <a:lnSpc>
                <a:spcPct val="100000"/>
              </a:lnSpc>
            </a:pPr>
            <a:r>
              <a:rPr b="1" lang="en-US" sz="4400" spc="-1" strike="noStrike">
                <a:solidFill>
                  <a:srgbClr val="000000"/>
                </a:solidFill>
                <a:uFill>
                  <a:solidFill>
                    <a:srgbClr val="ffffff"/>
                  </a:solidFill>
                </a:uFill>
                <a:latin typeface="Calibri Light"/>
              </a:rPr>
              <a:t>Exercise 1c: use different physics lists  </a:t>
            </a:r>
            <a:endParaRPr b="0" lang="en-US" sz="1800" spc="-1" strike="noStrike">
              <a:solidFill>
                <a:srgbClr val="000000"/>
              </a:solidFill>
              <a:uFill>
                <a:solidFill>
                  <a:srgbClr val="ffffff"/>
                </a:solidFill>
              </a:uFill>
              <a:latin typeface="Calibri"/>
            </a:endParaRPr>
          </a:p>
        </p:txBody>
      </p:sp>
      <p:sp>
        <p:nvSpPr>
          <p:cNvPr id="93"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exercise0a</a:t>
            </a:r>
            <a:r>
              <a:rPr b="1"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Run beam of 1000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400" spc="-1" strike="noStrike">
                <a:solidFill>
                  <a:srgbClr val="000000"/>
                </a:solidFill>
                <a:uFill>
                  <a:solidFill>
                    <a:srgbClr val="ffffff"/>
                  </a:solidFill>
                </a:uFill>
                <a:latin typeface="Calibri"/>
              </a:rPr>
              <a:t>Use Hadrontherapy physics + QGSP_BIC_EMY electromagnetic physics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400" spc="-1" strike="noStrike">
                <a:solidFill>
                  <a:srgbClr val="000000"/>
                </a:solidFill>
                <a:uFill>
                  <a:solidFill>
                    <a:srgbClr val="ffffff"/>
                  </a:solidFill>
                </a:uFill>
                <a:latin typeface="Calibri"/>
              </a:rPr>
              <a:t>Get list of secondary particles created in the phantom:</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Gammas, neutrons, secondary protons, positrons, electrons, alphas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400" spc="-1" strike="noStrike">
                <a:solidFill>
                  <a:srgbClr val="000000"/>
                </a:solidFill>
                <a:uFill>
                  <a:solidFill>
                    <a:srgbClr val="ffffff"/>
                  </a:solidFill>
                </a:uFill>
                <a:latin typeface="Calibri"/>
              </a:rPr>
              <a:t>Compare the number of secondary particles with the results of Ex. 1a and Ex. 1b</a:t>
            </a:r>
            <a:endParaRPr b="0" lang="en-US" sz="28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28560" y="365040"/>
            <a:ext cx="7886520" cy="1325160"/>
          </a:xfrm>
          <a:prstGeom prst="rect">
            <a:avLst/>
          </a:prstGeom>
          <a:noFill/>
          <a:ln>
            <a:noFill/>
          </a:ln>
        </p:spPr>
        <p:txBody>
          <a:bodyPr anchor="ctr"/>
          <a:p>
            <a:pPr algn="ctr">
              <a:lnSpc>
                <a:spcPct val="100000"/>
              </a:lnSpc>
            </a:pPr>
            <a:r>
              <a:rPr b="1" lang="en-US" sz="4000" spc="-1" strike="noStrike">
                <a:solidFill>
                  <a:srgbClr val="000000"/>
                </a:solidFill>
                <a:uFill>
                  <a:solidFill>
                    <a:srgbClr val="ffffff"/>
                  </a:solidFill>
                </a:uFill>
                <a:latin typeface="Calibri Light"/>
              </a:rPr>
              <a:t>Exercise 2a: energy of secondary particles</a:t>
            </a:r>
            <a:endParaRPr b="0" lang="en-US" sz="1800" spc="-1" strike="noStrike">
              <a:solidFill>
                <a:srgbClr val="000000"/>
              </a:solidFill>
              <a:uFill>
                <a:solidFill>
                  <a:srgbClr val="ffffff"/>
                </a:solidFill>
              </a:uFill>
              <a:latin typeface="Calibri"/>
            </a:endParaRPr>
          </a:p>
        </p:txBody>
      </p:sp>
      <p:sp>
        <p:nvSpPr>
          <p:cNvPr id="95" name="TextShape 2"/>
          <p:cNvSpPr txBox="1"/>
          <p:nvPr/>
        </p:nvSpPr>
        <p:spPr>
          <a:xfrm>
            <a:off x="628560" y="1825560"/>
            <a:ext cx="7886520" cy="4350960"/>
          </a:xfrm>
          <a:prstGeom prst="rect">
            <a:avLst/>
          </a:prstGeom>
          <a:noFill/>
          <a:ln>
            <a:noFill/>
          </a:ln>
        </p:spPr>
        <p:txBody>
          <a:bodyPr/>
          <a:p>
            <a:r>
              <a:rPr b="1" lang="en-US" sz="2400" spc="-1" strike="noStrike">
                <a:solidFill>
                  <a:srgbClr val="000000"/>
                </a:solidFill>
                <a:uFill>
                  <a:solidFill>
                    <a:srgbClr val="ffffff"/>
                  </a:solidFill>
                </a:uFill>
                <a:latin typeface="Calibri"/>
              </a:rPr>
              <a:t>Use setup from exercise1b</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Use G4QGSP_BIC_AllHP physics</a:t>
            </a:r>
            <a:endParaRPr b="0" lang="en-US" sz="2000" spc="-1" strike="noStrike">
              <a:solidFill>
                <a:srgbClr val="000000"/>
              </a:solidFill>
              <a:uFill>
                <a:solidFill>
                  <a:srgbClr val="ffffff"/>
                </a:solidFill>
              </a:uFill>
              <a:latin typeface="Calibri"/>
            </a:endParaRPr>
          </a:p>
          <a:p>
            <a:pPr lvl="1" marL="228600" indent="-22824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Run beam of 100,000 protons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200" spc="-1" strike="noStrike">
                <a:solidFill>
                  <a:srgbClr val="000000"/>
                </a:solidFill>
                <a:uFill>
                  <a:solidFill>
                    <a:srgbClr val="ffffff"/>
                  </a:solidFill>
                </a:uFill>
                <a:latin typeface="Calibri"/>
              </a:rPr>
              <a:t>Get histograms of:</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Kinetic energy of particles which exit the phantom</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Classify histograms by particle type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Set histogram range from 0 to 20 MeV</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1900" spc="-1" strike="noStrike">
                <a:solidFill>
                  <a:srgbClr val="000000"/>
                </a:solidFill>
                <a:uFill>
                  <a:solidFill>
                    <a:srgbClr val="ffffff"/>
                  </a:solidFill>
                </a:uFill>
                <a:latin typeface="Calibri"/>
              </a:rPr>
              <a:t>Set number of histogram bins to 200</a:t>
            </a:r>
            <a:endParaRPr b="0" lang="en-US" sz="20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1261</TotalTime>
  <Application>LibreOffice/5.1.6.2$Linux_X86_64 LibreOffice_project/10m0$Build-2</Application>
  <Words>858</Words>
  <Paragraphs>203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2017-04-03T11:12:18Z</dcterms:created>
  <dc:creator>Ekaterina Mikhaylova</dc:creator>
  <dc:description/>
  <dc:language>en-GB</dc:language>
  <cp:lastModifiedBy/>
  <dcterms:modified xsi:type="dcterms:W3CDTF">2018-05-25T18:42:32Z</dcterms:modified>
  <cp:revision>154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15.0028</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