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6517289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6517289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237f49c4e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237f49c4e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37f49c4e_0_1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37f49c4e_0_1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237f49c4e_0_1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237f49c4e_0_1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237f49c4e_0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237f49c4e_0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237f49c4e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237f49c4e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65172894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65172894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65172894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65172894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37f49c4e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37f49c4e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7f49c4e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7f49c4e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37f49c4e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37f49c4e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7f49c4e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7f49c4e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a362a05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a362a05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37f49c4e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37f49c4e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24200" y="2390475"/>
            <a:ext cx="59673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Molecular Phylogenetics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MSc. Vicente Machaca Arceda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UPGMA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Unweighted Pair Group Method Using Arithmetic Average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2"/>
          <a:srcRect l="675"/>
          <a:stretch>
            <a:fillRect/>
          </a:stretch>
        </p:blipFill>
        <p:spPr>
          <a:xfrm>
            <a:off x="1512200" y="1628200"/>
            <a:ext cx="3189275" cy="25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66100" y="2378550"/>
            <a:ext cx="1161675" cy="14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5104775" y="2726675"/>
            <a:ext cx="1506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Choose the smallest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433725" y="4114325"/>
            <a:ext cx="2181300" cy="661800"/>
          </a:xfrm>
          <a:prstGeom prst="wedgeRoundRectCallout">
            <a:avLst>
              <a:gd name="adj1" fmla="val -15386"/>
              <a:gd name="adj2" fmla="val -7915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AC/2 = 0.35/2 = 0.175</a:t>
            </a:r>
            <a:endParaRPr lang="en-GB"/>
          </a:p>
        </p:txBody>
      </p:sp>
      <p:sp>
        <p:nvSpPr>
          <p:cNvPr id="189" name="Google Shape;189;p22"/>
          <p:cNvSpPr txBox="1"/>
          <p:nvPr/>
        </p:nvSpPr>
        <p:spPr>
          <a:xfrm>
            <a:off x="1512200" y="1089425"/>
            <a:ext cx="3150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Matrix distances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7010438" y="1751600"/>
            <a:ext cx="873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Tree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UPGMA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Unweighted Pair Group Method Using Arithmetic Average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5257175" y="2345675"/>
            <a:ext cx="1506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Choose the smallest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1512200" y="1089425"/>
            <a:ext cx="3150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Matrix distances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010438" y="1751600"/>
            <a:ext cx="873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Tree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2"/>
          <a:srcRect t="1254"/>
          <a:stretch>
            <a:fillRect/>
          </a:stretch>
        </p:blipFill>
        <p:spPr>
          <a:xfrm>
            <a:off x="1347925" y="1712300"/>
            <a:ext cx="3606476" cy="18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10775" y="2150348"/>
            <a:ext cx="1841650" cy="19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UPGMA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Unweighted Pair Group Method Using Arithmetic Average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257175" y="2345675"/>
            <a:ext cx="1506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Choose the smallest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1512200" y="1089425"/>
            <a:ext cx="3150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Matrix distances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010438" y="1751600"/>
            <a:ext cx="873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Tree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63075" y="1930350"/>
            <a:ext cx="3774024" cy="13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63175" y="2159700"/>
            <a:ext cx="1558675" cy="20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13350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UPGMA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Unweighted Pair Group Method Using Arithmetic Average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512200" y="1089425"/>
            <a:ext cx="3150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Estimated matrix distances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7010438" y="1294400"/>
            <a:ext cx="873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Tree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63175" y="1702500"/>
            <a:ext cx="1558675" cy="20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62975" y="1558050"/>
            <a:ext cx="2936125" cy="23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/>
          <p:nvPr/>
        </p:nvSpPr>
        <p:spPr>
          <a:xfrm>
            <a:off x="1662975" y="4098475"/>
            <a:ext cx="1359300" cy="447300"/>
          </a:xfrm>
          <a:prstGeom prst="wedgeRoundRectCallout">
            <a:avLst>
              <a:gd name="adj1" fmla="val 32851"/>
              <a:gd name="adj2" fmla="val -11459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0.309 + 0.309</a:t>
            </a:r>
            <a:endParaRPr lang="en-GB"/>
          </a:p>
        </p:txBody>
      </p:sp>
      <p:sp>
        <p:nvSpPr>
          <p:cNvPr id="224" name="Google Shape;224;p25"/>
          <p:cNvSpPr/>
          <p:nvPr/>
        </p:nvSpPr>
        <p:spPr>
          <a:xfrm>
            <a:off x="4825263" y="2124450"/>
            <a:ext cx="1359300" cy="447300"/>
          </a:xfrm>
          <a:prstGeom prst="wedgeRoundRectCallout">
            <a:avLst>
              <a:gd name="adj1" fmla="val -125045"/>
              <a:gd name="adj2" fmla="val 11208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0.212 + 0.212</a:t>
            </a:r>
            <a:endParaRPr lang="en-GB"/>
          </a:p>
        </p:txBody>
      </p:sp>
      <p:sp>
        <p:nvSpPr>
          <p:cNvPr id="225" name="Google Shape;225;p25"/>
          <p:cNvSpPr/>
          <p:nvPr/>
        </p:nvSpPr>
        <p:spPr>
          <a:xfrm>
            <a:off x="3212700" y="4403275"/>
            <a:ext cx="1359300" cy="447300"/>
          </a:xfrm>
          <a:prstGeom prst="wedgeRoundRectCallout">
            <a:avLst>
              <a:gd name="adj1" fmla="val -64699"/>
              <a:gd name="adj2" fmla="val -31402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0.175 + 0.175</a:t>
            </a:r>
            <a:endParaRPr lang="en-GB"/>
          </a:p>
        </p:txBody>
      </p:sp>
      <p:sp>
        <p:nvSpPr>
          <p:cNvPr id="226" name="Google Shape;226;p25"/>
          <p:cNvSpPr txBox="1"/>
          <p:nvPr/>
        </p:nvSpPr>
        <p:spPr>
          <a:xfrm>
            <a:off x="5184700" y="3957050"/>
            <a:ext cx="37563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B6D7A8"/>
                </a:solidFill>
              </a:rPr>
              <a:t>The estimated distances don’t match the actual evolutionary distances shown, which illustrates the failure of UPGMA. However, owing to its fast speed of calculation, it has found extensive usage.</a:t>
            </a:r>
            <a:endParaRPr sz="1200" b="1">
              <a:solidFill>
                <a:srgbClr val="B6D7A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6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13350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Homework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090100" y="1666875"/>
            <a:ext cx="5294400" cy="14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b="1">
                <a:solidFill>
                  <a:srgbClr val="FFFFFF"/>
                </a:solidFill>
              </a:rPr>
              <a:t>Implement the UPGMA algorithm</a:t>
            </a:r>
            <a:endParaRPr b="1"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GB" b="1">
                <a:solidFill>
                  <a:srgbClr val="FFFFFF"/>
                </a:solidFill>
              </a:rPr>
              <a:t>Input: Distance matrix </a:t>
            </a:r>
            <a:endParaRPr b="1"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GB" b="1">
                <a:solidFill>
                  <a:srgbClr val="FFFFFF"/>
                </a:solidFill>
              </a:rPr>
              <a:t>Output: Newick text</a:t>
            </a:r>
            <a:endParaRPr b="1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b="1">
                <a:solidFill>
                  <a:srgbClr val="FFFFFF"/>
                </a:solidFill>
              </a:rPr>
              <a:t>Redact a report with your results and conclusions</a:t>
            </a:r>
            <a:endParaRPr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Objectives</a:t>
            </a:r>
            <a:endParaRPr lang="en-GB" sz="24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424325" y="1554975"/>
            <a:ext cx="73059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Understand the importance of phylogenetics trees</a:t>
            </a:r>
            <a:endParaRPr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Implement the Neighbor joining algorithm</a:t>
            </a:r>
            <a:endParaRPr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Use phylogenetics trees with ETE, BioPython and MEGA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Phylogenetics</a:t>
            </a:r>
            <a:endParaRPr lang="en-GB" sz="24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011275" y="2010575"/>
            <a:ext cx="61320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Phylogenetics is the study of the evolutionary history of living organisms using tree like diagrams to represent pedigrees of these organisms [1].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517325" y="4438325"/>
            <a:ext cx="7119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FFFFF"/>
                </a:solidFill>
              </a:rPr>
              <a:t>[1] Xiong, Jin. </a:t>
            </a:r>
            <a:r>
              <a:rPr lang="en-GB" sz="800" i="1">
                <a:solidFill>
                  <a:srgbClr val="FFFFFF"/>
                </a:solidFill>
              </a:rPr>
              <a:t>Essential bioinformatics</a:t>
            </a:r>
            <a:r>
              <a:rPr lang="en-GB" sz="800">
                <a:solidFill>
                  <a:srgbClr val="FFFFFF"/>
                </a:solidFill>
              </a:rPr>
              <a:t>. Cambridge University Press, 2006.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Phylogenetic tree</a:t>
            </a:r>
            <a:endParaRPr lang="en-GB" sz="2400"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436625" y="3895775"/>
            <a:ext cx="4937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Figure 1.1.</a:t>
            </a:r>
            <a:r>
              <a:rPr lang="en-GB" sz="800">
                <a:solidFill>
                  <a:srgbClr val="FFFFFF"/>
                </a:solidFill>
              </a:rPr>
              <a:t> A typical bifurcating phylogenetic tree showing root, internal nodes, terminal nodes and branches. [1]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517325" y="4438325"/>
            <a:ext cx="7119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FFFFF"/>
                </a:solidFill>
              </a:rPr>
              <a:t>[1] Xiong, Jin. </a:t>
            </a:r>
            <a:r>
              <a:rPr lang="en-GB" sz="800" i="1">
                <a:solidFill>
                  <a:srgbClr val="FFFFFF"/>
                </a:solidFill>
              </a:rPr>
              <a:t>Essential bioinformatics</a:t>
            </a:r>
            <a:r>
              <a:rPr lang="en-GB" sz="800">
                <a:solidFill>
                  <a:srgbClr val="FFFFFF"/>
                </a:solidFill>
              </a:rPr>
              <a:t>. Cambridge University Press, 2006.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74675" y="915775"/>
            <a:ext cx="5022726" cy="2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Phylogenetic tree</a:t>
            </a:r>
            <a:endParaRPr lang="en-GB" sz="24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555813" y="3895775"/>
            <a:ext cx="38448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Figure 1.2.</a:t>
            </a:r>
            <a:r>
              <a:rPr lang="en-GB" sz="800">
                <a:solidFill>
                  <a:srgbClr val="FFFFFF"/>
                </a:solidFill>
              </a:rPr>
              <a:t> Newick format of tree representation. [1]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517325" y="4438325"/>
            <a:ext cx="7119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FFFFF"/>
                </a:solidFill>
              </a:rPr>
              <a:t>[1] Xiong, Jin. </a:t>
            </a:r>
            <a:r>
              <a:rPr lang="en-GB" sz="800" i="1">
                <a:solidFill>
                  <a:srgbClr val="FFFFFF"/>
                </a:solidFill>
              </a:rPr>
              <a:t>Essential bioinformatics</a:t>
            </a:r>
            <a:r>
              <a:rPr lang="en-GB" sz="800">
                <a:solidFill>
                  <a:srgbClr val="FFFFFF"/>
                </a:solidFill>
              </a:rPr>
              <a:t>. Cambridge University Press, 2006.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68850" y="875926"/>
            <a:ext cx="6039699" cy="30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Phylogenetic tree COVID19</a:t>
            </a:r>
            <a:endParaRPr lang="en-GB" sz="240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922325" y="3895775"/>
            <a:ext cx="60888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Figure 1.3.</a:t>
            </a:r>
            <a:r>
              <a:rPr lang="en-GB" sz="800">
                <a:solidFill>
                  <a:srgbClr val="FFFFFF"/>
                </a:solidFill>
              </a:rPr>
              <a:t> Molecular divergence and selective pressures during the evolution of SARS-CoV-2 (COVID19) and related viruses. [2]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517325" y="4438325"/>
            <a:ext cx="7119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FFFFF"/>
                </a:solidFill>
              </a:rPr>
              <a:t>[2] Tang, X., Wu, C., Li, X., Song, Y., Yao, X., Wu, X., ... &amp; Cui, J. (2020). On the origin and continuing evolution of SARS-CoV-2. </a:t>
            </a:r>
            <a:r>
              <a:rPr lang="en-GB" sz="800" i="1">
                <a:solidFill>
                  <a:srgbClr val="FFFFFF"/>
                </a:solidFill>
              </a:rPr>
              <a:t>National Science Review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60275" y="1027600"/>
            <a:ext cx="7075856" cy="28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Methods</a:t>
            </a:r>
            <a:endParaRPr lang="en-GB" sz="2400"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711825" y="506800"/>
            <a:ext cx="1316100" cy="5763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Phylogenetics methods</a:t>
            </a:r>
            <a:endParaRPr sz="1200" b="1"/>
          </a:p>
        </p:txBody>
      </p:sp>
      <p:sp>
        <p:nvSpPr>
          <p:cNvPr id="105" name="Google Shape;105;p19"/>
          <p:cNvSpPr/>
          <p:nvPr/>
        </p:nvSpPr>
        <p:spPr>
          <a:xfrm>
            <a:off x="2887500" y="1431225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Distance based</a:t>
            </a:r>
            <a:endParaRPr sz="1200" b="1"/>
          </a:p>
        </p:txBody>
      </p:sp>
      <p:sp>
        <p:nvSpPr>
          <p:cNvPr id="106" name="Google Shape;106;p19"/>
          <p:cNvSpPr/>
          <p:nvPr/>
        </p:nvSpPr>
        <p:spPr>
          <a:xfrm>
            <a:off x="6391750" y="1431225"/>
            <a:ext cx="14214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Character based</a:t>
            </a:r>
            <a:endParaRPr sz="1200" b="1"/>
          </a:p>
        </p:txBody>
      </p:sp>
      <p:sp>
        <p:nvSpPr>
          <p:cNvPr id="107" name="Google Shape;107;p19"/>
          <p:cNvSpPr/>
          <p:nvPr/>
        </p:nvSpPr>
        <p:spPr>
          <a:xfrm>
            <a:off x="1817650" y="3172600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UPGMA</a:t>
            </a:r>
            <a:endParaRPr sz="1200"/>
          </a:p>
        </p:txBody>
      </p:sp>
      <p:sp>
        <p:nvSpPr>
          <p:cNvPr id="108" name="Google Shape;108;p19"/>
          <p:cNvSpPr/>
          <p:nvPr/>
        </p:nvSpPr>
        <p:spPr>
          <a:xfrm>
            <a:off x="1817650" y="3831250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Neighbor joining</a:t>
            </a:r>
            <a:endParaRPr sz="1200"/>
          </a:p>
        </p:txBody>
      </p:sp>
      <p:sp>
        <p:nvSpPr>
          <p:cNvPr id="109" name="Google Shape;109;p19"/>
          <p:cNvSpPr/>
          <p:nvPr/>
        </p:nvSpPr>
        <p:spPr>
          <a:xfrm>
            <a:off x="3816450" y="3172600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Fitch Margoliash</a:t>
            </a:r>
            <a:endParaRPr sz="1200"/>
          </a:p>
        </p:txBody>
      </p:sp>
      <p:sp>
        <p:nvSpPr>
          <p:cNvPr id="110" name="Google Shape;110;p19"/>
          <p:cNvSpPr/>
          <p:nvPr/>
        </p:nvSpPr>
        <p:spPr>
          <a:xfrm>
            <a:off x="3816450" y="3831250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Minimum Evolution</a:t>
            </a:r>
            <a:endParaRPr sz="1200"/>
          </a:p>
        </p:txBody>
      </p:sp>
      <p:sp>
        <p:nvSpPr>
          <p:cNvPr id="111" name="Google Shape;111;p19"/>
          <p:cNvSpPr/>
          <p:nvPr/>
        </p:nvSpPr>
        <p:spPr>
          <a:xfrm>
            <a:off x="1847800" y="2263975"/>
            <a:ext cx="12558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Clustering based</a:t>
            </a:r>
            <a:endParaRPr sz="1200"/>
          </a:p>
        </p:txBody>
      </p:sp>
      <p:sp>
        <p:nvSpPr>
          <p:cNvPr id="112" name="Google Shape;112;p19"/>
          <p:cNvSpPr/>
          <p:nvPr/>
        </p:nvSpPr>
        <p:spPr>
          <a:xfrm>
            <a:off x="3816450" y="2263975"/>
            <a:ext cx="12558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Optimality based</a:t>
            </a:r>
            <a:endParaRPr sz="1200"/>
          </a:p>
        </p:txBody>
      </p:sp>
      <p:sp>
        <p:nvSpPr>
          <p:cNvPr id="113" name="Google Shape;113;p19"/>
          <p:cNvSpPr/>
          <p:nvPr/>
        </p:nvSpPr>
        <p:spPr>
          <a:xfrm>
            <a:off x="6776125" y="2256300"/>
            <a:ext cx="12558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Maximum Parsimony</a:t>
            </a:r>
            <a:endParaRPr sz="1200"/>
          </a:p>
        </p:txBody>
      </p:sp>
      <p:sp>
        <p:nvSpPr>
          <p:cNvPr id="114" name="Google Shape;114;p19"/>
          <p:cNvSpPr/>
          <p:nvPr/>
        </p:nvSpPr>
        <p:spPr>
          <a:xfrm>
            <a:off x="6776125" y="2941625"/>
            <a:ext cx="1255800" cy="38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Maximum Likelihood</a:t>
            </a:r>
            <a:endParaRPr sz="1200"/>
          </a:p>
        </p:txBody>
      </p:sp>
      <p:cxnSp>
        <p:nvCxnSpPr>
          <p:cNvPr id="115" name="Google Shape;115;p19"/>
          <p:cNvCxnSpPr>
            <a:stCxn id="104" idx="2"/>
            <a:endCxn id="105" idx="0"/>
          </p:cNvCxnSpPr>
          <p:nvPr/>
        </p:nvCxnSpPr>
        <p:spPr>
          <a:xfrm flipH="1">
            <a:off x="3545575" y="1083100"/>
            <a:ext cx="1824300" cy="3480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9"/>
          <p:cNvCxnSpPr>
            <a:stCxn id="106" idx="0"/>
            <a:endCxn id="104" idx="2"/>
          </p:cNvCxnSpPr>
          <p:nvPr/>
        </p:nvCxnSpPr>
        <p:spPr>
          <a:xfrm rot="10800000">
            <a:off x="5369950" y="1083225"/>
            <a:ext cx="1732500" cy="3480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9"/>
          <p:cNvCxnSpPr/>
          <p:nvPr/>
        </p:nvCxnSpPr>
        <p:spPr>
          <a:xfrm rot="10800000">
            <a:off x="2474125" y="2068300"/>
            <a:ext cx="2011500" cy="75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9"/>
          <p:cNvCxnSpPr>
            <a:endCxn id="111" idx="0"/>
          </p:cNvCxnSpPr>
          <p:nvPr/>
        </p:nvCxnSpPr>
        <p:spPr>
          <a:xfrm flipH="1">
            <a:off x="2475700" y="2057275"/>
            <a:ext cx="6000" cy="206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4471500" y="2075800"/>
            <a:ext cx="6000" cy="206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3476875" y="1839613"/>
            <a:ext cx="6000" cy="206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 flipH="1">
            <a:off x="1586825" y="2468400"/>
            <a:ext cx="12600" cy="15648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9"/>
          <p:cNvCxnSpPr/>
          <p:nvPr/>
        </p:nvCxnSpPr>
        <p:spPr>
          <a:xfrm rot="10800000">
            <a:off x="1585025" y="2457175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1585025" y="3364450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rot="10800000">
            <a:off x="1585025" y="4023100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/>
          <p:nvPr/>
        </p:nvCxnSpPr>
        <p:spPr>
          <a:xfrm flipH="1">
            <a:off x="3583350" y="2468400"/>
            <a:ext cx="12600" cy="15648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 rot="10800000">
            <a:off x="3581550" y="3364450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9"/>
          <p:cNvCxnSpPr/>
          <p:nvPr/>
        </p:nvCxnSpPr>
        <p:spPr>
          <a:xfrm rot="10800000">
            <a:off x="3581550" y="2457175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9"/>
          <p:cNvCxnSpPr/>
          <p:nvPr/>
        </p:nvCxnSpPr>
        <p:spPr>
          <a:xfrm rot="10800000">
            <a:off x="3581550" y="4023100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9"/>
          <p:cNvCxnSpPr/>
          <p:nvPr/>
        </p:nvCxnSpPr>
        <p:spPr>
          <a:xfrm flipH="1">
            <a:off x="6158650" y="1607800"/>
            <a:ext cx="12600" cy="15648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9"/>
          <p:cNvCxnSpPr/>
          <p:nvPr/>
        </p:nvCxnSpPr>
        <p:spPr>
          <a:xfrm flipH="1">
            <a:off x="6158650" y="2453275"/>
            <a:ext cx="594600" cy="78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9"/>
          <p:cNvCxnSpPr/>
          <p:nvPr/>
        </p:nvCxnSpPr>
        <p:spPr>
          <a:xfrm flipH="1">
            <a:off x="6158650" y="3172600"/>
            <a:ext cx="594600" cy="78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/>
          <p:cNvCxnSpPr/>
          <p:nvPr/>
        </p:nvCxnSpPr>
        <p:spPr>
          <a:xfrm rot="10800000">
            <a:off x="6158650" y="1623075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 txBox="1"/>
          <p:nvPr/>
        </p:nvSpPr>
        <p:spPr>
          <a:xfrm>
            <a:off x="1517325" y="4438325"/>
            <a:ext cx="7119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FFFFF"/>
                </a:solidFill>
              </a:rPr>
              <a:t>[1] Xiong, Jin. </a:t>
            </a:r>
            <a:r>
              <a:rPr lang="en-GB" sz="800" i="1">
                <a:solidFill>
                  <a:srgbClr val="FFFFFF"/>
                </a:solidFill>
              </a:rPr>
              <a:t>Essential bioinformatics</a:t>
            </a:r>
            <a:r>
              <a:rPr lang="en-GB" sz="800">
                <a:solidFill>
                  <a:srgbClr val="FFFFFF"/>
                </a:solidFill>
              </a:rPr>
              <a:t>. Cambridge University Press, 2006.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0"/>
          <p:cNvCxnSpPr/>
          <p:nvPr/>
        </p:nvCxnSpPr>
        <p:spPr>
          <a:xfrm flipH="1">
            <a:off x="1586825" y="2468400"/>
            <a:ext cx="12600" cy="15648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0"/>
          <p:cNvSpPr/>
          <p:nvPr/>
        </p:nvSpPr>
        <p:spPr>
          <a:xfrm>
            <a:off x="4711825" y="506800"/>
            <a:ext cx="1316100" cy="576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Phylogenetics methods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887500" y="1431225"/>
            <a:ext cx="1316100" cy="38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Distance based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391750" y="1431225"/>
            <a:ext cx="14214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Character based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817650" y="3172600"/>
            <a:ext cx="1316100" cy="38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UPGMA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817650" y="3831250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Neighbor joining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3816450" y="3172600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Fitch Margoliash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816450" y="3831250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Minimum Evolution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847800" y="2263975"/>
            <a:ext cx="1255800" cy="38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Clustering based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816450" y="2263975"/>
            <a:ext cx="12558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Optimality based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6776125" y="2256300"/>
            <a:ext cx="12558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Maximum Parsimony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776125" y="2941625"/>
            <a:ext cx="12558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Maximum Likelihood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cxnSp>
        <p:nvCxnSpPr>
          <p:cNvPr id="150" name="Google Shape;150;p20"/>
          <p:cNvCxnSpPr>
            <a:stCxn id="139" idx="2"/>
            <a:endCxn id="140" idx="0"/>
          </p:cNvCxnSpPr>
          <p:nvPr/>
        </p:nvCxnSpPr>
        <p:spPr>
          <a:xfrm flipH="1">
            <a:off x="3545575" y="1083100"/>
            <a:ext cx="1824300" cy="348000"/>
          </a:xfrm>
          <a:prstGeom prst="straightConnector1">
            <a:avLst/>
          </a:prstGeom>
          <a:noFill/>
          <a:ln w="28575" cap="flat" cmpd="sng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>
            <a:stCxn id="141" idx="0"/>
            <a:endCxn id="139" idx="2"/>
          </p:cNvCxnSpPr>
          <p:nvPr/>
        </p:nvCxnSpPr>
        <p:spPr>
          <a:xfrm rot="10800000">
            <a:off x="5369950" y="1083225"/>
            <a:ext cx="1732500" cy="348000"/>
          </a:xfrm>
          <a:prstGeom prst="straightConnector1">
            <a:avLst/>
          </a:prstGeom>
          <a:noFill/>
          <a:ln w="28575" cap="flat" cmpd="sng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 rot="10800000">
            <a:off x="2474125" y="2068300"/>
            <a:ext cx="2011500" cy="75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>
            <a:endCxn id="146" idx="0"/>
          </p:cNvCxnSpPr>
          <p:nvPr/>
        </p:nvCxnSpPr>
        <p:spPr>
          <a:xfrm flipH="1">
            <a:off x="2475700" y="2057275"/>
            <a:ext cx="6000" cy="206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0"/>
          <p:cNvCxnSpPr/>
          <p:nvPr/>
        </p:nvCxnSpPr>
        <p:spPr>
          <a:xfrm flipH="1">
            <a:off x="4471500" y="2075800"/>
            <a:ext cx="6000" cy="206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 flipH="1">
            <a:off x="3476875" y="1839613"/>
            <a:ext cx="6000" cy="206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 rot="10800000">
            <a:off x="1585025" y="2457175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0"/>
          <p:cNvCxnSpPr/>
          <p:nvPr/>
        </p:nvCxnSpPr>
        <p:spPr>
          <a:xfrm rot="10800000">
            <a:off x="1585025" y="3364450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0"/>
          <p:cNvCxnSpPr/>
          <p:nvPr/>
        </p:nvCxnSpPr>
        <p:spPr>
          <a:xfrm rot="10800000">
            <a:off x="1585025" y="4023100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0"/>
          <p:cNvCxnSpPr/>
          <p:nvPr/>
        </p:nvCxnSpPr>
        <p:spPr>
          <a:xfrm flipH="1">
            <a:off x="3583350" y="2468400"/>
            <a:ext cx="12600" cy="15648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0"/>
          <p:cNvCxnSpPr/>
          <p:nvPr/>
        </p:nvCxnSpPr>
        <p:spPr>
          <a:xfrm rot="10800000">
            <a:off x="3581550" y="3364450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0"/>
          <p:cNvCxnSpPr/>
          <p:nvPr/>
        </p:nvCxnSpPr>
        <p:spPr>
          <a:xfrm rot="10800000">
            <a:off x="3581550" y="2457175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0"/>
          <p:cNvCxnSpPr/>
          <p:nvPr/>
        </p:nvCxnSpPr>
        <p:spPr>
          <a:xfrm rot="10800000">
            <a:off x="3581550" y="4023100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0"/>
          <p:cNvCxnSpPr/>
          <p:nvPr/>
        </p:nvCxnSpPr>
        <p:spPr>
          <a:xfrm flipH="1">
            <a:off x="6158650" y="1607800"/>
            <a:ext cx="12600" cy="15648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0"/>
          <p:cNvCxnSpPr/>
          <p:nvPr/>
        </p:nvCxnSpPr>
        <p:spPr>
          <a:xfrm flipH="1">
            <a:off x="6158650" y="2453275"/>
            <a:ext cx="594600" cy="78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/>
          <p:nvPr/>
        </p:nvCxnSpPr>
        <p:spPr>
          <a:xfrm flipH="1">
            <a:off x="6158650" y="3172600"/>
            <a:ext cx="594600" cy="78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/>
          <p:nvPr/>
        </p:nvCxnSpPr>
        <p:spPr>
          <a:xfrm rot="10800000">
            <a:off x="6158650" y="1623075"/>
            <a:ext cx="234900" cy="27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" name="Google Shape;139;p20"/>
          <p:cNvSpPr/>
          <p:nvPr/>
        </p:nvSpPr>
        <p:spPr>
          <a:xfrm>
            <a:off x="4712460" y="507435"/>
            <a:ext cx="1316100" cy="5763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Phylogenetics methods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2" name="Google Shape;140;p20"/>
          <p:cNvSpPr/>
          <p:nvPr/>
        </p:nvSpPr>
        <p:spPr>
          <a:xfrm>
            <a:off x="2888135" y="1431860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Distance based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3" name="Google Shape;142;p20"/>
          <p:cNvSpPr/>
          <p:nvPr/>
        </p:nvSpPr>
        <p:spPr>
          <a:xfrm>
            <a:off x="1818285" y="3173235"/>
            <a:ext cx="13161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UPGMA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sp>
        <p:nvSpPr>
          <p:cNvPr id="4" name="Google Shape;146;p20"/>
          <p:cNvSpPr/>
          <p:nvPr/>
        </p:nvSpPr>
        <p:spPr>
          <a:xfrm>
            <a:off x="1848435" y="2264610"/>
            <a:ext cx="1255800" cy="386400"/>
          </a:xfrm>
          <a:prstGeom prst="roundRect">
            <a:avLst>
              <a:gd name="adj" fmla="val 16667"/>
            </a:avLst>
          </a:prstGeom>
          <a:solidFill>
            <a:srgbClr val="00688A"/>
          </a:solidFill>
          <a:ln w="9525" cap="flat" cmpd="sng">
            <a:solidFill>
              <a:srgbClr val="0068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bg1"/>
                </a:solidFill>
                <a:latin typeface="TeX Gyre Pagella" panose="02000603020200000003" charset="0"/>
                <a:cs typeface="TeX Gyre Pagella" panose="02000603020200000003" charset="0"/>
              </a:rPr>
              <a:t>Clustering based</a:t>
            </a:r>
            <a:endParaRPr lang="en-GB" sz="1000" b="1">
              <a:solidFill>
                <a:schemeClr val="bg1"/>
              </a:solidFill>
              <a:latin typeface="TeX Gyre Pagella" panose="02000603020200000003" charset="0"/>
              <a:cs typeface="TeX Gyre Pagella" panose="02000603020200000003" charset="0"/>
            </a:endParaRPr>
          </a:p>
        </p:txBody>
      </p:sp>
      <p:cxnSp>
        <p:nvCxnSpPr>
          <p:cNvPr id="5" name="Google Shape;150;p20"/>
          <p:cNvCxnSpPr/>
          <p:nvPr/>
        </p:nvCxnSpPr>
        <p:spPr>
          <a:xfrm flipH="1">
            <a:off x="3545575" y="1090720"/>
            <a:ext cx="1824300" cy="3480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51;p20"/>
          <p:cNvCxnSpPr/>
          <p:nvPr/>
        </p:nvCxnSpPr>
        <p:spPr>
          <a:xfrm rot="10800000">
            <a:off x="5369950" y="1090845"/>
            <a:ext cx="1732500" cy="3480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63;p20"/>
          <p:cNvCxnSpPr/>
          <p:nvPr/>
        </p:nvCxnSpPr>
        <p:spPr>
          <a:xfrm flipH="1">
            <a:off x="6158650" y="1615420"/>
            <a:ext cx="12600" cy="1564800"/>
          </a:xfrm>
          <a:prstGeom prst="straightConnector1">
            <a:avLst/>
          </a:prstGeom>
          <a:noFill/>
          <a:ln w="28575" cap="flat" cmpd="sng">
            <a:solidFill>
              <a:srgbClr val="00688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/>
          <p:cNvPicPr preferRelativeResize="0"/>
          <p:nvPr/>
        </p:nvPicPr>
        <p:blipFill rotWithShape="1">
          <a:blip r:embed="rId1"/>
          <a:srcRect l="15824"/>
          <a:stretch>
            <a:fillRect/>
          </a:stretch>
        </p:blipFill>
        <p:spPr>
          <a:xfrm>
            <a:off x="0" y="-4025"/>
            <a:ext cx="4246649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1441125" y="159100"/>
            <a:ext cx="6132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UPGMA</a:t>
            </a:r>
            <a:endParaRPr lang="en-GB" sz="2400">
              <a:solidFill>
                <a:srgbClr val="FFFFFF"/>
              </a:solidFill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2"/>
          <a:srcRect l="675"/>
          <a:stretch>
            <a:fillRect/>
          </a:stretch>
        </p:blipFill>
        <p:spPr>
          <a:xfrm>
            <a:off x="1512200" y="1628200"/>
            <a:ext cx="3189275" cy="25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66100" y="2378550"/>
            <a:ext cx="1161675" cy="14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5104775" y="2726675"/>
            <a:ext cx="1506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Choose the smallest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433725" y="4114325"/>
            <a:ext cx="2181300" cy="661800"/>
          </a:xfrm>
          <a:prstGeom prst="wedgeRoundRectCallout">
            <a:avLst>
              <a:gd name="adj1" fmla="val -15386"/>
              <a:gd name="adj2" fmla="val -7915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AC/2 = 0.35/2 = 0.175</a:t>
            </a:r>
            <a:endParaRPr lang="en-GB"/>
          </a:p>
        </p:txBody>
      </p:sp>
      <p:sp>
        <p:nvSpPr>
          <p:cNvPr id="177" name="Google Shape;177;p21"/>
          <p:cNvSpPr txBox="1"/>
          <p:nvPr/>
        </p:nvSpPr>
        <p:spPr>
          <a:xfrm>
            <a:off x="1512200" y="1089425"/>
            <a:ext cx="3150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Matrix distances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7010438" y="1751600"/>
            <a:ext cx="873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Tree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2400</Words>
  <Application>WPS Presentation</Application>
  <PresentationFormat/>
  <Paragraphs>168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53" baseType="lpstr">
      <vt:lpstr>Arial</vt:lpstr>
      <vt:lpstr>SimSun</vt:lpstr>
      <vt:lpstr>Wingdings</vt:lpstr>
      <vt:lpstr>Arial</vt:lpstr>
      <vt:lpstr>DejaVu Sans</vt:lpstr>
      <vt:lpstr>微软雅黑</vt:lpstr>
      <vt:lpstr>Droid Sans Fallback</vt:lpstr>
      <vt:lpstr>Arial Unicode MS</vt:lpstr>
      <vt:lpstr>Standard Symbols PS [URW ]</vt:lpstr>
      <vt:lpstr>Nunito</vt:lpstr>
      <vt:lpstr>Carlito</vt:lpstr>
      <vt:lpstr>Cantarell</vt:lpstr>
      <vt:lpstr>Century Schoolbook L</vt:lpstr>
      <vt:lpstr>Gubbi</vt:lpstr>
      <vt:lpstr>Noto Sans Tai Tham</vt:lpstr>
      <vt:lpstr>Open Sans</vt:lpstr>
      <vt:lpstr>AnjaliOldLipi</vt:lpstr>
      <vt:lpstr>TeX Gyre Termes Math</vt:lpstr>
      <vt:lpstr>TeX Gyre Termes</vt:lpstr>
      <vt:lpstr>TeX Gyre Schola Math</vt:lpstr>
      <vt:lpstr>TeX Gyre Heros</vt:lpstr>
      <vt:lpstr>TeX Gyre DejaVu Math</vt:lpstr>
      <vt:lpstr>TeX Gyre Cursor</vt:lpstr>
      <vt:lpstr>TeX Gyre Heros Cn</vt:lpstr>
      <vt:lpstr>TeX Gyre Pagella</vt:lpstr>
      <vt:lpstr>TeX Gyre Pagella Math</vt:lpstr>
      <vt:lpstr>TeX Gyre Schola</vt:lpstr>
      <vt:lpstr>TeX Gyre Adventor</vt:lpstr>
      <vt:lpstr>STIXNonUnicode</vt:lpstr>
      <vt:lpstr>STIXVariants</vt:lpstr>
      <vt:lpstr>TeX Gyre Bonum</vt:lpstr>
      <vt:lpstr>Ubuntu</vt:lpstr>
      <vt:lpstr>Tlwg Mono</vt:lpstr>
      <vt:lpstr>Tinos</vt:lpstr>
      <vt:lpstr>Loma</vt:lpstr>
      <vt:lpstr>Lohit Odia</vt:lpstr>
      <vt:lpstr>Caladea</vt:lpstr>
      <vt:lpstr>Cabin</vt:lpstr>
      <vt:lpstr>Simple Light</vt:lpstr>
      <vt:lpstr>MSc. Vicente Machaca Arceda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PhylogeneticsMSc. Vicente Machaca Arceda</dc:title>
  <dc:creator/>
  <cp:lastModifiedBy>vicente</cp:lastModifiedBy>
  <cp:revision>1</cp:revision>
  <dcterms:created xsi:type="dcterms:W3CDTF">2021-06-03T22:54:47Z</dcterms:created>
  <dcterms:modified xsi:type="dcterms:W3CDTF">2021-06-03T22:54:47Z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